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0" r:id="rId3"/>
    <p:sldId id="312" r:id="rId4"/>
    <p:sldId id="355" r:id="rId5"/>
    <p:sldId id="368" r:id="rId6"/>
    <p:sldId id="369" r:id="rId7"/>
    <p:sldId id="370" r:id="rId8"/>
    <p:sldId id="356" r:id="rId9"/>
    <p:sldId id="359" r:id="rId10"/>
    <p:sldId id="360" r:id="rId11"/>
    <p:sldId id="361" r:id="rId12"/>
    <p:sldId id="362" r:id="rId13"/>
    <p:sldId id="358" r:id="rId14"/>
    <p:sldId id="27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="" xmlns:p15="http://schemas.microsoft.com/office/powerpoint/2012/main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066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TÜM!$E$7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TÜM!$D$8:$D$17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TÜM!$E$8:$E$17</c:f>
              <c:numCache>
                <c:formatCode>0</c:formatCode>
                <c:ptCount val="10"/>
                <c:pt idx="0">
                  <c:v>60.465116279069761</c:v>
                </c:pt>
                <c:pt idx="1">
                  <c:v>51.47286821705427</c:v>
                </c:pt>
                <c:pt idx="2">
                  <c:v>49.302325581395344</c:v>
                </c:pt>
                <c:pt idx="3">
                  <c:v>60</c:v>
                </c:pt>
                <c:pt idx="4">
                  <c:v>42.480620155038764</c:v>
                </c:pt>
                <c:pt idx="5">
                  <c:v>50.852713178294572</c:v>
                </c:pt>
                <c:pt idx="6">
                  <c:v>53.643410852713181</c:v>
                </c:pt>
                <c:pt idx="7">
                  <c:v>69.922480620155042</c:v>
                </c:pt>
                <c:pt idx="8">
                  <c:v>53.95348837209302</c:v>
                </c:pt>
                <c:pt idx="9">
                  <c:v>53.643410852713181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054336"/>
        <c:axId val="184679744"/>
      </c:barChart>
      <c:catAx>
        <c:axId val="1430543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184679744"/>
        <c:crosses val="autoZero"/>
        <c:auto val="1"/>
        <c:lblAlgn val="ctr"/>
        <c:lblOffset val="100"/>
        <c:noMultiLvlLbl val="0"/>
      </c:catAx>
      <c:valAx>
        <c:axId val="18467974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3054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'Akademik Personel'!$F$10:$F$19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'Akademik Personel'!$G$10:$G$19</c:f>
              <c:numCache>
                <c:formatCode>General</c:formatCode>
                <c:ptCount val="10"/>
                <c:pt idx="0" formatCode="0">
                  <c:v>65.217391304347828</c:v>
                </c:pt>
                <c:pt idx="1">
                  <c:v>52</c:v>
                </c:pt>
                <c:pt idx="2">
                  <c:v>51</c:v>
                </c:pt>
                <c:pt idx="3">
                  <c:v>64</c:v>
                </c:pt>
                <c:pt idx="4">
                  <c:v>41</c:v>
                </c:pt>
                <c:pt idx="5">
                  <c:v>50</c:v>
                </c:pt>
                <c:pt idx="6">
                  <c:v>59</c:v>
                </c:pt>
                <c:pt idx="7">
                  <c:v>71</c:v>
                </c:pt>
                <c:pt idx="8">
                  <c:v>61</c:v>
                </c:pt>
                <c:pt idx="9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967360"/>
        <c:axId val="54945472"/>
      </c:barChart>
      <c:catAx>
        <c:axId val="1499673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54945472"/>
        <c:crosses val="autoZero"/>
        <c:auto val="1"/>
        <c:lblAlgn val="ctr"/>
        <c:lblOffset val="100"/>
        <c:noMultiLvlLbl val="0"/>
      </c:catAx>
      <c:valAx>
        <c:axId val="549454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9967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'İdari Personel_güvenlik_temizli'!$E$8:$E$17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'İdari Personel_güvenlik_temizli'!$F$8:$F$17</c:f>
              <c:numCache>
                <c:formatCode>General</c:formatCode>
                <c:ptCount val="10"/>
                <c:pt idx="0" formatCode="0">
                  <c:v>54.814814814814817</c:v>
                </c:pt>
                <c:pt idx="1">
                  <c:v>50</c:v>
                </c:pt>
                <c:pt idx="2">
                  <c:v>47</c:v>
                </c:pt>
                <c:pt idx="3">
                  <c:v>56</c:v>
                </c:pt>
                <c:pt idx="4">
                  <c:v>46</c:v>
                </c:pt>
                <c:pt idx="5">
                  <c:v>53</c:v>
                </c:pt>
                <c:pt idx="6">
                  <c:v>48</c:v>
                </c:pt>
                <c:pt idx="7">
                  <c:v>69</c:v>
                </c:pt>
                <c:pt idx="8">
                  <c:v>47</c:v>
                </c:pt>
                <c:pt idx="9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065152"/>
        <c:axId val="54947776"/>
      </c:barChart>
      <c:catAx>
        <c:axId val="1500651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54947776"/>
        <c:crosses val="autoZero"/>
        <c:auto val="1"/>
        <c:lblAlgn val="ctr"/>
        <c:lblOffset val="100"/>
        <c:noMultiLvlLbl val="0"/>
      </c:catAx>
      <c:valAx>
        <c:axId val="5494777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006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r>
              <a:rPr lang="tr-TR"/>
              <a:t/>
            </a:r>
            <a:br>
              <a:rPr lang="tr-TR"/>
            </a:br>
            <a:r>
              <a:rPr lang="tr-TR" smtClean="0"/>
              <a:t>Çalışan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b="1" dirty="0"/>
              <a:t>Akademik ve İdari Personel)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Memnuniyet Anket Sonuçları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17E23E6-36A8-4D8E-9F79-A03FB32CB2C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İMKANINIZ OLSA KURUMDA NELERİ DEĞİŞTİRMEK İSTERDİNİZ?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BA7A4CE-DDF0-4843-AAFA-6691C5EC8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32859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Daha </a:t>
            </a:r>
            <a:r>
              <a:rPr lang="tr-TR" dirty="0"/>
              <a:t>adaletli görev dağılımı yapılmasını isterdim.</a:t>
            </a:r>
          </a:p>
          <a:p>
            <a:pPr algn="just"/>
            <a:r>
              <a:rPr lang="tr-TR" dirty="0"/>
              <a:t>Yürütülen görevlerde sorumluluklara sahip çıkılmasını (hizmet içi eğitim vb. ile) isterdim.</a:t>
            </a:r>
          </a:p>
          <a:p>
            <a:pPr algn="just"/>
            <a:r>
              <a:rPr lang="tr-TR" dirty="0" smtClean="0"/>
              <a:t>Kampüsün yaşanabilir hale getirilmesi</a:t>
            </a:r>
          </a:p>
          <a:p>
            <a:pPr algn="just"/>
            <a:r>
              <a:rPr lang="tr-TR" dirty="0" smtClean="0"/>
              <a:t>Öğretim Üyesi için tek kişilik ofis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38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A1D4E7C-5047-4083-95D1-0E69BD152C2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HANGİ EĞİTİMLERİ ALMAK İSTERDİNİZ?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58FB627-8DE2-4C86-9B96-59E631705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Yabancı Dil (İngilizce geliştirme kursları, Farsça, Kürtçe vb.)</a:t>
            </a:r>
          </a:p>
          <a:p>
            <a:pPr algn="just"/>
            <a:r>
              <a:rPr lang="tr-TR" dirty="0" smtClean="0"/>
              <a:t>İstatistik </a:t>
            </a:r>
            <a:r>
              <a:rPr lang="tr-TR" dirty="0"/>
              <a:t>(SPSS vb.)</a:t>
            </a:r>
          </a:p>
          <a:p>
            <a:pPr algn="just"/>
            <a:r>
              <a:rPr lang="tr-TR" dirty="0" smtClean="0"/>
              <a:t>Mevzuat </a:t>
            </a:r>
            <a:r>
              <a:rPr lang="tr-TR" dirty="0"/>
              <a:t>ile ilgili eğitim</a:t>
            </a:r>
          </a:p>
          <a:p>
            <a:pPr algn="just"/>
            <a:r>
              <a:rPr lang="tr-TR" dirty="0" smtClean="0"/>
              <a:t>Dans </a:t>
            </a:r>
            <a:r>
              <a:rPr lang="tr-TR" dirty="0"/>
              <a:t>(Halk oyunları vb.), Tiyatro, Ses, Resim kursu</a:t>
            </a:r>
            <a:r>
              <a:rPr lang="tr-TR" dirty="0" smtClean="0"/>
              <a:t>)</a:t>
            </a:r>
          </a:p>
          <a:p>
            <a:pPr algn="just"/>
            <a:r>
              <a:rPr lang="tr-TR" dirty="0" smtClean="0"/>
              <a:t>Araştırma yöntemleri</a:t>
            </a:r>
          </a:p>
          <a:p>
            <a:pPr algn="just"/>
            <a:r>
              <a:rPr lang="tr-TR" dirty="0" smtClean="0"/>
              <a:t>Makale yazma</a:t>
            </a:r>
          </a:p>
          <a:p>
            <a:pPr algn="just"/>
            <a:r>
              <a:rPr lang="tr-TR" dirty="0" smtClean="0"/>
              <a:t>İşaret Dili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121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550326E-390A-4A78-A7C3-86B0CF9B160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KURUMDA SİZİ OLUMSUZ ETKİLEYEN 3 ŞEY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585044B-4CFA-4BDF-9B3A-901FE9A1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tr-TR" dirty="0" smtClean="0"/>
              <a:t>Donanım ve fiziki alt yapı eksikliği</a:t>
            </a:r>
          </a:p>
          <a:p>
            <a:r>
              <a:rPr lang="tr-TR" dirty="0" smtClean="0"/>
              <a:t>Odaların kalabalık olması</a:t>
            </a:r>
          </a:p>
          <a:p>
            <a:r>
              <a:rPr lang="tr-TR" dirty="0" smtClean="0"/>
              <a:t>Satın almanın daha hızlı olması</a:t>
            </a:r>
          </a:p>
          <a:p>
            <a:r>
              <a:rPr lang="tr-TR" dirty="0" smtClean="0"/>
              <a:t>Güvensizlik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45755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D21F38E-F77B-453D-BA88-2A7EA0C1938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KURUMDA SİZİ OLUMLU ETKİLEYEN 3 ŞEY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FB541B1-3E31-4692-9961-6CB89186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İletişim</a:t>
            </a:r>
          </a:p>
          <a:p>
            <a:pPr algn="just"/>
            <a:r>
              <a:rPr lang="tr-TR" dirty="0" smtClean="0"/>
              <a:t>Çalışma ortamı ve arkadaşlıklar</a:t>
            </a:r>
          </a:p>
          <a:p>
            <a:pPr algn="just"/>
            <a:r>
              <a:rPr lang="tr-TR" dirty="0" smtClean="0"/>
              <a:t>İyi niyetli olunması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131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776890"/>
              </p:ext>
            </p:extLst>
          </p:nvPr>
        </p:nvGraphicFramePr>
        <p:xfrm>
          <a:off x="539552" y="1556794"/>
          <a:ext cx="8136904" cy="4580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1. İşinizi iyi şekilde yapmak için kullanılan araç-gereç ve donanımlardan;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2. Yönetiminin, personel istek ve ihtiyaçlarına gösterdiği ilgiden;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3. Kurumun birimler arası iletişiminden;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4. Çalıştığınız ortamın temizlik ve hijyeninden;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5. Yönetimin size karşı tutum ve davranışlarından;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6. Yönetimin sorumluluk dağıtımından;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7. Kurumda Çalışanların güvenliği için alınan önlemlerin yeterliliğinden;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8. Kurumun yemekhane hizmetlerinden;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endParaRPr lang="tr-TR" sz="1600" b="1" u="none" strike="noStrike" dirty="0">
                        <a:effectLst/>
                      </a:endParaRPr>
                    </a:p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9. Kurumda alınan güvenlik önlemlerinden;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4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Memnuniyet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Memnuniyet anketi maddeleri Kalite Yönetim Sistemi doküman deposu güncel anketler sistemi üzerinden çalışanlarımıza online olarak uygulanmıştır.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Sonuçlar Kalite Yönetim Sistemine uygun olarak 100 üzerinden değerlendirilmiştir.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tr-TR" dirty="0"/>
              <a:t>Çalışan memnuniyet oranı:</a:t>
            </a:r>
          </a:p>
          <a:p>
            <a:endParaRPr lang="tr-TR" dirty="0"/>
          </a:p>
          <a:p>
            <a:pPr marL="0" indent="0" algn="ctr">
              <a:buNone/>
            </a:pPr>
            <a:r>
              <a:rPr lang="tr-TR" sz="7200" b="1" dirty="0"/>
              <a:t>% </a:t>
            </a:r>
            <a:r>
              <a:rPr lang="tr-TR" sz="7200" b="1" dirty="0" smtClean="0"/>
              <a:t>55</a:t>
            </a:r>
            <a:endParaRPr lang="tr-TR" sz="7200" b="1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Ankete Katılım : </a:t>
            </a:r>
            <a:r>
              <a:rPr lang="tr-TR" sz="2800" dirty="0" smtClean="0"/>
              <a:t>129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8843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Memnuniyet Düzeyi (% 55)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537925"/>
              </p:ext>
            </p:extLst>
          </p:nvPr>
        </p:nvGraphicFramePr>
        <p:xfrm>
          <a:off x="107504" y="1268760"/>
          <a:ext cx="8877300" cy="513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70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Akademik Personel Memnuniyeti (% 57)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659906"/>
              </p:ext>
            </p:extLst>
          </p:nvPr>
        </p:nvGraphicFramePr>
        <p:xfrm>
          <a:off x="179512" y="1340768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54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İdari Personel (% 52)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513782"/>
              </p:ext>
            </p:extLst>
          </p:nvPr>
        </p:nvGraphicFramePr>
        <p:xfrm>
          <a:off x="179512" y="1556792"/>
          <a:ext cx="8619306" cy="4771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68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328C79E-69DA-4F66-897C-8A447EB2F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4400" dirty="0"/>
              <a:t>Açık Uçlu Sorulara Verilen Yanıtlar</a:t>
            </a:r>
          </a:p>
        </p:txBody>
      </p:sp>
    </p:spTree>
    <p:extLst>
      <p:ext uri="{BB962C8B-B14F-4D97-AF65-F5344CB8AC3E}">
        <p14:creationId xmlns:p14="http://schemas.microsoft.com/office/powerpoint/2010/main" val="279759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0588D86-6D31-4ED3-81C9-9E6BAC517C4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YÖNETİMDEN BEKLEDİĞİNİZ SOSYAL AKTİVİTELER NELERDİR?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61DEC19-BD07-4CC8-BDAC-884346BB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Gezi-Kültür Turları</a:t>
            </a:r>
          </a:p>
          <a:p>
            <a:pPr algn="just"/>
            <a:r>
              <a:rPr lang="tr-TR" dirty="0"/>
              <a:t>Toplu Sosyal Aktiviteler (Doğa yürüyüşleri, Kamp, Kayak vb.)</a:t>
            </a:r>
          </a:p>
          <a:p>
            <a:pPr algn="just"/>
            <a:r>
              <a:rPr lang="tr-TR" dirty="0"/>
              <a:t>Kayak Merkezinde hafta sonu da hizmet verilmesi</a:t>
            </a:r>
          </a:p>
          <a:p>
            <a:pPr algn="just"/>
            <a:r>
              <a:rPr lang="tr-TR" dirty="0" smtClean="0"/>
              <a:t>Bahar Şenliği</a:t>
            </a:r>
            <a:endParaRPr lang="tr-TR" dirty="0"/>
          </a:p>
          <a:p>
            <a:pPr algn="just"/>
            <a:r>
              <a:rPr lang="tr-TR" dirty="0" smtClean="0"/>
              <a:t>Spor </a:t>
            </a:r>
            <a:r>
              <a:rPr lang="tr-TR" dirty="0"/>
              <a:t>salonu ve Sportif etkinlikler (Halı saha / Voleybol turnuvası, tenis, basketbol vb.)</a:t>
            </a:r>
          </a:p>
        </p:txBody>
      </p:sp>
    </p:spTree>
    <p:extLst>
      <p:ext uri="{BB962C8B-B14F-4D97-AF65-F5344CB8AC3E}">
        <p14:creationId xmlns:p14="http://schemas.microsoft.com/office/powerpoint/2010/main" val="402114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327</Words>
  <Application>Microsoft Office PowerPoint</Application>
  <PresentationFormat>Ekran Gösterisi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       Hakkari Üniversitesi Çalışan (Akademik ve İdari Personel) Memnuniyet Anket Sonuçları (2023)</vt:lpstr>
      <vt:lpstr>Çalışan Memnuniyet Anketi</vt:lpstr>
      <vt:lpstr>Memnuniyet Anketi</vt:lpstr>
      <vt:lpstr>Çalışan Memnuniyet Anketi</vt:lpstr>
      <vt:lpstr>Genel Memnuniyet Düzeyi (% 55)</vt:lpstr>
      <vt:lpstr>Akademik Personel Memnuniyeti (% 57)</vt:lpstr>
      <vt:lpstr>İdari Personel (% 52)</vt:lpstr>
      <vt:lpstr>PowerPoint Sunusu</vt:lpstr>
      <vt:lpstr>YÖNETİMDEN BEKLEDİĞİNİZ SOSYAL AKTİVİTELER NELERDİR?</vt:lpstr>
      <vt:lpstr>İMKANINIZ OLSA KURUMDA NELERİ DEĞİŞTİRMEK İSTERDİNİZ?</vt:lpstr>
      <vt:lpstr>HANGİ EĞİTİMLERİ ALMAK İSTERDİNİZ?</vt:lpstr>
      <vt:lpstr>KURUMDA SİZİ OLUMSUZ ETKİLEYEN 3 ŞEY NEDİR?</vt:lpstr>
      <vt:lpstr>KURUMDA SİZİ OLUMLU ETKİLEYEN 3 ŞEY NEDİR?</vt:lpstr>
      <vt:lpstr>      Hakkari Üniversitesi Kalite Yönetim Sistemi (2023)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Asus</cp:lastModifiedBy>
  <cp:revision>534</cp:revision>
  <dcterms:created xsi:type="dcterms:W3CDTF">2016-06-19T07:30:34Z</dcterms:created>
  <dcterms:modified xsi:type="dcterms:W3CDTF">2024-10-22T06:31:29Z</dcterms:modified>
</cp:coreProperties>
</file>