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312" r:id="rId3"/>
    <p:sldId id="314" r:id="rId4"/>
    <p:sldId id="315" r:id="rId5"/>
    <p:sldId id="316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333" r:id="rId18"/>
    <p:sldId id="334" r:id="rId19"/>
    <p:sldId id="335" r:id="rId20"/>
    <p:sldId id="346" r:id="rId21"/>
    <p:sldId id="347" r:id="rId22"/>
    <p:sldId id="336" r:id="rId23"/>
    <p:sldId id="337" r:id="rId24"/>
    <p:sldId id="338" r:id="rId25"/>
    <p:sldId id="339" r:id="rId26"/>
    <p:sldId id="340" r:id="rId27"/>
    <p:sldId id="341" r:id="rId28"/>
    <p:sldId id="342" r:id="rId29"/>
    <p:sldId id="343" r:id="rId30"/>
    <p:sldId id="344" r:id="rId31"/>
    <p:sldId id="348" r:id="rId32"/>
    <p:sldId id="349" r:id="rId33"/>
    <p:sldId id="350" r:id="rId34"/>
    <p:sldId id="351" r:id="rId35"/>
    <p:sldId id="352" r:id="rId36"/>
    <p:sldId id="353" r:id="rId37"/>
    <p:sldId id="354" r:id="rId38"/>
    <p:sldId id="273" r:id="rId3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view" initials="g" lastIdx="0" clrIdx="0">
    <p:extLst>
      <p:ext uri="{19B8F6BF-5375-455C-9EA6-DF929625EA0E}">
        <p15:presenceInfo xmlns="" xmlns:p15="http://schemas.microsoft.com/office/powerpoint/2012/main" userId="Review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Açık Stil 1 - Vurgu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6" d="100"/>
          <a:sy n="96" d="100"/>
        </p:scale>
        <p:origin x="-1066" y="-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gokha\Desktop\&#246;&#287;renci%20anketleri\D&#305;&#351;%20Payda&#351;%20Anketi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D&#305;&#351;%20Payda&#351;%20Anketi_20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270-423F-B312-547A3FE4DC2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8270-423F-B312-547A3FE4DC2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270-423F-B312-547A3FE4DC23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270-423F-B312-547A3FE4DC23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3'!$A$82:$A$84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3'!$C$82:$C$84</c:f>
              <c:numCache>
                <c:formatCode>0.00%</c:formatCode>
                <c:ptCount val="3"/>
                <c:pt idx="0">
                  <c:v>0.75</c:v>
                </c:pt>
                <c:pt idx="1">
                  <c:v>0.18</c:v>
                </c:pt>
                <c:pt idx="2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270-423F-B312-547A3FE4DC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A14-45F1-8540-809DEFBD68B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3A14-45F1-8540-809DEFBD68B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A14-45F1-8540-809DEFBD68BE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A14-45F1-8540-809DEFBD68BE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3'!$A$89:$A$91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3'!$C$89:$C$91</c:f>
              <c:numCache>
                <c:formatCode>0.00%</c:formatCode>
                <c:ptCount val="3"/>
                <c:pt idx="0">
                  <c:v>0.65</c:v>
                </c:pt>
                <c:pt idx="1">
                  <c:v>0.26</c:v>
                </c:pt>
                <c:pt idx="2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A14-45F1-8540-809DEFBD68B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996-45FC-875E-09F948BDB64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A996-45FC-875E-09F948BDB64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996-45FC-875E-09F948BDB646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996-45FC-875E-09F948BDB646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3'!$A$96:$A$98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3'!$C$96:$C$98</c:f>
              <c:numCache>
                <c:formatCode>0.00%</c:formatCode>
                <c:ptCount val="3"/>
                <c:pt idx="0">
                  <c:v>0.73</c:v>
                </c:pt>
                <c:pt idx="1">
                  <c:v>0.2</c:v>
                </c:pt>
                <c:pt idx="2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996-45FC-875E-09F948BDB64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C44-4D9A-BE0A-99C4DE5061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1C44-4D9A-BE0A-99C4DE5061C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C44-4D9A-BE0A-99C4DE5061C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C44-4D9A-BE0A-99C4DE5061C2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3'!$A$103:$A$105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3'!$C$103:$C$105</c:f>
              <c:numCache>
                <c:formatCode>0.00%</c:formatCode>
                <c:ptCount val="3"/>
                <c:pt idx="0">
                  <c:v>0.73</c:v>
                </c:pt>
                <c:pt idx="1">
                  <c:v>0.23</c:v>
                </c:pt>
                <c:pt idx="2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C44-4D9A-BE0A-99C4DE5061C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88F-4C93-B201-2D43025CB40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888F-4C93-B201-2D43025CB40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88F-4C93-B201-2D43025CB40A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88F-4C93-B201-2D43025CB40A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3'!$A$110:$A$112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3'!$C$110:$C$112</c:f>
              <c:numCache>
                <c:formatCode>0.00%</c:formatCode>
                <c:ptCount val="3"/>
                <c:pt idx="0">
                  <c:v>0.73</c:v>
                </c:pt>
                <c:pt idx="1">
                  <c:v>0.2</c:v>
                </c:pt>
                <c:pt idx="2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88F-4C93-B201-2D43025CB40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E91-448B-89E2-22383DF1C31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E91-448B-89E2-22383DF1C31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E91-448B-89E2-22383DF1C31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E91-448B-89E2-22383DF1C312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3'!$A$117:$A$119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3'!$C$117:$C$119</c:f>
              <c:numCache>
                <c:formatCode>0.00%</c:formatCode>
                <c:ptCount val="3"/>
                <c:pt idx="0">
                  <c:v>0.69</c:v>
                </c:pt>
                <c:pt idx="1">
                  <c:v>0.26</c:v>
                </c:pt>
                <c:pt idx="2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E91-448B-89E2-22383DF1C3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D5A-413F-A845-0C375A4C22B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3D5A-413F-A845-0C375A4C22B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D5A-413F-A845-0C375A4C22BF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D5A-413F-A845-0C375A4C22BF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3'!$A$124:$A$126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3'!$C$124:$C$126</c:f>
              <c:numCache>
                <c:formatCode>0.00%</c:formatCode>
                <c:ptCount val="3"/>
                <c:pt idx="0">
                  <c:v>0.69</c:v>
                </c:pt>
                <c:pt idx="1">
                  <c:v>0.26</c:v>
                </c:pt>
                <c:pt idx="2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D5A-413F-A845-0C375A4C22B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608-4B1C-BD4B-CE74586B648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E608-4B1C-BD4B-CE74586B648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608-4B1C-BD4B-CE74586B648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608-4B1C-BD4B-CE74586B6481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3'!$A$131:$A$133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3'!$C$131:$C$133</c:f>
              <c:numCache>
                <c:formatCode>0.00%</c:formatCode>
                <c:ptCount val="3"/>
                <c:pt idx="0">
                  <c:v>0.67</c:v>
                </c:pt>
                <c:pt idx="1">
                  <c:v>0.23</c:v>
                </c:pt>
                <c:pt idx="2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608-4B1C-BD4B-CE74586B648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2E7-4AB7-8F38-F4A1B43A23E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2E7-4AB7-8F38-F4A1B43A23E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2E7-4AB7-8F38-F4A1B43A23E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3'!$A$146:$A$148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3'!$C$146:$C$148</c:f>
              <c:numCache>
                <c:formatCode>0.00%</c:formatCode>
                <c:ptCount val="3"/>
                <c:pt idx="0">
                  <c:v>0.63</c:v>
                </c:pt>
                <c:pt idx="1">
                  <c:v>0.26</c:v>
                </c:pt>
                <c:pt idx="2">
                  <c:v>0.02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2E7-4AB7-8F38-F4A1B43A23E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08A-4239-9838-58606BFFC18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108A-4239-9838-58606BFFC18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08A-4239-9838-58606BFFC18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3'!$A$153:$A$155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3'!$C$153:$C$155</c:f>
              <c:numCache>
                <c:formatCode>0.00%</c:formatCode>
                <c:ptCount val="3"/>
                <c:pt idx="0">
                  <c:v>0.55000000000000004</c:v>
                </c:pt>
                <c:pt idx="1">
                  <c:v>0.31</c:v>
                </c:pt>
                <c:pt idx="2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08A-4239-9838-58606BFFC18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FBD-4754-AB1D-DB80B50AEE2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FBD-4754-AB1D-DB80B50AEE2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FBD-4754-AB1D-DB80B50AEE2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4FBD-4754-AB1D-DB80B50AEE2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FBD-4754-AB1D-DB80B50AEE2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3'!$A$4:$A$8</c:f>
              <c:strCache>
                <c:ptCount val="5"/>
                <c:pt idx="0">
                  <c:v>1. Çok İyi</c:v>
                </c:pt>
                <c:pt idx="1">
                  <c:v>2. İyi</c:v>
                </c:pt>
                <c:pt idx="2">
                  <c:v>3. Yeterli</c:v>
                </c:pt>
                <c:pt idx="3">
                  <c:v>4. Yetersiz</c:v>
                </c:pt>
                <c:pt idx="4">
                  <c:v>5. Hiç bilgim yok</c:v>
                </c:pt>
              </c:strCache>
            </c:strRef>
          </c:cat>
          <c:val>
            <c:numRef>
              <c:f>'Görünüm 3'!$C$4:$C$8</c:f>
              <c:numCache>
                <c:formatCode>0.00%</c:formatCode>
                <c:ptCount val="5"/>
                <c:pt idx="0">
                  <c:v>0.08</c:v>
                </c:pt>
                <c:pt idx="1">
                  <c:v>0.24</c:v>
                </c:pt>
                <c:pt idx="2">
                  <c:v>0.24</c:v>
                </c:pt>
                <c:pt idx="3">
                  <c:v>0.14000000000000001</c:v>
                </c:pt>
                <c:pt idx="4">
                  <c:v>0.32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FBD-4754-AB1D-DB80B50AEE2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2AD-4FE1-9100-A8A46A5249B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A2AD-4FE1-9100-A8A46A5249B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2AD-4FE1-9100-A8A46A5249B5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3'!$A$160:$A$162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3'!$C$160:$C$162</c:f>
              <c:numCache>
                <c:formatCode>0.00%</c:formatCode>
                <c:ptCount val="3"/>
                <c:pt idx="0">
                  <c:v>0.45</c:v>
                </c:pt>
                <c:pt idx="1">
                  <c:v>0.43</c:v>
                </c:pt>
                <c:pt idx="2">
                  <c:v>0.02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2AD-4FE1-9100-A8A46A5249B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0A0-49DE-86C8-D1FB8A287F7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0A0-49DE-86C8-D1FB8A287F7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0A0-49DE-86C8-D1FB8A287F7C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3'!$A$167:$A$169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3'!$C$167:$C$169</c:f>
              <c:numCache>
                <c:formatCode>0.00%</c:formatCode>
                <c:ptCount val="3"/>
                <c:pt idx="0">
                  <c:v>0.47</c:v>
                </c:pt>
                <c:pt idx="1">
                  <c:v>0.41</c:v>
                </c:pt>
                <c:pt idx="2">
                  <c:v>0.02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0A0-49DE-86C8-D1FB8A287F7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BDE-487F-B04A-5DCE669B3EE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BDE-487F-B04A-5DCE669B3EE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BDE-487F-B04A-5DCE669B3EE5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3'!$A$174:$A$176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3'!$C$174:$C$176</c:f>
              <c:numCache>
                <c:formatCode>0.00%</c:formatCode>
                <c:ptCount val="3"/>
                <c:pt idx="0">
                  <c:v>0.67</c:v>
                </c:pt>
                <c:pt idx="1">
                  <c:v>0.24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BDE-487F-B04A-5DCE669B3EE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F3B-4690-9114-A1D80C80112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3F3B-4690-9114-A1D80C80112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F3B-4690-9114-A1D80C801123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3'!$A$181:$A$183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3'!$C$181:$C$183</c:f>
              <c:numCache>
                <c:formatCode>0.00%</c:formatCode>
                <c:ptCount val="3"/>
                <c:pt idx="0">
                  <c:v>0.51</c:v>
                </c:pt>
                <c:pt idx="1">
                  <c:v>0.35</c:v>
                </c:pt>
                <c:pt idx="2">
                  <c:v>0.02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F3B-4690-9114-A1D80C8011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E63-4C85-9A77-F80482FA5EE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E63-4C85-9A77-F80482FA5EE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E63-4C85-9A77-F80482FA5EED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3'!$A$188:$A$190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3'!$C$188:$C$190</c:f>
              <c:numCache>
                <c:formatCode>0.00%</c:formatCode>
                <c:ptCount val="3"/>
                <c:pt idx="0">
                  <c:v>0.49</c:v>
                </c:pt>
                <c:pt idx="1">
                  <c:v>0.41</c:v>
                </c:pt>
                <c:pt idx="2">
                  <c:v>0.02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E63-4C85-9A77-F80482FA5EE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E73-4C1A-A978-A445D534B3C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E73-4C1A-A978-A445D534B3C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E73-4C1A-A978-A445D534B3C6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3'!$A$195:$A$197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3'!$C$195:$C$197</c:f>
              <c:numCache>
                <c:formatCode>0.00%</c:formatCode>
                <c:ptCount val="3"/>
                <c:pt idx="0">
                  <c:v>0.49</c:v>
                </c:pt>
                <c:pt idx="1">
                  <c:v>0.39</c:v>
                </c:pt>
                <c:pt idx="2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E73-4C1A-A978-A445D534B3C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AC4-4540-8250-598020FF37B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FAC4-4540-8250-598020FF37B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AC4-4540-8250-598020FF37B4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3'!$A$202:$A$204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3'!$C$202:$C$204</c:f>
              <c:numCache>
                <c:formatCode>0.00%</c:formatCode>
                <c:ptCount val="3"/>
                <c:pt idx="0" formatCode="0%">
                  <c:v>0.43</c:v>
                </c:pt>
                <c:pt idx="1">
                  <c:v>0.45</c:v>
                </c:pt>
                <c:pt idx="2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AC4-4540-8250-598020FF37B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716-44E3-A937-9A9220491F2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716-44E3-A937-9A9220491F2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716-44E3-A937-9A9220491F2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3'!$A$209:$A$211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3'!$C$209:$C$211</c:f>
              <c:numCache>
                <c:formatCode>0.00%</c:formatCode>
                <c:ptCount val="3"/>
                <c:pt idx="0">
                  <c:v>0.61</c:v>
                </c:pt>
                <c:pt idx="1">
                  <c:v>0.28000000000000003</c:v>
                </c:pt>
                <c:pt idx="2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716-44E3-A937-9A9220491F2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66B-4E5D-BC77-2CA888861EF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C66B-4E5D-BC77-2CA888861EF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66B-4E5D-BC77-2CA888861EF5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3'!$A$216:$A$218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3'!$C$216:$C$218</c:f>
              <c:numCache>
                <c:formatCode>0.00%</c:formatCode>
                <c:ptCount val="3"/>
                <c:pt idx="0">
                  <c:v>0.41</c:v>
                </c:pt>
                <c:pt idx="1">
                  <c:v>0.45</c:v>
                </c:pt>
                <c:pt idx="2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66B-4E5D-BC77-2CA888861EF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085-4354-BE7C-EFF2EAA866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A085-4354-BE7C-EFF2EAA866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085-4354-BE7C-EFF2EAA866C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A085-4354-BE7C-EFF2EAA866C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085-4354-BE7C-EFF2EAA866C4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3'!$A$13:$A$17</c:f>
              <c:strCache>
                <c:ptCount val="5"/>
                <c:pt idx="0">
                  <c:v>1. Çok İyi</c:v>
                </c:pt>
                <c:pt idx="1">
                  <c:v>2. İyi</c:v>
                </c:pt>
                <c:pt idx="2">
                  <c:v>3. Yeterli</c:v>
                </c:pt>
                <c:pt idx="3">
                  <c:v>4. Yetersiz</c:v>
                </c:pt>
                <c:pt idx="4">
                  <c:v>5. Hiç bilgim yok</c:v>
                </c:pt>
              </c:strCache>
            </c:strRef>
          </c:cat>
          <c:val>
            <c:numRef>
              <c:f>'Görünüm 3'!$C$13:$C$17</c:f>
              <c:numCache>
                <c:formatCode>0.00%</c:formatCode>
                <c:ptCount val="5"/>
                <c:pt idx="0">
                  <c:v>0.12</c:v>
                </c:pt>
                <c:pt idx="1">
                  <c:v>0.33</c:v>
                </c:pt>
                <c:pt idx="2">
                  <c:v>0.14000000000000001</c:v>
                </c:pt>
                <c:pt idx="3">
                  <c:v>0</c:v>
                </c:pt>
                <c:pt idx="4">
                  <c:v>0.41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085-4354-BE7C-EFF2EAA866C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4F9-412F-9D42-6C62C6284EA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84F9-412F-9D42-6C62C6284EA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4F9-412F-9D42-6C62C6284EA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delete val="1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3'!$A$31:$A$33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3'!$C$31:$C$33</c:f>
              <c:numCache>
                <c:formatCode>0.00%</c:formatCode>
                <c:ptCount val="3"/>
                <c:pt idx="0">
                  <c:v>0.67</c:v>
                </c:pt>
                <c:pt idx="1">
                  <c:v>0.28000000000000003</c:v>
                </c:pt>
                <c:pt idx="2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F9-412F-9D42-6C62C6284EA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563-4EA1-BFA1-561788CF6E5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7563-4EA1-BFA1-561788CF6E5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563-4EA1-BFA1-561788CF6E58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563-4EA1-BFA1-561788CF6E58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3'!$A$40:$A$42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3'!$C$40:$C$42</c:f>
              <c:numCache>
                <c:formatCode>0.00%</c:formatCode>
                <c:ptCount val="3"/>
                <c:pt idx="0">
                  <c:v>0.65</c:v>
                </c:pt>
                <c:pt idx="1">
                  <c:v>0.23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563-4EA1-BFA1-561788CF6E5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BD6-4074-B2E9-5A1A7E07228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BD6-4074-B2E9-5A1A7E07228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BD6-4074-B2E9-5A1A7E072288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BD6-4074-B2E9-5A1A7E072288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3'!$A$49:$A$51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3'!$C$49:$C$51</c:f>
              <c:numCache>
                <c:formatCode>0.00%</c:formatCode>
                <c:ptCount val="3"/>
                <c:pt idx="0">
                  <c:v>0.69</c:v>
                </c:pt>
                <c:pt idx="1">
                  <c:v>0.23</c:v>
                </c:pt>
                <c:pt idx="2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BD6-4074-B2E9-5A1A7E07228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BA7-44C8-A3A3-242B2227B69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5BA7-44C8-A3A3-242B2227B69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BA7-44C8-A3A3-242B2227B69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3'!$A$58:$A$60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3'!$C$58:$C$60</c:f>
              <c:numCache>
                <c:formatCode>0.00%</c:formatCode>
                <c:ptCount val="3"/>
                <c:pt idx="0">
                  <c:v>0.63</c:v>
                </c:pt>
                <c:pt idx="1">
                  <c:v>0.2</c:v>
                </c:pt>
                <c:pt idx="2" formatCode="0%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BA7-44C8-A3A3-242B2227B69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183-498E-95FF-940844EC754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183-498E-95FF-940844EC754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183-498E-95FF-940844EC754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183-498E-95FF-940844EC7542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3'!$A$66:$A$68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3'!$C$66:$C$68</c:f>
              <c:numCache>
                <c:formatCode>0.00%</c:formatCode>
                <c:ptCount val="3"/>
                <c:pt idx="0">
                  <c:v>0.63</c:v>
                </c:pt>
                <c:pt idx="1">
                  <c:v>0.26</c:v>
                </c:pt>
                <c:pt idx="2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183-498E-95FF-940844EC754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78A-4039-864B-D31D1D95F87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C78A-4039-864B-D31D1D95F87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78A-4039-864B-D31D1D95F873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78A-4039-864B-D31D1D95F873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'Görünüm 3'!$A$74:$A$76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3'!$C$74:$C$76</c:f>
              <c:numCache>
                <c:formatCode>0.00%</c:formatCode>
                <c:ptCount val="3"/>
                <c:pt idx="0">
                  <c:v>0.67</c:v>
                </c:pt>
                <c:pt idx="1">
                  <c:v>0.23</c:v>
                </c:pt>
                <c:pt idx="2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78A-4039-864B-D31D1D95F87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25053-6C03-4CBB-BDFC-43A0C885AF18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7BC32-A993-4272-8C3F-3DE1FECE7F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718861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0586D-0D13-4547-BF2D-18E0F01ED548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7B8285-3E2F-4145-A165-4F1B1B5A6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54982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09A9C-0007-405B-8C98-A98CAA8BBCE5}" type="datetime1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548CE-3726-4A4E-9AFA-566B0E4A1B40}" type="datetime1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2FE4-B318-4E86-8C1F-EA44B99B0B34}" type="datetime1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DE6F5-B550-4C71-82E3-187293181B11}" type="datetime1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4F90-1C71-411D-A3B8-7A4574BB9112}" type="datetime1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E6F3-BDF2-4486-8572-6A87CE1F55EE}" type="datetime1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D17D-6A81-4636-93DB-13A5F073EE69}" type="datetime1">
              <a:rPr lang="tr-TR" smtClean="0"/>
              <a:t>22.10.2024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25D2C-DEDE-4562-B212-E8C976EFEB73}" type="datetime1">
              <a:rPr lang="tr-TR" smtClean="0"/>
              <a:t>22.10.2024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600CC-E110-476F-8F49-85B8EF09E6FB}" type="datetime1">
              <a:rPr lang="tr-TR" smtClean="0"/>
              <a:t>22.10.2024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01D03-9B32-4AC5-BD3F-11C85A362C5C}" type="datetime1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C5CF-7A5B-416F-90D7-E75668CE820D}" type="datetime1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D2621-961F-4428-AE3B-F8A7B8DA8A85}" type="datetime1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Hakkari Üniversitesi</a:t>
            </a:r>
            <a:br>
              <a:rPr lang="tr-TR" dirty="0"/>
            </a:br>
            <a:r>
              <a:rPr lang="tr-TR" dirty="0"/>
              <a:t> </a:t>
            </a:r>
            <a:r>
              <a:rPr lang="tr-TR" b="1" dirty="0"/>
              <a:t>DIŞ PAYDAŞ DEĞERLENDİRME RAPORU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(</a:t>
            </a:r>
            <a:r>
              <a:rPr lang="tr-TR" dirty="0" smtClean="0"/>
              <a:t>2023)</a:t>
            </a:r>
            <a:endParaRPr lang="tr-TR" dirty="0"/>
          </a:p>
        </p:txBody>
      </p:sp>
      <p:pic>
        <p:nvPicPr>
          <p:cNvPr id="1026" name="Picture 2" descr="C:\Users\HP\Desktop\indi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16632"/>
            <a:ext cx="12382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7806" y="1556792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635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="" xmlns:a16="http://schemas.microsoft.com/office/drawing/2014/main" id="{A4870015-86C5-46FE-8CFA-223A3AEC76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858757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="" xmlns:a16="http://schemas.microsoft.com/office/drawing/2014/main" val="1984399594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2195341579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183968767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Bilimsellik-Yenilikçilik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6270786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3194246508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Önemli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67,00%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677573384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23,00%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29675069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Önemsiz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874151456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3139225189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86BAB1D8-31EB-4941-9F6C-86E6A092A2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7844877"/>
              </p:ext>
            </p:extLst>
          </p:nvPr>
        </p:nvGraphicFramePr>
        <p:xfrm>
          <a:off x="2051720" y="4221088"/>
          <a:ext cx="5112568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1364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="" xmlns:a16="http://schemas.microsoft.com/office/drawing/2014/main" id="{5951BA43-B6E1-49D5-A35C-685CD8C1C7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359253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="" xmlns:a16="http://schemas.microsoft.com/office/drawing/2014/main" val="3254253693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1415545524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2487144624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Dürüstlük-Şeffaflık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0001560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>
                          <a:effectLst/>
                        </a:rPr>
                        <a:t>Oran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3417070723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Önemli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75,00%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438200096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18,00%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97127366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Önemsiz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249439063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2085679796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CF00658D-38F9-4BFB-B763-FCFC52DFE4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1037944"/>
              </p:ext>
            </p:extLst>
          </p:nvPr>
        </p:nvGraphicFramePr>
        <p:xfrm>
          <a:off x="2123728" y="4293096"/>
          <a:ext cx="5256584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2344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="" xmlns:a16="http://schemas.microsoft.com/office/drawing/2014/main" id="{54DBF8B3-D1D3-44F8-BEC3-CEC2148D1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206905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="" xmlns:a16="http://schemas.microsoft.com/office/drawing/2014/main" val="712951587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3316152926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1806794359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Hizmette çeşitlilik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6051297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122759122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Önemli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65,00%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397123073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26,00%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996036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Önemsiz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746575374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533696169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A3C98EA6-1988-4B80-B6E5-4511FA9977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7010387"/>
              </p:ext>
            </p:extLst>
          </p:nvPr>
        </p:nvGraphicFramePr>
        <p:xfrm>
          <a:off x="1979712" y="4293096"/>
          <a:ext cx="5328592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3539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="" xmlns:a16="http://schemas.microsoft.com/office/drawing/2014/main" id="{64B696D5-C171-427E-A849-8B4FD4B333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036900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="" xmlns:a16="http://schemas.microsoft.com/office/drawing/2014/main" val="398337855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4081016050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27342137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Güvenilirlik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2729578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292024017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Önemli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73,00%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3843236638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20,00%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27908397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Önemsiz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64032241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3278005069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2D1F047D-BED0-456A-BA4A-51CBEF9187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2411267"/>
              </p:ext>
            </p:extLst>
          </p:nvPr>
        </p:nvGraphicFramePr>
        <p:xfrm>
          <a:off x="1763688" y="4221088"/>
          <a:ext cx="5616624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1345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="" xmlns:a16="http://schemas.microsoft.com/office/drawing/2014/main" id="{12624315-B60A-4EEE-8DDF-E68FCDF5C9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410415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="" xmlns:a16="http://schemas.microsoft.com/office/drawing/2014/main" val="801961567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1963386365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2954830443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Teknik yeterlilik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7669889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146053511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Önemli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73,00%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79168535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23,00%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312062631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Önemsiz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345594620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3135214074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A376B66E-631C-43C7-BA0E-4579F9B95B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7544643"/>
              </p:ext>
            </p:extLst>
          </p:nvPr>
        </p:nvGraphicFramePr>
        <p:xfrm>
          <a:off x="2051720" y="4293096"/>
          <a:ext cx="5256584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7538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="" xmlns:a16="http://schemas.microsoft.com/office/drawing/2014/main" id="{6D997C54-F263-4F7B-8FB8-A49D8B07B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412834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="" xmlns:a16="http://schemas.microsoft.com/office/drawing/2014/main" val="4083921086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3815387971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3061892476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Araştırma geliştirme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230081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376431529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Önemli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73,00%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33705693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20,00%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78072173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Önemsiz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648629613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1299910392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DF68E756-8495-402B-9171-93F784CDF5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9211761"/>
              </p:ext>
            </p:extLst>
          </p:nvPr>
        </p:nvGraphicFramePr>
        <p:xfrm>
          <a:off x="1907704" y="4293096"/>
          <a:ext cx="5400600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2348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="" xmlns:a16="http://schemas.microsoft.com/office/drawing/2014/main" id="{9DD90A8D-17F0-4183-92D1-C21EED00FD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435727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="" xmlns:a16="http://schemas.microsoft.com/office/drawing/2014/main" val="62609327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2359277409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1595315958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İşbirliği – Danışmanlık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23305523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571013144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Önemli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69,00%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345433071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26,00%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36510321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Önemsiz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2755563036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4095965003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3A91B635-9DB1-4F58-A99D-6701757EB0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6438915"/>
              </p:ext>
            </p:extLst>
          </p:nvPr>
        </p:nvGraphicFramePr>
        <p:xfrm>
          <a:off x="1835696" y="4293096"/>
          <a:ext cx="5544616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73175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="" xmlns:a16="http://schemas.microsoft.com/office/drawing/2014/main" id="{9D5E9483-CA37-4D04-8793-1F38CBA23B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284178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="" xmlns:a16="http://schemas.microsoft.com/office/drawing/2014/main" val="3012742487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1131552761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4265719298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Sosyo</a:t>
                      </a:r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-kültürel ve sportif etkinlikler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1891634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45577363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Önemli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69,00%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72304356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26,00%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747274953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Önemsiz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283973936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785589346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A6E31BD3-D6EA-43FC-AE34-93E8E707C1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8250280"/>
              </p:ext>
            </p:extLst>
          </p:nvPr>
        </p:nvGraphicFramePr>
        <p:xfrm>
          <a:off x="2051720" y="4293096"/>
          <a:ext cx="5184576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00489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="" xmlns:a16="http://schemas.microsoft.com/office/drawing/2014/main" id="{8BB872E9-D286-4F29-B2A8-D796217678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036673"/>
              </p:ext>
            </p:extLst>
          </p:nvPr>
        </p:nvGraphicFramePr>
        <p:xfrm>
          <a:off x="251999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="" xmlns:a16="http://schemas.microsoft.com/office/drawing/2014/main" val="1319003316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4119074970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382515952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Katılımcılık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29083677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>
                          <a:effectLst/>
                        </a:rPr>
                        <a:t>Oran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322161644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Önemli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67,00%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264290307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23,00%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204702531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Önemsiz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279496703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1328339734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E23C65A2-5F3B-482E-9058-32821B8DFA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9272295"/>
              </p:ext>
            </p:extLst>
          </p:nvPr>
        </p:nvGraphicFramePr>
        <p:xfrm>
          <a:off x="1979712" y="4221088"/>
          <a:ext cx="5184576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922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="" xmlns:a16="http://schemas.microsoft.com/office/drawing/2014/main" id="{8D5B2382-FD63-4DDA-84E9-1C992537B6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603325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="" xmlns:a16="http://schemas.microsoft.com/office/drawing/2014/main" val="2262793097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1609819810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2102948276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Çağdaşlık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561710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3002631403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İyi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63,00%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2635971606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26,00%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7826612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Kötü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290500515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687386603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F29CA7A5-F10E-4981-A5CF-6FDE47648E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0780142"/>
              </p:ext>
            </p:extLst>
          </p:nvPr>
        </p:nvGraphicFramePr>
        <p:xfrm>
          <a:off x="1835696" y="4293096"/>
          <a:ext cx="5544616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4618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DIŞ PAYDAŞ DEĞERLENDİRME RAPORU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/>
              <a:t>Üniversitemiz kalite çalışmaları kapsamında, dış paydaşlarla ilgili bilgi edinmek amacıyla kurum dışından kurumun nasıl değerlendirildiği belirlenmeye çalışılmıştır. </a:t>
            </a:r>
          </a:p>
          <a:p>
            <a:pPr algn="just"/>
            <a:r>
              <a:rPr lang="tr-TR" dirty="0"/>
              <a:t>Dış paydaş anketimize </a:t>
            </a:r>
            <a:r>
              <a:rPr lang="tr-TR" b="1" dirty="0" smtClean="0"/>
              <a:t>51 </a:t>
            </a:r>
            <a:r>
              <a:rPr lang="tr-TR" dirty="0" smtClean="0"/>
              <a:t>dış </a:t>
            </a:r>
            <a:r>
              <a:rPr lang="tr-TR" dirty="0"/>
              <a:t>paydaş geri dönüş yapmıştır. </a:t>
            </a:r>
          </a:p>
          <a:p>
            <a:pPr algn="just"/>
            <a:r>
              <a:rPr lang="tr-TR" dirty="0"/>
              <a:t>Anket formunun çoktan seçmeli maddeleri veri analizine uygun biçimde yüzde, frekans ve grafiklerle desteklenerek raporlanmıştır. Açık uçlu maddeler ise içerik analizi yöntemi ile analiz edilmiştir.</a:t>
            </a:r>
          </a:p>
        </p:txBody>
      </p:sp>
    </p:spTree>
    <p:extLst>
      <p:ext uri="{BB962C8B-B14F-4D97-AF65-F5344CB8AC3E}">
        <p14:creationId xmlns:p14="http://schemas.microsoft.com/office/powerpoint/2010/main" val="8365710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="" xmlns:a16="http://schemas.microsoft.com/office/drawing/2014/main" id="{DF2171DF-0E00-4A5C-A3AD-8F40A8021C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204185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="" xmlns:a16="http://schemas.microsoft.com/office/drawing/2014/main" val="2956112988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2365671467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54963952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Prestij - saygınlık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30209327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610676917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İyi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55,00%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263466779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31,00%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24151224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Kötü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48025620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2300597784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01CBD246-7B6E-42E6-83AD-2D9292B539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9924844"/>
              </p:ext>
            </p:extLst>
          </p:nvPr>
        </p:nvGraphicFramePr>
        <p:xfrm>
          <a:off x="1835696" y="4293096"/>
          <a:ext cx="5616624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71136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="" xmlns:a16="http://schemas.microsoft.com/office/drawing/2014/main" id="{E55B97D4-455D-4BE9-B5C7-355FCD791D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362643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="" xmlns:a16="http://schemas.microsoft.com/office/drawing/2014/main" val="1287907749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89317505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1161790485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Eğitim kalitesi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9631944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87069413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İyi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45,00%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49640786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43,00%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36446631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Kötü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3488611834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133744021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374C91A8-403D-46E0-BF97-A4EE2E7A21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967210"/>
              </p:ext>
            </p:extLst>
          </p:nvPr>
        </p:nvGraphicFramePr>
        <p:xfrm>
          <a:off x="1835696" y="4221088"/>
          <a:ext cx="5616624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03689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="" xmlns:a16="http://schemas.microsoft.com/office/drawing/2014/main" id="{A16663DE-4B32-4BA1-A9E6-6F25135619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833364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="" xmlns:a16="http://schemas.microsoft.com/office/drawing/2014/main" val="2901804478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2335364828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2934217264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Bilimsel düzey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7998184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1539845046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İyi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47,00%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75189361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41,00%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21463187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Kötü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887171278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628791605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6165C226-E549-4549-8CAF-40B1D8C630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5600879"/>
              </p:ext>
            </p:extLst>
          </p:nvPr>
        </p:nvGraphicFramePr>
        <p:xfrm>
          <a:off x="1619672" y="4221088"/>
          <a:ext cx="5976664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40149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="" xmlns:a16="http://schemas.microsoft.com/office/drawing/2014/main" id="{A66007CA-430B-475E-9BC3-38A5659166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837865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="" xmlns:a16="http://schemas.microsoft.com/office/drawing/2014/main" val="2728641319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511100743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741767794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Topluma yararlılık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2615791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165714344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İyi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67,00%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3863929233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24,00%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673363847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Kötü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0,00%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95916057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1448476358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B83A789B-44E7-4B53-8691-E78C3BC93D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2991349"/>
              </p:ext>
            </p:extLst>
          </p:nvPr>
        </p:nvGraphicFramePr>
        <p:xfrm>
          <a:off x="1835696" y="4293096"/>
          <a:ext cx="5472608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13773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="" xmlns:a16="http://schemas.microsoft.com/office/drawing/2014/main" id="{5729A1DA-171F-425D-AE6A-496B2287CC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443782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="" xmlns:a16="http://schemas.microsoft.com/office/drawing/2014/main" val="1851549979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3101199242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2649741578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AR-GE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6275474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712118728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İyi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51,00%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373213806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35,00%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408826698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Kötü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380611278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60701442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B22087AF-D085-4F49-955E-EB2910E9EF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6209876"/>
              </p:ext>
            </p:extLst>
          </p:nvPr>
        </p:nvGraphicFramePr>
        <p:xfrm>
          <a:off x="1691680" y="4293096"/>
          <a:ext cx="5400600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20237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="" xmlns:a16="http://schemas.microsoft.com/office/drawing/2014/main" id="{E1B3BAA2-7480-4E24-A3B1-46B92B486C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390009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="" xmlns:a16="http://schemas.microsoft.com/office/drawing/2014/main" val="1209084789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194458855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3713963167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Bürokratik kolaylık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29830504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525534693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İyi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49,00%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674098274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41,00%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268973814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Kötü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826237774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1016398900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BB9BEB40-8774-4C46-97B3-9A18B0C021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8197635"/>
              </p:ext>
            </p:extLst>
          </p:nvPr>
        </p:nvGraphicFramePr>
        <p:xfrm>
          <a:off x="1907704" y="4365104"/>
          <a:ext cx="5400600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86996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="" xmlns:a16="http://schemas.microsoft.com/office/drawing/2014/main" id="{F02DD586-082A-4CF9-A562-C0A74DF454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609867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="" xmlns:a16="http://schemas.microsoft.com/office/drawing/2014/main" val="1376534859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2832364404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398891254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Kendini yenileme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37656378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3648457054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İyi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49,00%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994264927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39,00%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334326344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Kötü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21674299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642990738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2DE23B30-8085-47B1-B2DB-345C0A95A3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5441675"/>
              </p:ext>
            </p:extLst>
          </p:nvPr>
        </p:nvGraphicFramePr>
        <p:xfrm>
          <a:off x="1475656" y="4221088"/>
          <a:ext cx="5760640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35293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="" xmlns:a16="http://schemas.microsoft.com/office/drawing/2014/main" id="{37EF7A31-156C-429F-B252-2C49FB5DE8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490403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="" xmlns:a16="http://schemas.microsoft.com/office/drawing/2014/main" val="2913261591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1529031028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2372024239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Öğretim üyesi kalitesi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84483733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884612844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İyi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43%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83684325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45,00%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3758459518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Kötü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40824221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2878338139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5688ED0B-09F7-4CE2-B6BD-3A8BE0BB6D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6024273"/>
              </p:ext>
            </p:extLst>
          </p:nvPr>
        </p:nvGraphicFramePr>
        <p:xfrm>
          <a:off x="1691680" y="4221088"/>
          <a:ext cx="5760640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03684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="" xmlns:a16="http://schemas.microsoft.com/office/drawing/2014/main" id="{28B142A6-171D-41F4-A126-AD27C99CA3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5517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="" xmlns:a16="http://schemas.microsoft.com/office/drawing/2014/main" val="2624342857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3004156363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2040678069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Dış kurumlarla işbirliği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3358106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399424305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İyi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Oran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337458274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61,00%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20825233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Kötü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28,00%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625785903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4275283902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DE79009A-CAA5-4653-B6B0-9C6C838D3C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9299662"/>
              </p:ext>
            </p:extLst>
          </p:nvPr>
        </p:nvGraphicFramePr>
        <p:xfrm>
          <a:off x="1763688" y="4221088"/>
          <a:ext cx="5616624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43826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="" xmlns:a16="http://schemas.microsoft.com/office/drawing/2014/main" id="{31A6C95F-907E-42CB-A6F5-0C20EA1BA9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37998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="" xmlns:a16="http://schemas.microsoft.com/office/drawing/2014/main" val="1801818713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1863566266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1034652809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Alt yapı, donanım, bina imkânları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9579894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>
                          <a:effectLst/>
                        </a:rPr>
                        <a:t>Oran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415066311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İyi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41,00%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16088448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45,00%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3564253226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Kötü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442636654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1293037198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4643C04A-F707-4582-8900-C7BED77E27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9424143"/>
              </p:ext>
            </p:extLst>
          </p:nvPr>
        </p:nvGraphicFramePr>
        <p:xfrm>
          <a:off x="1835696" y="4293096"/>
          <a:ext cx="5832648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7166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İçerik Yer Tutucusu 8">
            <a:extLst>
              <a:ext uri="{FF2B5EF4-FFF2-40B4-BE49-F238E27FC236}">
                <a16:creationId xmlns="" xmlns:a16="http://schemas.microsoft.com/office/drawing/2014/main" id="{279F4434-6D46-4DC2-A366-C94844C0F7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8176958"/>
              </p:ext>
            </p:extLst>
          </p:nvPr>
        </p:nvGraphicFramePr>
        <p:xfrm>
          <a:off x="252000" y="404664"/>
          <a:ext cx="8640000" cy="2205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4">
                  <a:extLst>
                    <a:ext uri="{9D8B030D-6E8A-4147-A177-3AD203B41FA5}">
                      <a16:colId xmlns="" xmlns:a16="http://schemas.microsoft.com/office/drawing/2014/main" val="401189334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3930785155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1705183085"/>
                    </a:ext>
                  </a:extLst>
                </a:gridCol>
              </a:tblGrid>
              <a:tr h="3150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14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1. Üniversitemizin hizmetleri, görev/yetki/sorumlulukları hakkındaki bilgi düzeyinizi nasıl Değerlendirirsiniz?</a:t>
                      </a:r>
                      <a:endParaRPr lang="tr-TR" sz="14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51190604"/>
                  </a:ext>
                </a:extLst>
              </a:tr>
              <a:tr h="315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cap="none" spc="0" dirty="0">
                          <a:ln>
                            <a:noFill/>
                          </a:ln>
                          <a:effectLst/>
                        </a:rPr>
                        <a:t>Seçenek</a:t>
                      </a:r>
                      <a:endParaRPr lang="tr-TR" sz="1400" b="0" i="0" u="none" strike="noStrik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cap="none" spc="0">
                          <a:ln>
                            <a:noFill/>
                          </a:ln>
                          <a:effectLst/>
                        </a:rPr>
                        <a:t>Oran</a:t>
                      </a:r>
                      <a:endParaRPr lang="tr-TR" sz="1400" b="0" i="0" u="none" strike="noStrike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2351400927"/>
                  </a:ext>
                </a:extLst>
              </a:tr>
              <a:tr h="315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cap="none" spc="0" dirty="0">
                          <a:ln>
                            <a:noFill/>
                          </a:ln>
                          <a:effectLst/>
                        </a:rPr>
                        <a:t>1. Çok İyi</a:t>
                      </a:r>
                      <a:endParaRPr lang="tr-TR" sz="1400" b="0" i="0" u="none" strike="noStrik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8,00%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624469169"/>
                  </a:ext>
                </a:extLst>
              </a:tr>
              <a:tr h="315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cap="none" spc="0" dirty="0">
                          <a:ln>
                            <a:noFill/>
                          </a:ln>
                          <a:effectLst/>
                        </a:rPr>
                        <a:t>2. İyi</a:t>
                      </a:r>
                      <a:endParaRPr lang="tr-TR" sz="1400" b="0" i="0" u="none" strike="noStrik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24,00%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2313737050"/>
                  </a:ext>
                </a:extLst>
              </a:tr>
              <a:tr h="315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cap="none" spc="0" dirty="0">
                          <a:ln>
                            <a:noFill/>
                          </a:ln>
                          <a:effectLst/>
                        </a:rPr>
                        <a:t>3. Yeterli</a:t>
                      </a:r>
                      <a:endParaRPr lang="tr-TR" sz="1400" b="0" i="0" u="none" strike="noStrik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24,00%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4038372848"/>
                  </a:ext>
                </a:extLst>
              </a:tr>
              <a:tr h="315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cap="none" spc="0" dirty="0">
                          <a:ln>
                            <a:noFill/>
                          </a:ln>
                          <a:effectLst/>
                        </a:rPr>
                        <a:t>4. Yetersiz</a:t>
                      </a:r>
                      <a:endParaRPr lang="tr-TR" sz="1400" b="0" i="0" u="none" strike="noStrik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14,00%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2129884364"/>
                  </a:ext>
                </a:extLst>
              </a:tr>
              <a:tr h="315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cap="none" spc="0" dirty="0">
                          <a:ln>
                            <a:noFill/>
                          </a:ln>
                          <a:effectLst/>
                        </a:rPr>
                        <a:t>5. Hiç bilgim yok</a:t>
                      </a:r>
                      <a:endParaRPr lang="tr-TR" sz="1400" b="0" i="0" u="none" strike="noStrik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32,00%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3387902762"/>
                  </a:ext>
                </a:extLst>
              </a:tr>
            </a:tbl>
          </a:graphicData>
        </a:graphic>
      </p:graphicFrame>
      <p:graphicFrame>
        <p:nvGraphicFramePr>
          <p:cNvPr id="20" name="Grafik 19">
            <a:extLst>
              <a:ext uri="{FF2B5EF4-FFF2-40B4-BE49-F238E27FC236}">
                <a16:creationId xmlns="" xmlns:a16="http://schemas.microsoft.com/office/drawing/2014/main" id="{608CB34F-F170-451E-BE33-C77D559252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1595669"/>
              </p:ext>
            </p:extLst>
          </p:nvPr>
        </p:nvGraphicFramePr>
        <p:xfrm>
          <a:off x="1602000" y="3392595"/>
          <a:ext cx="5940000" cy="30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ik 3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608CB34F-F170-451E-BE33-C77D559252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0817590"/>
              </p:ext>
            </p:extLst>
          </p:nvPr>
        </p:nvGraphicFramePr>
        <p:xfrm>
          <a:off x="1547664" y="3212976"/>
          <a:ext cx="576064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00648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5. Bölgenin üniversitemiz gelişimine yönelik sunduğu fırsatlar nelerdir?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82A69C46-F6C1-4BB4-B5D4-090F6DB29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dirty="0" smtClean="0">
                <a:ln w="0"/>
              </a:rPr>
              <a:t>Doğası ve Doğal Güzellikleri</a:t>
            </a:r>
            <a:endParaRPr lang="tr-TR" dirty="0">
              <a:ln w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>
                <a:ln w="0"/>
              </a:rPr>
              <a:t>Genç Dinamik Kadro</a:t>
            </a:r>
            <a:endParaRPr lang="tr-TR" dirty="0">
              <a:ln w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>
                <a:ln w="0"/>
              </a:rPr>
              <a:t>Mesleki Eğitim</a:t>
            </a:r>
            <a:endParaRPr lang="tr-TR" dirty="0">
              <a:ln w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>
                <a:ln w="0"/>
              </a:rPr>
              <a:t>Ekonomik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b="1" dirty="0" smtClean="0">
                <a:ln w="0"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</a:rPr>
              <a:t>Yabancı Uyruklu Öğrenciler</a:t>
            </a:r>
            <a:endParaRPr lang="tr-TR" b="1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</a:endParaRPr>
          </a:p>
        </p:txBody>
      </p:sp>
    </p:spTree>
    <p:extLst>
      <p:ext uri="{BB962C8B-B14F-4D97-AF65-F5344CB8AC3E}">
        <p14:creationId xmlns:p14="http://schemas.microsoft.com/office/powerpoint/2010/main" val="37142302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6. Bölgenin üniversitemiz gelişimini tehdit eden unsurlar nelerdir?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82A69C46-F6C1-4BB4-B5D4-090F6DB29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İklim</a:t>
            </a:r>
            <a:endParaRPr lang="tr-TR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dirty="0"/>
              <a:t>Fiziksel durum ve sosyal yaşam alanlarının yetersiz olması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b="1" dirty="0" smtClean="0"/>
              <a:t>Ulaşım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b="1" dirty="0" smtClean="0"/>
              <a:t>Terör</a:t>
            </a:r>
            <a:endParaRPr lang="tr-TR" b="1" dirty="0"/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Genç Nüfus Göçü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80684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7. Üniversitemizde güçlü olduğunu düşündüğünüz unsurlar nelerdir?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82A69C46-F6C1-4BB4-B5D4-090F6DB29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Akademik Kadronun Kaliteli Olması</a:t>
            </a:r>
            <a:endParaRPr lang="tr-TR" dirty="0"/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Yenilikçi Olması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59055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8. Üniversitemizde zayıf olduğunu düşündüğünüz unsurlar nelerdir?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82A69C46-F6C1-4BB4-B5D4-090F6DB29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Üniversitenin Tanıtımı</a:t>
            </a:r>
            <a:endParaRPr lang="tr-TR" dirty="0"/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İşbirliği, Öğrenci Projesi Desteği</a:t>
            </a:r>
            <a:endParaRPr lang="tr-TR" dirty="0"/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Teknoloji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Fiziki Alt yapı</a:t>
            </a:r>
          </a:p>
          <a:p>
            <a:pPr>
              <a:buFont typeface="Wingdings" panose="05000000000000000000" pitchFamily="2" charset="2"/>
              <a:buChar char="q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36548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 smtClean="0"/>
              <a:t>Hakkâri </a:t>
            </a:r>
            <a:r>
              <a:rPr lang="tr-TR" sz="2800" dirty="0"/>
              <a:t>Üniversitesi´ </a:t>
            </a:r>
            <a:r>
              <a:rPr lang="tr-TR" sz="2800" dirty="0" err="1"/>
              <a:t>nin</a:t>
            </a:r>
            <a:r>
              <a:rPr lang="tr-TR" sz="2800" dirty="0"/>
              <a:t> hedefleri sizce neler olmalıdır? </a:t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Bilim ve Teknolojik Alt yapıda yenilikler</a:t>
            </a:r>
          </a:p>
          <a:p>
            <a:r>
              <a:rPr lang="tr-TR" dirty="0" smtClean="0"/>
              <a:t>Üniversiteyi tanıtmak</a:t>
            </a:r>
          </a:p>
          <a:p>
            <a:r>
              <a:rPr lang="tr-TR" dirty="0" smtClean="0"/>
              <a:t>Öğrenci gelebilecek yeni bölümlerin açılması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06663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dirty="0"/>
              <a:t>Hakkâri Üniversitesi´nin öncelik vermesini istediğiniz </a:t>
            </a:r>
            <a:r>
              <a:rPr lang="tr-TR" sz="3200" dirty="0" smtClean="0"/>
              <a:t>konular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Tıp Fakültesinin açılması</a:t>
            </a:r>
          </a:p>
          <a:p>
            <a:r>
              <a:rPr lang="tr-TR" dirty="0" smtClean="0"/>
              <a:t>Ziraat fakültesinin açılması</a:t>
            </a:r>
          </a:p>
          <a:p>
            <a:r>
              <a:rPr lang="tr-TR" dirty="0" smtClean="0"/>
              <a:t>Fakülte ve Birim çalışma koşullarının iyileştirilmesi</a:t>
            </a:r>
          </a:p>
          <a:p>
            <a:r>
              <a:rPr lang="tr-TR" dirty="0" smtClean="0"/>
              <a:t>Kurumsal aidiyetin sağlanması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00355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Hakkâri Üniversitesini olumlu yönde etkileyebileceğini düşündüğünüz gelişmeler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Mesleki Eğitim</a:t>
            </a:r>
          </a:p>
          <a:p>
            <a:r>
              <a:rPr lang="tr-TR" dirty="0" smtClean="0"/>
              <a:t>ARGE</a:t>
            </a:r>
          </a:p>
          <a:p>
            <a:r>
              <a:rPr lang="tr-TR" dirty="0" smtClean="0"/>
              <a:t>Proje</a:t>
            </a:r>
          </a:p>
          <a:p>
            <a:r>
              <a:rPr lang="tr-TR" dirty="0" smtClean="0"/>
              <a:t>Sağlık Bilimleri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78418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Kurumunuzun üniversitemizle işbirliği yapması gerektiğini düşündüğünüz en önemli </a:t>
            </a:r>
            <a:r>
              <a:rPr lang="tr-TR" sz="2800" dirty="0" smtClean="0"/>
              <a:t>konu/konular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Kardeş Üniversite</a:t>
            </a:r>
          </a:p>
          <a:p>
            <a:r>
              <a:rPr lang="tr-TR" dirty="0" smtClean="0"/>
              <a:t>Denetim </a:t>
            </a:r>
          </a:p>
          <a:p>
            <a:r>
              <a:rPr lang="tr-TR" dirty="0" smtClean="0"/>
              <a:t>Eğitim Planları</a:t>
            </a:r>
          </a:p>
          <a:p>
            <a:r>
              <a:rPr lang="tr-TR" dirty="0" smtClean="0"/>
              <a:t>Spor Etkinlikleri</a:t>
            </a:r>
          </a:p>
          <a:p>
            <a:r>
              <a:rPr lang="tr-TR" dirty="0" smtClean="0"/>
              <a:t>Rehberlik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77600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Hakkari Üniversitesi</a:t>
            </a:r>
            <a:br>
              <a:rPr lang="tr-TR" dirty="0"/>
            </a:br>
            <a:r>
              <a:rPr lang="tr-TR" dirty="0"/>
              <a:t>Kalite Yönetim Sistemi</a:t>
            </a:r>
            <a:br>
              <a:rPr lang="tr-TR" dirty="0"/>
            </a:br>
            <a:r>
              <a:rPr lang="tr-TR"/>
              <a:t>(</a:t>
            </a:r>
            <a:r>
              <a:rPr lang="tr-TR" smtClean="0"/>
              <a:t>2023)</a:t>
            </a:r>
            <a:endParaRPr lang="tr-TR" dirty="0"/>
          </a:p>
        </p:txBody>
      </p:sp>
      <p:pic>
        <p:nvPicPr>
          <p:cNvPr id="1026" name="Picture 2" descr="C:\Users\HP\Desktop\indi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60648"/>
            <a:ext cx="1656184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132856"/>
            <a:ext cx="1965819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2634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>
            <a:extLst>
              <a:ext uri="{FF2B5EF4-FFF2-40B4-BE49-F238E27FC236}">
                <a16:creationId xmlns="" xmlns:a16="http://schemas.microsoft.com/office/drawing/2014/main" id="{B1EB73E0-700C-4348-BB24-3D51B66D71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755300"/>
              </p:ext>
            </p:extLst>
          </p:nvPr>
        </p:nvGraphicFramePr>
        <p:xfrm>
          <a:off x="252000" y="404664"/>
          <a:ext cx="8639999" cy="2205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="" xmlns:a16="http://schemas.microsoft.com/office/drawing/2014/main" val="610608725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4271773887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552056380"/>
                    </a:ext>
                  </a:extLst>
                </a:gridCol>
              </a:tblGrid>
              <a:tr h="3150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14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2. Üniversitede İletişimde olduğunuz birim veya birimlerle ilgili memnuniyet derecenizi belirtiniz.</a:t>
                      </a:r>
                      <a:endParaRPr lang="tr-TR" sz="14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47990689"/>
                  </a:ext>
                </a:extLst>
              </a:tr>
              <a:tr h="315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811491066"/>
                  </a:ext>
                </a:extLst>
              </a:tr>
              <a:tr h="315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Çok İyi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12,00%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598481655"/>
                  </a:ext>
                </a:extLst>
              </a:tr>
              <a:tr h="315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İyi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33,00%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3080379046"/>
                  </a:ext>
                </a:extLst>
              </a:tr>
              <a:tr h="315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Yeterli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14,00%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3707775560"/>
                  </a:ext>
                </a:extLst>
              </a:tr>
              <a:tr h="315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4. Yetersiz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0,00%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534135976"/>
                  </a:ext>
                </a:extLst>
              </a:tr>
              <a:tr h="315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5. Hiç bilgim yok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41,00%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433857849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2CD6910C-1013-4934-BE84-D72E022269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4724338"/>
              </p:ext>
            </p:extLst>
          </p:nvPr>
        </p:nvGraphicFramePr>
        <p:xfrm>
          <a:off x="1835696" y="3284984"/>
          <a:ext cx="612068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2496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="" xmlns:a16="http://schemas.microsoft.com/office/drawing/2014/main" id="{DABC3F62-7297-47ED-A54B-2432464027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991519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="" xmlns:a16="http://schemas.microsoft.com/office/drawing/2014/main" val="413168348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837336838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3645890915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Kent ekonomisine katkı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5779188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136454346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Önemli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67,00%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2381612836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28,00%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213054740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Önemsiz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272777498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2535711890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A9119AE2-1C2E-4A21-A278-AAD9D1C9F4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7792467"/>
              </p:ext>
            </p:extLst>
          </p:nvPr>
        </p:nvGraphicFramePr>
        <p:xfrm>
          <a:off x="2195736" y="4149080"/>
          <a:ext cx="504056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8755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="" xmlns:a16="http://schemas.microsoft.com/office/drawing/2014/main" id="{F5DA8A80-5B61-43F2-8376-3F9826B208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247188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="" xmlns:a16="http://schemas.microsoft.com/office/drawing/2014/main" val="1107699003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2747527177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3175665086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Hizmet kalitesi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10011864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303123271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Önemli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65,00%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65203115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23,00%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205657833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Önemsiz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0,00%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802284786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3170155618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C161FD4A-0C42-4490-A037-4C71ABB11D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1317076"/>
              </p:ext>
            </p:extLst>
          </p:nvPr>
        </p:nvGraphicFramePr>
        <p:xfrm>
          <a:off x="2123728" y="4293096"/>
          <a:ext cx="4752528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2772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="" xmlns:a16="http://schemas.microsoft.com/office/drawing/2014/main" id="{9AB4C010-B075-41EA-9F21-F7E64C2034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301832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="" xmlns:a16="http://schemas.microsoft.com/office/drawing/2014/main" val="1230568821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1379713192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1120365253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Etik değerlere bağlılık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02764846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319228937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Önemli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69,00%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84196110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23,00%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910861587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Önemsiz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47644403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1382022314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54B460CF-B979-4B4F-ACF3-B96414063F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9086736"/>
              </p:ext>
            </p:extLst>
          </p:nvPr>
        </p:nvGraphicFramePr>
        <p:xfrm>
          <a:off x="2051720" y="4221088"/>
          <a:ext cx="4896544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230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="" xmlns:a16="http://schemas.microsoft.com/office/drawing/2014/main" id="{CFD58BB0-C8AF-41ED-8DD7-3DD72FA006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037877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="" xmlns:a16="http://schemas.microsoft.com/office/drawing/2014/main" val="3175047998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3896353519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3147339329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Sürekli gelişme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2724139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Oran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3995543836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Önemli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63,00%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72798486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20,00%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3210531388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Önemsiz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4%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2922084007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3914118830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8936E14B-BA36-4177-B839-C27BCCC6FF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0001734"/>
              </p:ext>
            </p:extLst>
          </p:nvPr>
        </p:nvGraphicFramePr>
        <p:xfrm>
          <a:off x="2051720" y="4149080"/>
          <a:ext cx="5184576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5374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="" xmlns:a16="http://schemas.microsoft.com/office/drawing/2014/main" id="{1429AAFF-9FF1-43BF-A708-FED67BD6E6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594830"/>
              </p:ext>
            </p:extLst>
          </p:nvPr>
        </p:nvGraphicFramePr>
        <p:xfrm>
          <a:off x="252000" y="1556792"/>
          <a:ext cx="8639999" cy="25200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7351233">
                  <a:extLst>
                    <a:ext uri="{9D8B030D-6E8A-4147-A177-3AD203B41FA5}">
                      <a16:colId xmlns="" xmlns:a16="http://schemas.microsoft.com/office/drawing/2014/main" val="1406811532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791330550"/>
                    </a:ext>
                  </a:extLst>
                </a:gridCol>
                <a:gridCol w="644383">
                  <a:extLst>
                    <a:ext uri="{9D8B030D-6E8A-4147-A177-3AD203B41FA5}">
                      <a16:colId xmlns="" xmlns:a16="http://schemas.microsoft.com/office/drawing/2014/main" val="1474403882"/>
                    </a:ext>
                  </a:extLst>
                </a:gridCol>
              </a:tblGrid>
              <a:tr h="4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Bilgi ve deneyim</a:t>
                      </a:r>
                      <a:endParaRPr lang="tr-TR" sz="2000" b="0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46781779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>
                          <a:effectLst/>
                        </a:rPr>
                        <a:t>Oran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3698875343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Önemli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63,00%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3679988631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26,00%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3646556040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Önemsiz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2519456697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Toplam Katılım: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7516" marR="7516" marT="7516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7516" marR="7516" marT="7516" marB="0" anchor="ctr"/>
                </a:tc>
                <a:extLst>
                  <a:ext uri="{0D108BD9-81ED-4DB2-BD59-A6C34878D82A}">
                    <a16:rowId xmlns="" xmlns:a16="http://schemas.microsoft.com/office/drawing/2014/main" val="1395946282"/>
                  </a:ext>
                </a:extLst>
              </a:tr>
            </a:tbl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017F753D-4426-4E12-8266-127F4A525C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679939"/>
              </p:ext>
            </p:extLst>
          </p:nvPr>
        </p:nvGraphicFramePr>
        <p:xfrm>
          <a:off x="1907704" y="4365104"/>
          <a:ext cx="5256584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583390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5423</TotalTime>
  <Words>1132</Words>
  <Application>Microsoft Office PowerPoint</Application>
  <PresentationFormat>Ekran Gösterisi (4:3)</PresentationFormat>
  <Paragraphs>389</Paragraphs>
  <Slides>38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38</vt:i4>
      </vt:variant>
    </vt:vector>
  </HeadingPairs>
  <TitlesOfParts>
    <vt:vector size="39" baseType="lpstr">
      <vt:lpstr>Ofis Teması</vt:lpstr>
      <vt:lpstr>       Hakkari Üniversitesi  DIŞ PAYDAŞ DEĞERLENDİRME RAPORU  (2023)</vt:lpstr>
      <vt:lpstr>DIŞ PAYDAŞ DEĞERLENDİRME RAPORU </vt:lpstr>
      <vt:lpstr>PowerPoint Sunusu</vt:lpstr>
      <vt:lpstr>PowerPoint Sunusu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4. Hakkâri üniversitesi hakkında sahip olduğunuz görüşünüzü aşağıdaki ifadelere göre değerlendiriniz?</vt:lpstr>
      <vt:lpstr>4. Hakkâri üniversitesi hakkında sahip olduğunuz görüşünüzü aşağıdaki ifadelere göre değerlendiriniz?</vt:lpstr>
      <vt:lpstr>4. Hakkâri üniversitesi hakkında sahip olduğunuz görüşünüzü aşağıdaki ifadelere göre değerlendiriniz?</vt:lpstr>
      <vt:lpstr>4. Hakkâri üniversitesi hakkında sahip olduğunuz görüşünüzü aşağıdaki ifadelere göre değerlendiriniz?</vt:lpstr>
      <vt:lpstr>4. Hakkâri üniversitesi hakkında sahip olduğunuz görüşünüzü aşağıdaki ifadelere göre değerlendiriniz?</vt:lpstr>
      <vt:lpstr>4. Hakkâri üniversitesi hakkında sahip olduğunuz görüşünüzü aşağıdaki ifadelere göre değerlendiriniz?</vt:lpstr>
      <vt:lpstr>4. Hakkâri üniversitesi hakkında sahip olduğunuz görüşünüzü aşağıdaki ifadelere göre değerlendiriniz?</vt:lpstr>
      <vt:lpstr>4. Hakkâri üniversitesi hakkında sahip olduğunuz görüşünüzü aşağıdaki ifadelere göre değerlendiriniz?</vt:lpstr>
      <vt:lpstr>4. Hakkâri üniversitesi hakkında sahip olduğunuz görüşünüzü aşağıdaki ifadelere göre değerlendiriniz?</vt:lpstr>
      <vt:lpstr>4. Hakkâri üniversitesi hakkında sahip olduğunuz görüşünüzü aşağıdaki ifadelere göre değerlendiriniz?</vt:lpstr>
      <vt:lpstr>4. Hakkâri üniversitesi hakkında sahip olduğunuz görüşünüzü aşağıdaki ifadelere göre değerlendiriniz?</vt:lpstr>
      <vt:lpstr>5. Bölgenin üniversitemiz gelişimine yönelik sunduğu fırsatlar nelerdir?</vt:lpstr>
      <vt:lpstr>6. Bölgenin üniversitemiz gelişimini tehdit eden unsurlar nelerdir?</vt:lpstr>
      <vt:lpstr>7. Üniversitemizde güçlü olduğunu düşündüğünüz unsurlar nelerdir?</vt:lpstr>
      <vt:lpstr>8. Üniversitemizde zayıf olduğunu düşündüğünüz unsurlar nelerdir?</vt:lpstr>
      <vt:lpstr>Hakkâri Üniversitesi´ nin hedefleri sizce neler olmalıdır?  </vt:lpstr>
      <vt:lpstr>Hakkâri Üniversitesi´nin öncelik vermesini istediğiniz konular</vt:lpstr>
      <vt:lpstr>Hakkâri Üniversitesini olumlu yönde etkileyebileceğini düşündüğünüz gelişmeler</vt:lpstr>
      <vt:lpstr>Kurumunuzun üniversitemizle işbirliği yapması gerektiğini düşündüğünüz en önemli konu/konular</vt:lpstr>
      <vt:lpstr>      Hakkari Üniversitesi Kalite Yönetim Sistemi (2023)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Hakkari Üniversitesi Öğrenci Memnuniyet Anketi Sonuçları</dc:title>
  <dc:creator>HP</dc:creator>
  <cp:lastModifiedBy>Asus</cp:lastModifiedBy>
  <cp:revision>671</cp:revision>
  <dcterms:created xsi:type="dcterms:W3CDTF">2016-06-19T07:30:34Z</dcterms:created>
  <dcterms:modified xsi:type="dcterms:W3CDTF">2024-10-22T06:29:49Z</dcterms:modified>
</cp:coreProperties>
</file>