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8" r:id="rId2"/>
    <p:sldId id="270" r:id="rId3"/>
    <p:sldId id="305" r:id="rId4"/>
    <p:sldId id="276" r:id="rId5"/>
    <p:sldId id="300" r:id="rId6"/>
    <p:sldId id="277" r:id="rId7"/>
    <p:sldId id="303" r:id="rId8"/>
    <p:sldId id="301" r:id="rId9"/>
    <p:sldId id="307" r:id="rId10"/>
    <p:sldId id="309" r:id="rId11"/>
    <p:sldId id="311" r:id="rId12"/>
    <p:sldId id="313" r:id="rId13"/>
    <p:sldId id="315" r:id="rId14"/>
    <p:sldId id="299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M&#252;steri%20Memnuniyeti%20Anket%20Sonu&#231;lari%20(2022-2023%20Bahar)%20Bir%20(1)%20Sayfa_1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M&#252;steri%20Memnuniyeti%20Anket%20Sonu&#231;lari%20(2022-2023%20Bahar)%20Bir%20(1)%20Sayfa_1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M&#252;&#351;teri_Memnuniyeti\&#199;MYO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M&#252;&#351;teri_Memnuniyeti\E&#287;itim%20Fak&#252;ltesi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M&#252;&#351;teri_Memnuniyeti\&#304;ktisat%20ve%20idari%20bilimleri%20fak&#252;ltesi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M&#252;&#351;teri_Memnuniyeti\&#304;lahiyat%20Fak&#252;ltesi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M&#252;&#351;teri_Memnuniyeti\M&#252;hendislik%20Fak&#252;ltesi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M&#252;&#351;teri_Memnuniyeti\Sa&#287;l&#305;k%20MYO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esktop\KYS_2023_BAHAR\M&#252;&#351;teri_Memnuniyeti\Y&#252;ksekova%20MYO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Sayfa2!$G$6</c:f>
              <c:strCache>
                <c:ptCount val="1"/>
                <c:pt idx="0">
                  <c:v>Memnuniyet Düzeyi (Tüm Birimler Bazında)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6"/>
            <c:invertIfNegative val="0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Sayfa2!$F$7:$F$13</c:f>
              <c:numCache>
                <c:formatCode>General</c:formatCode>
                <c:ptCount val="7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2022</c:v>
                </c:pt>
                <c:pt idx="6">
                  <c:v>2023</c:v>
                </c:pt>
              </c:numCache>
            </c:numRef>
          </c:cat>
          <c:val>
            <c:numRef>
              <c:f>Sayfa2!$G$7:$G$13</c:f>
              <c:numCache>
                <c:formatCode>0%</c:formatCode>
                <c:ptCount val="7"/>
                <c:pt idx="0">
                  <c:v>0.52</c:v>
                </c:pt>
                <c:pt idx="1">
                  <c:v>0.57999999999999996</c:v>
                </c:pt>
                <c:pt idx="2">
                  <c:v>0.59</c:v>
                </c:pt>
                <c:pt idx="3">
                  <c:v>0.57999999999999996</c:v>
                </c:pt>
                <c:pt idx="4">
                  <c:v>0.6</c:v>
                </c:pt>
                <c:pt idx="5">
                  <c:v>0.6</c:v>
                </c:pt>
                <c:pt idx="6">
                  <c:v>0.56000000000000005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797568"/>
        <c:axId val="189593216"/>
      </c:barChart>
      <c:catAx>
        <c:axId val="14679756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tr-TR"/>
          </a:p>
        </c:txPr>
        <c:crossAx val="189593216"/>
        <c:crosses val="autoZero"/>
        <c:auto val="1"/>
        <c:lblAlgn val="ctr"/>
        <c:lblOffset val="100"/>
        <c:noMultiLvlLbl val="0"/>
      </c:catAx>
      <c:valAx>
        <c:axId val="189593216"/>
        <c:scaling>
          <c:orientation val="minMax"/>
        </c:scaling>
        <c:delete val="0"/>
        <c:axPos val="b"/>
        <c:majorGridlines/>
        <c:numFmt formatCode="0%" sourceLinked="1"/>
        <c:majorTickMark val="out"/>
        <c:minorTickMark val="none"/>
        <c:tickLblPos val="nextTo"/>
        <c:crossAx val="14679756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Sayfa1!$D$5</c:f>
              <c:strCache>
                <c:ptCount val="1"/>
                <c:pt idx="0">
                  <c:v>Memnuniyet Düzeyi (% 56)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</c:dPt>
          <c:dLbls>
            <c:txPr>
              <a:bodyPr/>
              <a:lstStyle/>
              <a:p>
                <a:pPr>
                  <a:defRPr sz="1100" b="1"/>
                </a:pPr>
                <a:endParaRPr lang="tr-T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Sayfa1!$C$6:$C$15</c:f>
              <c:strCache>
                <c:ptCount val="10"/>
                <c:pt idx="0">
                  <c:v>Üniversitemizin sahip olduğu güvenilirlik imajı</c:v>
                </c:pt>
                <c:pt idx="1">
                  <c:v>Üniversite personelinin yaklaşım şekli</c:v>
                </c:pt>
                <c:pt idx="2">
                  <c:v>Üniversitemizden memnuniyet dereceniz</c:v>
                </c:pt>
                <c:pt idx="3">
                  <c:v>Hizmet taleplerinizin karşılanabilme yeteneği</c:v>
                </c:pt>
                <c:pt idx="4">
                  <c:v>Talebinize/sorularınıza karşı aldığınız bilgi</c:v>
                </c:pt>
                <c:pt idx="5">
                  <c:v>Aradığınız zaman ilgili kişilere ulaşabilme</c:v>
                </c:pt>
                <c:pt idx="6">
                  <c:v>Bildirdiğiniz taleplere karşı gösterilen ilgi</c:v>
                </c:pt>
                <c:pt idx="7">
                  <c:v>Temin edilen hizmetlerin kalitesi</c:v>
                </c:pt>
                <c:pt idx="8">
                  <c:v>Taleplerin zamanında karşılanabilmesi</c:v>
                </c:pt>
                <c:pt idx="9">
                  <c:v>Üniversitemizin yeniliklere ve gelişmelere karşı gösterdiği açıklık</c:v>
                </c:pt>
              </c:strCache>
            </c:strRef>
          </c:cat>
          <c:val>
            <c:numRef>
              <c:f>Sayfa1!$D$6:$D$15</c:f>
              <c:numCache>
                <c:formatCode>0</c:formatCode>
                <c:ptCount val="10"/>
                <c:pt idx="0">
                  <c:v>58.711111111111116</c:v>
                </c:pt>
                <c:pt idx="1">
                  <c:v>58.696296296296296</c:v>
                </c:pt>
                <c:pt idx="2">
                  <c:v>56.100940128649185</c:v>
                </c:pt>
                <c:pt idx="3">
                  <c:v>55.983201581027664</c:v>
                </c:pt>
                <c:pt idx="4">
                  <c:v>55.330700888450146</c:v>
                </c:pt>
                <c:pt idx="5">
                  <c:v>55.325765054294173</c:v>
                </c:pt>
                <c:pt idx="6">
                  <c:v>54.844597927972373</c:v>
                </c:pt>
                <c:pt idx="7">
                  <c:v>54.589920948616601</c:v>
                </c:pt>
                <c:pt idx="8">
                  <c:v>54.180651530108584</c:v>
                </c:pt>
                <c:pt idx="9">
                  <c:v>54.090909090909093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6799104"/>
        <c:axId val="135028736"/>
      </c:barChart>
      <c:catAx>
        <c:axId val="14679910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tr-TR"/>
          </a:p>
        </c:txPr>
        <c:crossAx val="135028736"/>
        <c:crosses val="autoZero"/>
        <c:auto val="1"/>
        <c:lblAlgn val="ctr"/>
        <c:lblOffset val="100"/>
        <c:noMultiLvlLbl val="0"/>
      </c:catAx>
      <c:valAx>
        <c:axId val="135028736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467991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1'!$B$2:$B$11</c:f>
              <c:strCache>
                <c:ptCount val="10"/>
                <c:pt idx="0">
                  <c:v>Üniversitemizin sahip olduğu güvenilirlik imajı</c:v>
                </c:pt>
                <c:pt idx="1">
                  <c:v>Hizmet taleplerinizin karşılanabilme yeteneği</c:v>
                </c:pt>
                <c:pt idx="2">
                  <c:v>Temin edilen hizmetlerin kalitesi</c:v>
                </c:pt>
                <c:pt idx="3">
                  <c:v>Aradığınız zaman ilgili kişilere ulaşabilme</c:v>
                </c:pt>
                <c:pt idx="4">
                  <c:v>Taleplerin zamanında karşılanabilmesi</c:v>
                </c:pt>
                <c:pt idx="5">
                  <c:v>Bildirdiğiniz taleplere karşı gösterilen ilgi</c:v>
                </c:pt>
                <c:pt idx="6">
                  <c:v>Talebinize/sorularınıza karşı aldığınız bilgi</c:v>
                </c:pt>
                <c:pt idx="7">
                  <c:v>Üniversitemizin yeniliklere ve gelişmelere karşı gösterdiği açıklık</c:v>
                </c:pt>
                <c:pt idx="8">
                  <c:v>Üniversite personelinin yaklaşım şekli</c:v>
                </c:pt>
                <c:pt idx="9">
                  <c:v>Üniversitemizden memnuniyet dereceniz</c:v>
                </c:pt>
              </c:strCache>
            </c:strRef>
          </c:cat>
          <c:val>
            <c:numRef>
              <c:f>'Page 1'!$K$2:$K$11</c:f>
              <c:numCache>
                <c:formatCode>0</c:formatCode>
                <c:ptCount val="10"/>
                <c:pt idx="0">
                  <c:v>65.311355311355314</c:v>
                </c:pt>
                <c:pt idx="1">
                  <c:v>62.372262773722625</c:v>
                </c:pt>
                <c:pt idx="2">
                  <c:v>60.219780219780219</c:v>
                </c:pt>
                <c:pt idx="3">
                  <c:v>61.355311355311358</c:v>
                </c:pt>
                <c:pt idx="4">
                  <c:v>61.167883211678827</c:v>
                </c:pt>
                <c:pt idx="5">
                  <c:v>63.211678832116789</c:v>
                </c:pt>
                <c:pt idx="6">
                  <c:v>63.19852941176471</c:v>
                </c:pt>
                <c:pt idx="7">
                  <c:v>60.43795620437956</c:v>
                </c:pt>
                <c:pt idx="8">
                  <c:v>63.516483516483511</c:v>
                </c:pt>
                <c:pt idx="9">
                  <c:v>63.125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336000"/>
        <c:axId val="135031616"/>
      </c:barChart>
      <c:catAx>
        <c:axId val="150336000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100"/>
            </a:pPr>
            <a:endParaRPr lang="tr-TR"/>
          </a:p>
        </c:txPr>
        <c:crossAx val="135031616"/>
        <c:crosses val="autoZero"/>
        <c:auto val="1"/>
        <c:lblAlgn val="ctr"/>
        <c:lblOffset val="100"/>
        <c:noMultiLvlLbl val="0"/>
      </c:catAx>
      <c:valAx>
        <c:axId val="135031616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5033600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Pt>
            <c:idx val="4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5"/>
            <c:invertIfNegative val="0"/>
            <c:bubble3D val="0"/>
            <c:spPr>
              <a:solidFill>
                <a:srgbClr val="FF0000"/>
              </a:solidFill>
            </c:spPr>
          </c:dPt>
          <c:dPt>
            <c:idx val="7"/>
            <c:invertIfNegative val="0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1'!$B$2:$B$11</c:f>
              <c:strCache>
                <c:ptCount val="10"/>
                <c:pt idx="0">
                  <c:v>Üniversitemizin sahip olduğu güvenilirlik imajı</c:v>
                </c:pt>
                <c:pt idx="1">
                  <c:v>Hizmet taleplerinizin karşılanabilme yeteneği</c:v>
                </c:pt>
                <c:pt idx="2">
                  <c:v>Temin edilen hizmetlerin kalitesi</c:v>
                </c:pt>
                <c:pt idx="3">
                  <c:v>Aradığınız zaman ilgili kişilere ulaşabilme</c:v>
                </c:pt>
                <c:pt idx="4">
                  <c:v>Taleplerin zamanında karşılanabilmesi</c:v>
                </c:pt>
                <c:pt idx="5">
                  <c:v>Bildirdiğiniz taleplere karşı gösterilen ilgi</c:v>
                </c:pt>
                <c:pt idx="6">
                  <c:v>Talebinize/sorularınıza karşı aldığınız bilgi</c:v>
                </c:pt>
                <c:pt idx="7">
                  <c:v>Üniversitemizin yeniliklere ve gelişmelere karşı gösterdiği açıklık</c:v>
                </c:pt>
                <c:pt idx="8">
                  <c:v>Üniversite personelinin yaklaşım şekli</c:v>
                </c:pt>
                <c:pt idx="9">
                  <c:v>Üniversitemizden memnuniyet dereceniz</c:v>
                </c:pt>
              </c:strCache>
            </c:strRef>
          </c:cat>
          <c:val>
            <c:numRef>
              <c:f>'Page 1'!$K$2:$K$11</c:f>
              <c:numCache>
                <c:formatCode>0</c:formatCode>
                <c:ptCount val="10"/>
                <c:pt idx="0">
                  <c:v>54.461538461538467</c:v>
                </c:pt>
                <c:pt idx="1">
                  <c:v>51.41756548536209</c:v>
                </c:pt>
                <c:pt idx="2">
                  <c:v>49.892473118279568</c:v>
                </c:pt>
                <c:pt idx="3">
                  <c:v>50.537634408602152</c:v>
                </c:pt>
                <c:pt idx="4">
                  <c:v>48.70967741935484</c:v>
                </c:pt>
                <c:pt idx="5">
                  <c:v>48.817204301075272</c:v>
                </c:pt>
                <c:pt idx="6">
                  <c:v>49.831029185867891</c:v>
                </c:pt>
                <c:pt idx="7">
                  <c:v>48.428351309707239</c:v>
                </c:pt>
                <c:pt idx="8">
                  <c:v>54.353846153846149</c:v>
                </c:pt>
                <c:pt idx="9">
                  <c:v>49.830769230769228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337536"/>
        <c:axId val="135033920"/>
      </c:barChart>
      <c:catAx>
        <c:axId val="150337536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tr-TR"/>
          </a:p>
        </c:txPr>
        <c:crossAx val="135033920"/>
        <c:crosses val="autoZero"/>
        <c:auto val="1"/>
        <c:lblAlgn val="ctr"/>
        <c:lblOffset val="100"/>
        <c:noMultiLvlLbl val="0"/>
      </c:catAx>
      <c:valAx>
        <c:axId val="135033920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5033753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1'!$B$2:$B$11</c:f>
              <c:strCache>
                <c:ptCount val="10"/>
                <c:pt idx="0">
                  <c:v>Üniversitemizin sahip olduğu güvenilirlik imajı</c:v>
                </c:pt>
                <c:pt idx="1">
                  <c:v>Hizmet taleplerinizin karşılanabilme yeteneği</c:v>
                </c:pt>
                <c:pt idx="2">
                  <c:v>Temin edilen hizmetlerin kalitesi</c:v>
                </c:pt>
                <c:pt idx="3">
                  <c:v>Aradığınız zaman ilgili kişilere ulaşabilme</c:v>
                </c:pt>
                <c:pt idx="4">
                  <c:v>Taleplerin zamanında karşılanabilmesi</c:v>
                </c:pt>
                <c:pt idx="5">
                  <c:v>Bildirdiğiniz taleplere karşı gösterilen ilgi</c:v>
                </c:pt>
                <c:pt idx="6">
                  <c:v>Talebinize/sorularınıza karşı aldığınız bilgi</c:v>
                </c:pt>
                <c:pt idx="7">
                  <c:v>Üniversitemizin yeniliklere ve gelişmelere karşı gösterdiği açıklık</c:v>
                </c:pt>
                <c:pt idx="8">
                  <c:v>Üniversite personelinin yaklaşım şekli</c:v>
                </c:pt>
                <c:pt idx="9">
                  <c:v>Üniversitemizden memnuniyet dereceniz</c:v>
                </c:pt>
              </c:strCache>
            </c:strRef>
          </c:cat>
          <c:val>
            <c:numRef>
              <c:f>'Page 1'!$K$2:$K$11</c:f>
              <c:numCache>
                <c:formatCode>0</c:formatCode>
                <c:ptCount val="10"/>
                <c:pt idx="0">
                  <c:v>58.913043478260867</c:v>
                </c:pt>
                <c:pt idx="1">
                  <c:v>59.782608695652179</c:v>
                </c:pt>
                <c:pt idx="2">
                  <c:v>57.826086956521735</c:v>
                </c:pt>
                <c:pt idx="3">
                  <c:v>62.826086956521735</c:v>
                </c:pt>
                <c:pt idx="4">
                  <c:v>59.565217391304344</c:v>
                </c:pt>
                <c:pt idx="5">
                  <c:v>63.260869565217391</c:v>
                </c:pt>
                <c:pt idx="6">
                  <c:v>61.956521739130437</c:v>
                </c:pt>
                <c:pt idx="7">
                  <c:v>57.555555555555557</c:v>
                </c:pt>
                <c:pt idx="8">
                  <c:v>58.888888888888893</c:v>
                </c:pt>
                <c:pt idx="9">
                  <c:v>60.434782608695656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0339072"/>
        <c:axId val="135036224"/>
      </c:barChart>
      <c:catAx>
        <c:axId val="150339072"/>
        <c:scaling>
          <c:orientation val="minMax"/>
        </c:scaling>
        <c:delete val="0"/>
        <c:axPos val="l"/>
        <c:majorTickMark val="out"/>
        <c:minorTickMark val="none"/>
        <c:tickLblPos val="nextTo"/>
        <c:crossAx val="135036224"/>
        <c:crosses val="autoZero"/>
        <c:auto val="1"/>
        <c:lblAlgn val="ctr"/>
        <c:lblOffset val="100"/>
        <c:noMultiLvlLbl val="0"/>
      </c:catAx>
      <c:valAx>
        <c:axId val="135036224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503390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1'!$B$2:$B$11</c:f>
              <c:strCache>
                <c:ptCount val="10"/>
                <c:pt idx="0">
                  <c:v>Üniversitemizin sahip olduğu güvenilirlik imajı</c:v>
                </c:pt>
                <c:pt idx="1">
                  <c:v>Hizmet taleplerinizin karşılanabilme yeteneği</c:v>
                </c:pt>
                <c:pt idx="2">
                  <c:v>Temin edilen hizmetlerin kalitesi</c:v>
                </c:pt>
                <c:pt idx="3">
                  <c:v>Aradığınız zaman ilgili kişilere ulaşabilme</c:v>
                </c:pt>
                <c:pt idx="4">
                  <c:v>Taleplerin zamanında karşılanabilmesi</c:v>
                </c:pt>
                <c:pt idx="5">
                  <c:v>Bildirdiğiniz taleplere karşı gösterilen ilgi</c:v>
                </c:pt>
                <c:pt idx="6">
                  <c:v>Talebinize/sorularınıza karşı aldığınız bilgi</c:v>
                </c:pt>
                <c:pt idx="7">
                  <c:v>Üniversitemizin yeniliklere ve gelişmelere karşı gösterdiği açıklık</c:v>
                </c:pt>
                <c:pt idx="8">
                  <c:v>Üniversite personelinin yaklaşım şekli</c:v>
                </c:pt>
                <c:pt idx="9">
                  <c:v>Üniversitemizden memnuniyet dereceniz</c:v>
                </c:pt>
              </c:strCache>
            </c:strRef>
          </c:cat>
          <c:val>
            <c:numRef>
              <c:f>'Page 1'!$K$2:$K$11</c:f>
              <c:numCache>
                <c:formatCode>0</c:formatCode>
                <c:ptCount val="10"/>
                <c:pt idx="0">
                  <c:v>58.765133171912829</c:v>
                </c:pt>
                <c:pt idx="1">
                  <c:v>56.034063260340631</c:v>
                </c:pt>
                <c:pt idx="2">
                  <c:v>54.78155339805825</c:v>
                </c:pt>
                <c:pt idx="3">
                  <c:v>55.012106537530265</c:v>
                </c:pt>
                <c:pt idx="4">
                  <c:v>54.878640776699029</c:v>
                </c:pt>
                <c:pt idx="5">
                  <c:v>54.257907542579076</c:v>
                </c:pt>
                <c:pt idx="6">
                  <c:v>54.44174757281553</c:v>
                </c:pt>
                <c:pt idx="7">
                  <c:v>54.019370460048428</c:v>
                </c:pt>
                <c:pt idx="8">
                  <c:v>58.038740920096856</c:v>
                </c:pt>
                <c:pt idx="9">
                  <c:v>57.250608272506085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055616"/>
        <c:axId val="189555840"/>
      </c:barChart>
      <c:catAx>
        <c:axId val="155055616"/>
        <c:scaling>
          <c:orientation val="minMax"/>
        </c:scaling>
        <c:delete val="0"/>
        <c:axPos val="l"/>
        <c:majorTickMark val="out"/>
        <c:minorTickMark val="none"/>
        <c:tickLblPos val="nextTo"/>
        <c:crossAx val="189555840"/>
        <c:crosses val="autoZero"/>
        <c:auto val="1"/>
        <c:lblAlgn val="ctr"/>
        <c:lblOffset val="100"/>
        <c:noMultiLvlLbl val="0"/>
      </c:catAx>
      <c:valAx>
        <c:axId val="189555840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5505561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1'!$B$2:$B$11</c:f>
              <c:strCache>
                <c:ptCount val="10"/>
                <c:pt idx="0">
                  <c:v>Üniversitemizin sahip olduğu güvenilirlik imajı</c:v>
                </c:pt>
                <c:pt idx="1">
                  <c:v>Hizmet taleplerinizin karşılanabilme yeteneği</c:v>
                </c:pt>
                <c:pt idx="2">
                  <c:v>Temin edilen hizmetlerin kalitesi</c:v>
                </c:pt>
                <c:pt idx="3">
                  <c:v>Aradığınız zaman ilgili kişilere ulaşabilme</c:v>
                </c:pt>
                <c:pt idx="4">
                  <c:v>Taleplerin zamanında karşılanabilmesi</c:v>
                </c:pt>
                <c:pt idx="5">
                  <c:v>Bildirdiğiniz taleplere karşı gösterilen ilgi</c:v>
                </c:pt>
                <c:pt idx="6">
                  <c:v>Talebinize/sorularınıza karşı aldığınız bilgi</c:v>
                </c:pt>
                <c:pt idx="7">
                  <c:v>Üniversitemizin yeniliklere ve gelişmelere karşı gösterdiği açıklık</c:v>
                </c:pt>
                <c:pt idx="8">
                  <c:v>Üniversite personelinin yaklaşım şekli</c:v>
                </c:pt>
                <c:pt idx="9">
                  <c:v>Üniversitemizden memnuniyet dereceniz</c:v>
                </c:pt>
              </c:strCache>
            </c:strRef>
          </c:cat>
          <c:val>
            <c:numRef>
              <c:f>'Page 1'!$K$2:$K$11</c:f>
              <c:numCache>
                <c:formatCode>0</c:formatCode>
                <c:ptCount val="10"/>
                <c:pt idx="0">
                  <c:v>59.047619047619051</c:v>
                </c:pt>
                <c:pt idx="1">
                  <c:v>56.666666666666671</c:v>
                </c:pt>
                <c:pt idx="2">
                  <c:v>58</c:v>
                </c:pt>
                <c:pt idx="3">
                  <c:v>60</c:v>
                </c:pt>
                <c:pt idx="4">
                  <c:v>55.238095238095241</c:v>
                </c:pt>
                <c:pt idx="5">
                  <c:v>58.095238095238095</c:v>
                </c:pt>
                <c:pt idx="6">
                  <c:v>52.38095238095238</c:v>
                </c:pt>
                <c:pt idx="7">
                  <c:v>57.142857142857146</c:v>
                </c:pt>
                <c:pt idx="8">
                  <c:v>64.285714285714292</c:v>
                </c:pt>
                <c:pt idx="9">
                  <c:v>59.047619047619051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55057152"/>
        <c:axId val="189558144"/>
      </c:barChart>
      <c:catAx>
        <c:axId val="155057152"/>
        <c:scaling>
          <c:orientation val="minMax"/>
        </c:scaling>
        <c:delete val="0"/>
        <c:axPos val="l"/>
        <c:majorTickMark val="out"/>
        <c:minorTickMark val="none"/>
        <c:tickLblPos val="nextTo"/>
        <c:crossAx val="189558144"/>
        <c:crosses val="autoZero"/>
        <c:auto val="1"/>
        <c:lblAlgn val="ctr"/>
        <c:lblOffset val="100"/>
        <c:noMultiLvlLbl val="0"/>
      </c:catAx>
      <c:valAx>
        <c:axId val="189558144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5505715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1'!$B$2:$B$11</c:f>
              <c:strCache>
                <c:ptCount val="10"/>
                <c:pt idx="0">
                  <c:v>Üniversitemizin sahip olduğu güvenilirlik imajı</c:v>
                </c:pt>
                <c:pt idx="1">
                  <c:v>Hizmet taleplerinizin karşılanabilme yeteneği</c:v>
                </c:pt>
                <c:pt idx="2">
                  <c:v>Temin edilen hizmetlerin kalitesi</c:v>
                </c:pt>
                <c:pt idx="3">
                  <c:v>Aradığınız zaman ilgili kişilere ulaşabilme</c:v>
                </c:pt>
                <c:pt idx="4">
                  <c:v>Taleplerin zamanında karşılanabilmesi</c:v>
                </c:pt>
                <c:pt idx="5">
                  <c:v>Bildirdiğiniz taleplere karşı gösterilen ilgi</c:v>
                </c:pt>
                <c:pt idx="6">
                  <c:v>Talebinize/sorularınıza karşı aldığınız bilgi</c:v>
                </c:pt>
                <c:pt idx="7">
                  <c:v>Üniversitemizin yeniliklere ve gelişmelere karşı gösterdiği açıklık</c:v>
                </c:pt>
                <c:pt idx="8">
                  <c:v>Üniversite personelinin yaklaşım şekli</c:v>
                </c:pt>
                <c:pt idx="9">
                  <c:v>Üniversitemizden memnuniyet dereceniz</c:v>
                </c:pt>
              </c:strCache>
            </c:strRef>
          </c:cat>
          <c:val>
            <c:numRef>
              <c:f>'Page 1'!$K$2:$K$11</c:f>
              <c:numCache>
                <c:formatCode>0</c:formatCode>
                <c:ptCount val="10"/>
                <c:pt idx="0">
                  <c:v>59.349005424954797</c:v>
                </c:pt>
                <c:pt idx="1">
                  <c:v>56.570397111913351</c:v>
                </c:pt>
                <c:pt idx="2">
                  <c:v>55.678119349005428</c:v>
                </c:pt>
                <c:pt idx="3">
                  <c:v>55.992779783393502</c:v>
                </c:pt>
                <c:pt idx="4">
                  <c:v>54.783393501805051</c:v>
                </c:pt>
                <c:pt idx="5">
                  <c:v>55.963963963963963</c:v>
                </c:pt>
                <c:pt idx="6">
                  <c:v>56.648648648648646</c:v>
                </c:pt>
                <c:pt idx="7">
                  <c:v>56.028880866425993</c:v>
                </c:pt>
                <c:pt idx="8">
                  <c:v>60.722021660649823</c:v>
                </c:pt>
                <c:pt idx="9">
                  <c:v>57.155797101449281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0677888"/>
        <c:axId val="189560448"/>
      </c:barChart>
      <c:catAx>
        <c:axId val="160677888"/>
        <c:scaling>
          <c:orientation val="minMax"/>
        </c:scaling>
        <c:delete val="0"/>
        <c:axPos val="l"/>
        <c:majorTickMark val="out"/>
        <c:minorTickMark val="none"/>
        <c:tickLblPos val="nextTo"/>
        <c:crossAx val="189560448"/>
        <c:crosses val="autoZero"/>
        <c:auto val="1"/>
        <c:lblAlgn val="ctr"/>
        <c:lblOffset val="100"/>
        <c:noMultiLvlLbl val="0"/>
      </c:catAx>
      <c:valAx>
        <c:axId val="189560448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606778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'Page 1'!$B$2:$B$11</c:f>
              <c:strCache>
                <c:ptCount val="10"/>
                <c:pt idx="0">
                  <c:v>Üniversitemizin sahip olduğu güvenilirlik imajı</c:v>
                </c:pt>
                <c:pt idx="1">
                  <c:v>Hizmet taleplerinizin karşılanabilme yeteneği</c:v>
                </c:pt>
                <c:pt idx="2">
                  <c:v>Temin edilen hizmetlerin kalitesi</c:v>
                </c:pt>
                <c:pt idx="3">
                  <c:v>Aradığınız zaman ilgili kişilere ulaşabilme</c:v>
                </c:pt>
                <c:pt idx="4">
                  <c:v>Taleplerin zamanında karşılanabilmesi</c:v>
                </c:pt>
                <c:pt idx="5">
                  <c:v>Bildirdiğiniz taleplere karşı gösterilen ilgi</c:v>
                </c:pt>
                <c:pt idx="6">
                  <c:v>Talebinize/sorularınıza karşı aldığınız bilgi</c:v>
                </c:pt>
                <c:pt idx="7">
                  <c:v>Üniversitemizin yeniliklere ve gelişmelere karşı gösterdiği açıklık</c:v>
                </c:pt>
                <c:pt idx="8">
                  <c:v>Üniversite personelinin yaklaşım şekli</c:v>
                </c:pt>
                <c:pt idx="9">
                  <c:v>Üniversitemizden memnuniyet dereceniz</c:v>
                </c:pt>
              </c:strCache>
            </c:strRef>
          </c:cat>
          <c:val>
            <c:numRef>
              <c:f>'Page 1'!$K$2:$K$11</c:f>
              <c:numCache>
                <c:formatCode>0</c:formatCode>
                <c:ptCount val="10"/>
                <c:pt idx="0">
                  <c:v>66.956521739130437</c:v>
                </c:pt>
                <c:pt idx="1">
                  <c:v>65.79710144927536</c:v>
                </c:pt>
                <c:pt idx="2">
                  <c:v>63.623188405797102</c:v>
                </c:pt>
                <c:pt idx="3">
                  <c:v>66.911764705882348</c:v>
                </c:pt>
                <c:pt idx="4">
                  <c:v>65.294117647058826</c:v>
                </c:pt>
                <c:pt idx="5">
                  <c:v>66.376811594202906</c:v>
                </c:pt>
                <c:pt idx="6">
                  <c:v>67.391304347826079</c:v>
                </c:pt>
                <c:pt idx="7">
                  <c:v>63.970588235294123</c:v>
                </c:pt>
                <c:pt idx="8">
                  <c:v>66.376811594202906</c:v>
                </c:pt>
                <c:pt idx="9">
                  <c:v>68.405797101449281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0679424"/>
        <c:axId val="155181056"/>
      </c:barChart>
      <c:catAx>
        <c:axId val="160679424"/>
        <c:scaling>
          <c:orientation val="minMax"/>
        </c:scaling>
        <c:delete val="0"/>
        <c:axPos val="l"/>
        <c:majorTickMark val="out"/>
        <c:minorTickMark val="none"/>
        <c:tickLblPos val="nextTo"/>
        <c:crossAx val="155181056"/>
        <c:crosses val="autoZero"/>
        <c:auto val="1"/>
        <c:lblAlgn val="ctr"/>
        <c:lblOffset val="100"/>
        <c:noMultiLvlLbl val="0"/>
      </c:catAx>
      <c:valAx>
        <c:axId val="155181056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606794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Memnuniyet Anketi Sonuçları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>
            <a:normAutofit/>
          </a:bodyPr>
          <a:lstStyle/>
          <a:p>
            <a:r>
              <a:rPr lang="tr-TR" b="1" dirty="0" smtClean="0"/>
              <a:t>Hakkari Üniversitesi</a:t>
            </a:r>
          </a:p>
          <a:p>
            <a:r>
              <a:rPr lang="tr-TR" b="1" dirty="0" smtClean="0"/>
              <a:t>Kalite Yönetim Sistemi</a:t>
            </a:r>
          </a:p>
          <a:p>
            <a:r>
              <a:rPr lang="tr-TR" dirty="0" smtClean="0"/>
              <a:t>Dr. Emrah GÜL </a:t>
            </a:r>
          </a:p>
          <a:p>
            <a:r>
              <a:rPr lang="tr-TR" b="1" i="1" dirty="0" smtClean="0"/>
              <a:t>2023</a:t>
            </a:r>
            <a:endParaRPr lang="tr-TR" b="1" i="1" dirty="0"/>
          </a:p>
        </p:txBody>
      </p:sp>
      <p:pic>
        <p:nvPicPr>
          <p:cNvPr id="2050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0729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814" y="1772816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6195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İlahiyat </a:t>
            </a:r>
            <a:r>
              <a:rPr lang="tr-TR" dirty="0"/>
              <a:t>Fakültesi </a:t>
            </a:r>
            <a:r>
              <a:rPr lang="tr-TR" dirty="0" smtClean="0"/>
              <a:t>(413 </a:t>
            </a:r>
            <a:r>
              <a:rPr lang="tr-TR" dirty="0"/>
              <a:t>Öğrenci)</a:t>
            </a:r>
            <a:br>
              <a:rPr lang="tr-TR" dirty="0"/>
            </a:br>
            <a:r>
              <a:rPr lang="tr-TR" dirty="0"/>
              <a:t>Genel Memnuniyet % </a:t>
            </a:r>
            <a:r>
              <a:rPr lang="tr-TR" dirty="0" smtClean="0"/>
              <a:t>56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290230"/>
              </p:ext>
            </p:extLst>
          </p:nvPr>
        </p:nvGraphicFramePr>
        <p:xfrm>
          <a:off x="683568" y="1628800"/>
          <a:ext cx="7572376" cy="43005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99890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Mühendislik Fakültesi (21 </a:t>
            </a:r>
            <a:r>
              <a:rPr lang="tr-TR" dirty="0"/>
              <a:t>Öğrenci)</a:t>
            </a:r>
            <a:br>
              <a:rPr lang="tr-TR" dirty="0"/>
            </a:br>
            <a:r>
              <a:rPr lang="tr-TR" dirty="0"/>
              <a:t>Genel Memnuniyet % </a:t>
            </a:r>
            <a:r>
              <a:rPr lang="tr-TR" dirty="0" smtClean="0"/>
              <a:t>58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6901667"/>
              </p:ext>
            </p:extLst>
          </p:nvPr>
        </p:nvGraphicFramePr>
        <p:xfrm>
          <a:off x="611560" y="1556792"/>
          <a:ext cx="7715250" cy="428148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99890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Sağlık Meslek MYO ( 554 Öğrenci</a:t>
            </a:r>
            <a:r>
              <a:rPr lang="tr-TR" dirty="0"/>
              <a:t>)</a:t>
            </a:r>
            <a:br>
              <a:rPr lang="tr-TR" dirty="0"/>
            </a:br>
            <a:r>
              <a:rPr lang="tr-TR" dirty="0"/>
              <a:t>Genel Memnuniyet % </a:t>
            </a:r>
            <a:r>
              <a:rPr lang="tr-TR" dirty="0" smtClean="0"/>
              <a:t>57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5229980"/>
              </p:ext>
            </p:extLst>
          </p:nvPr>
        </p:nvGraphicFramePr>
        <p:xfrm>
          <a:off x="683568" y="1772816"/>
          <a:ext cx="7410450" cy="4138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99890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Yüksekova MYO </a:t>
            </a:r>
            <a:r>
              <a:rPr lang="tr-TR" dirty="0"/>
              <a:t>( </a:t>
            </a:r>
            <a:r>
              <a:rPr lang="tr-TR" dirty="0" smtClean="0"/>
              <a:t>69 </a:t>
            </a:r>
            <a:r>
              <a:rPr lang="tr-TR" dirty="0"/>
              <a:t>Öğrenci)</a:t>
            </a:r>
            <a:br>
              <a:rPr lang="tr-TR" dirty="0"/>
            </a:br>
            <a:r>
              <a:rPr lang="tr-TR" dirty="0"/>
              <a:t>Genel Memnuniyet % </a:t>
            </a:r>
            <a:r>
              <a:rPr lang="tr-TR" dirty="0" smtClean="0"/>
              <a:t>66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40181977"/>
              </p:ext>
            </p:extLst>
          </p:nvPr>
        </p:nvGraphicFramePr>
        <p:xfrm>
          <a:off x="179512" y="1700808"/>
          <a:ext cx="8305801" cy="41957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99890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Memnuniyet Anketi Sonuçları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</p:spPr>
        <p:txBody>
          <a:bodyPr>
            <a:normAutofit/>
          </a:bodyPr>
          <a:lstStyle/>
          <a:p>
            <a:r>
              <a:rPr lang="tr-TR" b="1" dirty="0" smtClean="0"/>
              <a:t>Hakkari Üniversitesi</a:t>
            </a:r>
          </a:p>
          <a:p>
            <a:r>
              <a:rPr lang="tr-TR" b="1" dirty="0" smtClean="0"/>
              <a:t>Kalite Yönetim Sistemi</a:t>
            </a:r>
          </a:p>
          <a:p>
            <a:r>
              <a:rPr lang="tr-TR" dirty="0" smtClean="0"/>
              <a:t>Dr. Emrah GÜL </a:t>
            </a:r>
          </a:p>
          <a:p>
            <a:r>
              <a:rPr lang="tr-TR" b="1" i="1" dirty="0" smtClean="0"/>
              <a:t>2023</a:t>
            </a:r>
            <a:endParaRPr lang="tr-TR" b="1" i="1" dirty="0"/>
          </a:p>
        </p:txBody>
      </p:sp>
      <p:pic>
        <p:nvPicPr>
          <p:cNvPr id="2050" name="Picture 2" descr="C:\Users\HP\Desktop\logo10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50729"/>
            <a:ext cx="1398711" cy="13987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9814" y="1772816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654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Müşteri Memnuniyeti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Öğrencilere yapılan anket sonuçları toplam 2027 öğrenci yanıtlarından elde edilmiştir.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51872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Müşteri Memnuniyeti Anketi</a:t>
            </a: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8079632"/>
              </p:ext>
            </p:extLst>
          </p:nvPr>
        </p:nvGraphicFramePr>
        <p:xfrm>
          <a:off x="467544" y="1844824"/>
          <a:ext cx="8208912" cy="4320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208912"/>
              </a:tblGrid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Üniversitemizin sahip olduğu güvenilirlik imajı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Hizmet taleplerinizin karşılanabilme yeteneği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Temin edilen hizmetlerin kalitesi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Aradığınız zaman ilgili kişilere ulaşabilme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Taleplerin zamanında karşılanabilmesi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Bildirdiğiniz taleplere karşı gösterilen ilgi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Talebinize/sorularınıza karşı aldığınız bilgi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Üniversitemizin yeniliklere ve gelişmelere karşı gösterdiği açıklık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Üniversite personelinin yaklaşım şekli</a:t>
                      </a:r>
                    </a:p>
                  </a:txBody>
                  <a:tcPr marL="9525" marR="9525" marT="9525" marB="0"/>
                </a:tc>
              </a:tr>
              <a:tr h="432048">
                <a:tc>
                  <a:txBody>
                    <a:bodyPr/>
                    <a:lstStyle/>
                    <a:p>
                      <a:pPr algn="l" fontAlgn="t"/>
                      <a:r>
                        <a:rPr lang="tr-TR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Üniversitemizden memnuniyet dereceniz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9396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Müşteri Memnuniyeti Anketi</a:t>
            </a:r>
            <a:br>
              <a:rPr lang="tr-TR" dirty="0" smtClean="0"/>
            </a:br>
            <a:r>
              <a:rPr lang="tr-TR" dirty="0" smtClean="0"/>
              <a:t>(Öğrenci)</a:t>
            </a:r>
            <a:endParaRPr lang="tr-TR" dirty="0"/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4245830"/>
              </p:ext>
            </p:extLst>
          </p:nvPr>
        </p:nvGraphicFramePr>
        <p:xfrm>
          <a:off x="611560" y="1628800"/>
          <a:ext cx="7776864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86509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2803703"/>
              </p:ext>
            </p:extLst>
          </p:nvPr>
        </p:nvGraphicFramePr>
        <p:xfrm>
          <a:off x="107504" y="188640"/>
          <a:ext cx="8928992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580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Açık Uçlu sorulara verilen yanıtlar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Öğrenci işlerinin daha ilgili davranması</a:t>
            </a:r>
          </a:p>
          <a:p>
            <a:r>
              <a:rPr lang="tr-TR" dirty="0" smtClean="0"/>
              <a:t>Sorunlara daha ilgili olunması</a:t>
            </a:r>
          </a:p>
          <a:p>
            <a:r>
              <a:rPr lang="tr-TR" dirty="0" smtClean="0"/>
              <a:t>Gezi faaliyetleri</a:t>
            </a:r>
          </a:p>
          <a:p>
            <a:r>
              <a:rPr lang="tr-TR" dirty="0" smtClean="0"/>
              <a:t>Kampüs olanaklarının arttırılması</a:t>
            </a:r>
          </a:p>
          <a:p>
            <a:r>
              <a:rPr lang="tr-TR" dirty="0" smtClean="0"/>
              <a:t>Kampüsün daha çok ağaçlandırılması</a:t>
            </a:r>
          </a:p>
          <a:p>
            <a:r>
              <a:rPr lang="tr-TR" dirty="0" smtClean="0"/>
              <a:t>Yüz yüze eğitime geçilmesi</a:t>
            </a:r>
          </a:p>
        </p:txBody>
      </p:sp>
    </p:spTree>
    <p:extLst>
      <p:ext uri="{BB962C8B-B14F-4D97-AF65-F5344CB8AC3E}">
        <p14:creationId xmlns:p14="http://schemas.microsoft.com/office/powerpoint/2010/main" val="95829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Çölemerik MYO (273 Öğrenci)</a:t>
            </a:r>
            <a:br>
              <a:rPr lang="tr-TR" dirty="0" smtClean="0"/>
            </a:br>
            <a:r>
              <a:rPr lang="tr-TR" dirty="0" smtClean="0"/>
              <a:t>Genel Memnuniyet % 62</a:t>
            </a:r>
            <a:endParaRPr lang="tr-TR" dirty="0"/>
          </a:p>
        </p:txBody>
      </p:sp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8058521"/>
              </p:ext>
            </p:extLst>
          </p:nvPr>
        </p:nvGraphicFramePr>
        <p:xfrm>
          <a:off x="611560" y="1700808"/>
          <a:ext cx="7776864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2900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Eğitim Fakültesi (651 Öğrenci)</a:t>
            </a:r>
            <a:br>
              <a:rPr lang="tr-TR" dirty="0" smtClean="0"/>
            </a:br>
            <a:r>
              <a:rPr lang="tr-TR" dirty="0" smtClean="0"/>
              <a:t>Genel Memnuniyet % 51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4064733"/>
              </p:ext>
            </p:extLst>
          </p:nvPr>
        </p:nvGraphicFramePr>
        <p:xfrm>
          <a:off x="467544" y="1628800"/>
          <a:ext cx="81369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7140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İİB Fakültesi (46 </a:t>
            </a:r>
            <a:r>
              <a:rPr lang="tr-TR" dirty="0"/>
              <a:t>Öğrenci)</a:t>
            </a:r>
            <a:br>
              <a:rPr lang="tr-TR" dirty="0"/>
            </a:br>
            <a:r>
              <a:rPr lang="tr-TR" dirty="0"/>
              <a:t>Genel Memnuniyet % </a:t>
            </a:r>
            <a:r>
              <a:rPr lang="tr-TR" dirty="0" smtClean="0"/>
              <a:t>60</a:t>
            </a:r>
            <a:endParaRPr lang="tr-TR" dirty="0"/>
          </a:p>
        </p:txBody>
      </p:sp>
      <p:graphicFrame>
        <p:nvGraphicFramePr>
          <p:cNvPr id="4" name="Grafik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6846818"/>
              </p:ext>
            </p:extLst>
          </p:nvPr>
        </p:nvGraphicFramePr>
        <p:xfrm>
          <a:off x="755576" y="1556792"/>
          <a:ext cx="777686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998902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171</Words>
  <Application>Microsoft Office PowerPoint</Application>
  <PresentationFormat>Ekran Gösterisi (4:3)</PresentationFormat>
  <Paragraphs>40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5" baseType="lpstr">
      <vt:lpstr>Ofis Teması</vt:lpstr>
      <vt:lpstr>Memnuniyet Anketi Sonuçları</vt:lpstr>
      <vt:lpstr>Müşteri Memnuniyeti</vt:lpstr>
      <vt:lpstr>Müşteri Memnuniyeti Anketi</vt:lpstr>
      <vt:lpstr>Müşteri Memnuniyeti Anketi (Öğrenci)</vt:lpstr>
      <vt:lpstr>PowerPoint Sunusu</vt:lpstr>
      <vt:lpstr>Açık Uçlu sorulara verilen yanıtlar</vt:lpstr>
      <vt:lpstr>Çölemerik MYO (273 Öğrenci) Genel Memnuniyet % 62</vt:lpstr>
      <vt:lpstr>Eğitim Fakültesi (651 Öğrenci) Genel Memnuniyet % 51</vt:lpstr>
      <vt:lpstr>İİB Fakültesi (46 Öğrenci) Genel Memnuniyet % 60</vt:lpstr>
      <vt:lpstr>İlahiyat Fakültesi (413 Öğrenci) Genel Memnuniyet % 56</vt:lpstr>
      <vt:lpstr>Mühendislik Fakültesi (21 Öğrenci) Genel Memnuniyet % 58</vt:lpstr>
      <vt:lpstr>Sağlık Meslek MYO ( 554 Öğrenci) Genel Memnuniyet % 57</vt:lpstr>
      <vt:lpstr>Yüksekova MYO ( 69 Öğrenci) Genel Memnuniyet % 66</vt:lpstr>
      <vt:lpstr>Memnuniyet Anketi Sonuçları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</dc:creator>
  <cp:lastModifiedBy>Asus</cp:lastModifiedBy>
  <cp:revision>154</cp:revision>
  <dcterms:created xsi:type="dcterms:W3CDTF">2018-04-06T15:56:19Z</dcterms:created>
  <dcterms:modified xsi:type="dcterms:W3CDTF">2024-10-22T06:28:16Z</dcterms:modified>
</cp:coreProperties>
</file>