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8" r:id="rId2"/>
    <p:sldId id="256" r:id="rId3"/>
    <p:sldId id="257" r:id="rId4"/>
    <p:sldId id="258" r:id="rId5"/>
    <p:sldId id="268" r:id="rId6"/>
    <p:sldId id="302" r:id="rId7"/>
    <p:sldId id="300" r:id="rId8"/>
    <p:sldId id="301" r:id="rId9"/>
    <p:sldId id="303" r:id="rId10"/>
    <p:sldId id="304" r:id="rId11"/>
    <p:sldId id="315" r:id="rId12"/>
    <p:sldId id="305" r:id="rId13"/>
    <p:sldId id="306" r:id="rId14"/>
    <p:sldId id="307" r:id="rId15"/>
    <p:sldId id="308" r:id="rId16"/>
    <p:sldId id="309" r:id="rId17"/>
    <p:sldId id="310" r:id="rId18"/>
    <p:sldId id="311" r:id="rId19"/>
    <p:sldId id="312" r:id="rId20"/>
    <p:sldId id="261" r:id="rId21"/>
    <p:sldId id="260" r:id="rId22"/>
    <p:sldId id="267" r:id="rId23"/>
    <p:sldId id="266" r:id="rId24"/>
    <p:sldId id="264" r:id="rId25"/>
    <p:sldId id="299" r:id="rId2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ownloads\Kalite%20Y&#246;netim%20Sistem%20Koordinat&#246;rl&#252;&#287;&#252;%20-%20&#199;al&#305;&#351;an%20Memnuniyet%20Anketi%20-%20Se&#231;meli%20(2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EMRAH%20BELGELER\Kalite_Verileri\T&#220;M_SONU&#199;LAR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ownloads\Kalite%20Y&#246;netim%20Sistem%20Koordinat&#246;rl&#252;&#287;&#252;%20-%20&#199;al&#305;&#351;an%20Memnuniyet%20Anketi%20-%20Se&#231;meli%20(2)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ownloads\Kalite%20Y&#246;netim%20Sistem%20Koordinat&#246;rl&#252;&#287;&#252;%20-%20&#199;al&#305;&#351;an%20Memnuniyet%20Anketi%20-%20Se&#231;meli%20(2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Sheet1!$J$250</c:f>
              <c:strCache>
                <c:ptCount val="1"/>
                <c:pt idx="0">
                  <c:v>Tüm Birimler ( % 59 )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9"/>
            <c:invertIfNegative val="0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784-4942-9D96-8C25926F19E3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Sheet1!$I$251:$I$260</c:f>
              <c:strCache>
                <c:ptCount val="10"/>
                <c:pt idx="0">
                  <c:v>Yönetimin size karşı tutum ve davranışlarından;</c:v>
                </c:pt>
                <c:pt idx="1">
                  <c:v>TS EN ISO 9001 Kalite Yönetim Sistemi uygulamaya başladığından beri yapılan çalışmalardan;</c:v>
                </c:pt>
                <c:pt idx="2">
                  <c:v>Çalıştığınız ortamın temizlik ve hijyeninden;</c:v>
                </c:pt>
                <c:pt idx="3">
                  <c:v>Kurumda alınan güvenlik önlemlerinden;</c:v>
                </c:pt>
                <c:pt idx="4">
                  <c:v>Kurumun birimler arası iletişiminden;</c:v>
                </c:pt>
                <c:pt idx="5">
                  <c:v>Kurumda Çalışanların güvenliği için alınan önlemlerin yeterliliğinden;</c:v>
                </c:pt>
                <c:pt idx="6">
                  <c:v> Yönetiminin, personel istek ve ihtiyaçlarına gösterdiği ilgiden;</c:v>
                </c:pt>
                <c:pt idx="7">
                  <c:v>Yönetimin sorumluluk dağıtımından;</c:v>
                </c:pt>
                <c:pt idx="8">
                  <c:v>İşinizi iyi şekilde yapmak için kullanılan araç-gereç ve donanımlardan;</c:v>
                </c:pt>
                <c:pt idx="9">
                  <c:v>Kurumun yemekhane hizmetlerinden;</c:v>
                </c:pt>
              </c:strCache>
            </c:strRef>
          </c:cat>
          <c:val>
            <c:numRef>
              <c:f>Sheet1!$J$251:$J$260</c:f>
              <c:numCache>
                <c:formatCode>General</c:formatCode>
                <c:ptCount val="10"/>
                <c:pt idx="0">
                  <c:v>64</c:v>
                </c:pt>
                <c:pt idx="1">
                  <c:v>63</c:v>
                </c:pt>
                <c:pt idx="2">
                  <c:v>61</c:v>
                </c:pt>
                <c:pt idx="3">
                  <c:v>60</c:v>
                </c:pt>
                <c:pt idx="4">
                  <c:v>59</c:v>
                </c:pt>
                <c:pt idx="5">
                  <c:v>58</c:v>
                </c:pt>
                <c:pt idx="6">
                  <c:v>57</c:v>
                </c:pt>
                <c:pt idx="7">
                  <c:v>57</c:v>
                </c:pt>
                <c:pt idx="8">
                  <c:v>56</c:v>
                </c:pt>
                <c:pt idx="9">
                  <c:v>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784-4942-9D96-8C25926F19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260736"/>
        <c:axId val="121861184"/>
      </c:barChart>
      <c:catAx>
        <c:axId val="1342607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21861184"/>
        <c:crosses val="autoZero"/>
        <c:auto val="1"/>
        <c:lblAlgn val="ctr"/>
        <c:lblOffset val="100"/>
        <c:noMultiLvlLbl val="0"/>
      </c:catAx>
      <c:valAx>
        <c:axId val="12186118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342607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262272"/>
        <c:axId val="121863488"/>
      </c:barChart>
      <c:catAx>
        <c:axId val="134262272"/>
        <c:scaling>
          <c:orientation val="minMax"/>
        </c:scaling>
        <c:delete val="0"/>
        <c:axPos val="l"/>
        <c:majorTickMark val="out"/>
        <c:minorTickMark val="none"/>
        <c:tickLblPos val="nextTo"/>
        <c:crossAx val="121863488"/>
        <c:crosses val="autoZero"/>
        <c:auto val="1"/>
        <c:lblAlgn val="ctr"/>
        <c:lblOffset val="100"/>
        <c:noMultiLvlLbl val="0"/>
      </c:catAx>
      <c:valAx>
        <c:axId val="12186348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342622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3570636974048623"/>
          <c:y val="1.5369835145407313E-2"/>
        </c:manualLayout>
      </c:layout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Sayfa1!$H$142</c:f>
              <c:strCache>
                <c:ptCount val="1"/>
                <c:pt idx="0">
                  <c:v>Akademik Personel  ( % 54 )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9"/>
            <c:invertIfNegative val="0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09E-48F3-A05B-D369E526DF23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Sayfa1!$G$143:$G$152</c:f>
              <c:strCache>
                <c:ptCount val="10"/>
                <c:pt idx="0">
                  <c:v>Yönetimin size karşı tutum ve davranışlarından;</c:v>
                </c:pt>
                <c:pt idx="1">
                  <c:v>TS EN ISO 9001 Kalite Yönetim Sistemi uygulamaya başladığından beri yapılan çalışmalardan;</c:v>
                </c:pt>
                <c:pt idx="2">
                  <c:v>Çalıştığınız ortamın temizlik ve hijyeninden;</c:v>
                </c:pt>
                <c:pt idx="3">
                  <c:v>Yönetimin sorumluluk dağıtımından;</c:v>
                </c:pt>
                <c:pt idx="4">
                  <c:v>Kurumda alınan güvenlik önlemlerinden;</c:v>
                </c:pt>
                <c:pt idx="5">
                  <c:v>Kurumda Çalışanların güvenliği için alınan önlemlerin yeterliliğinden;</c:v>
                </c:pt>
                <c:pt idx="6">
                  <c:v> Yönetiminin, personel istek ve ihtiyaçlarına gösterdiği ilgiden;</c:v>
                </c:pt>
                <c:pt idx="7">
                  <c:v>Kurumun birimler arası iletişiminden;</c:v>
                </c:pt>
                <c:pt idx="8">
                  <c:v>Kurumun yemekhane hizmetlerinden;</c:v>
                </c:pt>
                <c:pt idx="9">
                  <c:v>İşinizi iyi şekilde yapmak için kullanılan araç-gereç ve donanımlardan;</c:v>
                </c:pt>
              </c:strCache>
            </c:strRef>
          </c:cat>
          <c:val>
            <c:numRef>
              <c:f>Sayfa1!$H$143:$H$152</c:f>
              <c:numCache>
                <c:formatCode>General</c:formatCode>
                <c:ptCount val="10"/>
                <c:pt idx="0">
                  <c:v>60</c:v>
                </c:pt>
                <c:pt idx="1">
                  <c:v>60</c:v>
                </c:pt>
                <c:pt idx="2">
                  <c:v>59</c:v>
                </c:pt>
                <c:pt idx="3">
                  <c:v>54</c:v>
                </c:pt>
                <c:pt idx="4">
                  <c:v>54</c:v>
                </c:pt>
                <c:pt idx="5">
                  <c:v>53</c:v>
                </c:pt>
                <c:pt idx="6">
                  <c:v>52</c:v>
                </c:pt>
                <c:pt idx="7">
                  <c:v>52</c:v>
                </c:pt>
                <c:pt idx="8">
                  <c:v>52</c:v>
                </c:pt>
                <c:pt idx="9">
                  <c:v>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09E-48F3-A05B-D369E526DF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2868480"/>
        <c:axId val="121856000"/>
      </c:barChart>
      <c:catAx>
        <c:axId val="14286848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21856000"/>
        <c:crosses val="autoZero"/>
        <c:auto val="1"/>
        <c:lblAlgn val="ctr"/>
        <c:lblOffset val="100"/>
        <c:noMultiLvlLbl val="0"/>
      </c:catAx>
      <c:valAx>
        <c:axId val="12185600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428684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Sayfa2!$B$128</c:f>
              <c:strCache>
                <c:ptCount val="1"/>
                <c:pt idx="0">
                  <c:v>İdari Personel ( % 63 )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9"/>
            <c:invertIfNegative val="0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B48-4000-97CD-68541AAF3974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Sayfa2!$A$129:$A$138</c:f>
              <c:strCache>
                <c:ptCount val="10"/>
                <c:pt idx="0">
                  <c:v>Yönetimin size karşı tutum ve davranışlarından;</c:v>
                </c:pt>
                <c:pt idx="1">
                  <c:v>Kurumun birimler arası iletişiminden;</c:v>
                </c:pt>
                <c:pt idx="2">
                  <c:v>İşinizi iyi şekilde yapmak için kullanılan araç-gereç ve donanımlardan;</c:v>
                </c:pt>
                <c:pt idx="3">
                  <c:v>Kurumda alınan güvenlik önlemlerinden;</c:v>
                </c:pt>
                <c:pt idx="4">
                  <c:v>TS EN ISO 9001 Kalite Yönetim Sistemi uygulamaya başladığından beri yapılan çalışmalardan;</c:v>
                </c:pt>
                <c:pt idx="5">
                  <c:v>Kurumda Çalışanların güvenliği için alınan önlemlerin yeterliliğinden;</c:v>
                </c:pt>
                <c:pt idx="6">
                  <c:v>Çalıştığınız ortamın temizlik ve hijyeninden;</c:v>
                </c:pt>
                <c:pt idx="7">
                  <c:v> Yönetiminin, personel istek ve ihtiyaçlarına gösterdiği ilgiden;</c:v>
                </c:pt>
                <c:pt idx="8">
                  <c:v>Yönetimin sorumluluk dağıtımından;</c:v>
                </c:pt>
                <c:pt idx="9">
                  <c:v>Kurumun yemekhane hizmetlerinden;</c:v>
                </c:pt>
              </c:strCache>
            </c:strRef>
          </c:cat>
          <c:val>
            <c:numRef>
              <c:f>Sayfa2!$B$129:$B$138</c:f>
              <c:numCache>
                <c:formatCode>General</c:formatCode>
                <c:ptCount val="10"/>
                <c:pt idx="0">
                  <c:v>68</c:v>
                </c:pt>
                <c:pt idx="1">
                  <c:v>67</c:v>
                </c:pt>
                <c:pt idx="2">
                  <c:v>66</c:v>
                </c:pt>
                <c:pt idx="3">
                  <c:v>65</c:v>
                </c:pt>
                <c:pt idx="4">
                  <c:v>65</c:v>
                </c:pt>
                <c:pt idx="5">
                  <c:v>64</c:v>
                </c:pt>
                <c:pt idx="6">
                  <c:v>63</c:v>
                </c:pt>
                <c:pt idx="7">
                  <c:v>62</c:v>
                </c:pt>
                <c:pt idx="8">
                  <c:v>61</c:v>
                </c:pt>
                <c:pt idx="9">
                  <c:v>47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B48-4000-97CD-68541AAF39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2870016"/>
        <c:axId val="141060928"/>
      </c:barChart>
      <c:catAx>
        <c:axId val="14287001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41060928"/>
        <c:crosses val="autoZero"/>
        <c:auto val="1"/>
        <c:lblAlgn val="ctr"/>
        <c:lblOffset val="100"/>
        <c:noMultiLvlLbl val="0"/>
      </c:catAx>
      <c:valAx>
        <c:axId val="14106092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428700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Memnuniyet Anketi Sonuçları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95128"/>
          </a:xfrm>
        </p:spPr>
        <p:txBody>
          <a:bodyPr>
            <a:normAutofit/>
          </a:bodyPr>
          <a:lstStyle/>
          <a:p>
            <a:r>
              <a:rPr lang="tr-TR" b="1" dirty="0"/>
              <a:t>Hakkari Üniversitesi</a:t>
            </a:r>
          </a:p>
          <a:p>
            <a:r>
              <a:rPr lang="tr-TR" b="1" dirty="0"/>
              <a:t>Kalite Yönetim Sistemi</a:t>
            </a:r>
          </a:p>
          <a:p>
            <a:r>
              <a:rPr lang="tr-TR" dirty="0"/>
              <a:t>Dr. Emrah GÜL </a:t>
            </a:r>
          </a:p>
          <a:p>
            <a:r>
              <a:rPr lang="tr-TR" b="1" i="1" dirty="0"/>
              <a:t>2024</a:t>
            </a:r>
          </a:p>
        </p:txBody>
      </p:sp>
      <p:pic>
        <p:nvPicPr>
          <p:cNvPr id="2050" name="Picture 2" descr="C:\Users\HP\Desktop\logo1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50729"/>
            <a:ext cx="1398711" cy="1398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HP\Desktop\KY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9814" y="1772816"/>
            <a:ext cx="1526282" cy="72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61953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Picture 2" descr="C:\Users\EG\Downloads\iinizi-iyi-ekilde-yapmak (1)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97" y="260648"/>
            <a:ext cx="91440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24038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EG\Downloads\y246netiminin-personel-i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91440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05496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EG\Downloads\kurumun-birimler-aras-il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91440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70338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EG\Downloads\199altnz-ortamn-temizlik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91440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82273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EG\Downloads\y246netimin-size-kar-tut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91440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82273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EG\Downloads\y246netimin-sorumluluk-d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91440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82273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EG\Downloads\kurumda-199alanlarn-g252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91440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82273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EG\Downloads\kurumun-yemekhane-hizmet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91440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82273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EG\Downloads\kurumda-alnan-g252venlik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91440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82273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EG\Downloads\ts-en-iso-9001-kalite-y2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91440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8227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Çalışan Memnuniyeti Anketi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KYS</a:t>
            </a:r>
          </a:p>
          <a:p>
            <a:r>
              <a:rPr lang="tr-TR" dirty="0"/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34600729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Açık Uçlu Sorulara Verilen Yanıtlar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 Yönetimden beklediğiniz sosyal aktiviteler nelerdir?</a:t>
            </a:r>
          </a:p>
          <a:p>
            <a:r>
              <a:rPr lang="tr-TR" dirty="0"/>
              <a:t>Gezi, piknik, bilim şenlikleri, mezuniyet- bahar şenlikleri, konserler, spor müsabakaları</a:t>
            </a:r>
          </a:p>
          <a:p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7319091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 İmkanınız olsa Kurum da neleri değiştirmek isterdiniz?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/>
          </a:p>
          <a:p>
            <a:r>
              <a:rPr lang="tr-TR" dirty="0"/>
              <a:t>Fiziksel koşullar</a:t>
            </a:r>
          </a:p>
          <a:p>
            <a:r>
              <a:rPr lang="tr-TR" dirty="0"/>
              <a:t>Oda, araç gereç </a:t>
            </a:r>
            <a:r>
              <a:rPr lang="tr-TR" dirty="0" err="1"/>
              <a:t>vs</a:t>
            </a:r>
            <a:r>
              <a:rPr lang="tr-TR" dirty="0"/>
              <a:t>…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328850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Hangi eğitimleri almak isterdiniz?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Proje yazma</a:t>
            </a:r>
          </a:p>
          <a:p>
            <a:r>
              <a:rPr lang="tr-TR" dirty="0"/>
              <a:t>Yapay zeka</a:t>
            </a:r>
          </a:p>
          <a:p>
            <a:r>
              <a:rPr lang="tr-TR" dirty="0" err="1"/>
              <a:t>Spss</a:t>
            </a:r>
            <a:endParaRPr lang="tr-TR" dirty="0"/>
          </a:p>
          <a:p>
            <a:r>
              <a:rPr lang="tr-TR" dirty="0"/>
              <a:t>Yazılımlar</a:t>
            </a:r>
          </a:p>
          <a:p>
            <a:r>
              <a:rPr lang="tr-TR" dirty="0"/>
              <a:t>Yabancı dil</a:t>
            </a:r>
          </a:p>
          <a:p>
            <a:r>
              <a:rPr lang="tr-TR" dirty="0"/>
              <a:t>Spor eğitimleri</a:t>
            </a:r>
          </a:p>
        </p:txBody>
      </p:sp>
    </p:spTree>
    <p:extLst>
      <p:ext uri="{BB962C8B-B14F-4D97-AF65-F5344CB8AC3E}">
        <p14:creationId xmlns:p14="http://schemas.microsoft.com/office/powerpoint/2010/main" val="36574251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Kurumda sizi olumsuz etkileyen 3 şey nedir?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Yetki karmaşası</a:t>
            </a:r>
          </a:p>
          <a:p>
            <a:r>
              <a:rPr lang="tr-TR" dirty="0"/>
              <a:t>Dedikodu</a:t>
            </a:r>
          </a:p>
          <a:p>
            <a:r>
              <a:rPr lang="tr-TR" dirty="0"/>
              <a:t>Fiziksel Koşullar</a:t>
            </a:r>
          </a:p>
          <a:p>
            <a:r>
              <a:rPr lang="tr-TR" dirty="0"/>
              <a:t>Hijyen</a:t>
            </a:r>
          </a:p>
          <a:p>
            <a:r>
              <a:rPr lang="tr-TR" dirty="0"/>
              <a:t>Yemekhane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83403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 Kurumda sizi olumlu etkileyen 3 şey nedir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İletişim</a:t>
            </a:r>
          </a:p>
          <a:p>
            <a:r>
              <a:rPr lang="tr-TR" dirty="0"/>
              <a:t>İyi niyet</a:t>
            </a:r>
          </a:p>
          <a:p>
            <a:r>
              <a:rPr lang="tr-TR" dirty="0"/>
              <a:t>Hoşgörü</a:t>
            </a:r>
          </a:p>
          <a:p>
            <a:r>
              <a:rPr lang="tr-TR" dirty="0"/>
              <a:t>Maaş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552623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Memnuniyet Anketi Sonuçları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95128"/>
          </a:xfrm>
        </p:spPr>
        <p:txBody>
          <a:bodyPr>
            <a:normAutofit/>
          </a:bodyPr>
          <a:lstStyle/>
          <a:p>
            <a:r>
              <a:rPr lang="tr-TR" b="1" dirty="0"/>
              <a:t>Hakkari Üniversitesi</a:t>
            </a:r>
          </a:p>
          <a:p>
            <a:r>
              <a:rPr lang="tr-TR" b="1" dirty="0"/>
              <a:t>Kalite Yönetim Sistemi</a:t>
            </a:r>
          </a:p>
          <a:p>
            <a:r>
              <a:rPr lang="tr-TR" dirty="0"/>
              <a:t>Dr. Emrah GÜL </a:t>
            </a:r>
          </a:p>
          <a:p>
            <a:r>
              <a:rPr lang="tr-TR" b="1" i="1" dirty="0"/>
              <a:t>2024</a:t>
            </a:r>
          </a:p>
        </p:txBody>
      </p:sp>
      <p:pic>
        <p:nvPicPr>
          <p:cNvPr id="2050" name="Picture 2" descr="C:\Users\HP\Desktop\logo1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50729"/>
            <a:ext cx="1398711" cy="1398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HP\Desktop\KY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9814" y="1772816"/>
            <a:ext cx="1526282" cy="72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7654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Çalışan Memnuniyeti Anketi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9335328"/>
              </p:ext>
            </p:extLst>
          </p:nvPr>
        </p:nvGraphicFramePr>
        <p:xfrm>
          <a:off x="467544" y="1844824"/>
          <a:ext cx="8208912" cy="4320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600" u="none" strike="noStrike">
                          <a:effectLst/>
                        </a:rPr>
                        <a:t>1. İşinizi iyi şekilde yapmak için kullanılan araç-gereç ve donanımlardan;</a:t>
                      </a:r>
                      <a:endParaRPr lang="tr-T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600" u="none" strike="noStrike" dirty="0">
                          <a:effectLst/>
                        </a:rPr>
                        <a:t>2. Yönetiminin, personel istek ve ihtiyaçlarına gösterdiği ilgiden;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600" u="none" strike="noStrike">
                          <a:effectLst/>
                        </a:rPr>
                        <a:t>3. Kurumun birimler arası iletişiminden;</a:t>
                      </a:r>
                      <a:endParaRPr lang="tr-T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600" u="none" strike="noStrike">
                          <a:effectLst/>
                        </a:rPr>
                        <a:t>4. Çalıştığınız ortamın temizlik ve hijyeninden;</a:t>
                      </a:r>
                      <a:endParaRPr lang="tr-T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600" u="none" strike="noStrike">
                          <a:effectLst/>
                        </a:rPr>
                        <a:t>5. Yönetimin size karşı tutum ve davranışlarından;</a:t>
                      </a:r>
                      <a:endParaRPr lang="tr-T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600" u="none" strike="noStrike">
                          <a:effectLst/>
                        </a:rPr>
                        <a:t>6. Yönetimin sorumluluk dağıtımından;</a:t>
                      </a:r>
                      <a:endParaRPr lang="tr-T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600" u="none" strike="noStrike">
                          <a:effectLst/>
                        </a:rPr>
                        <a:t>7. Kurumda Çalışanların güvenliği için alınan önlemlerin yeterliliğinden;</a:t>
                      </a:r>
                      <a:endParaRPr lang="tr-T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600" u="none" strike="noStrike">
                          <a:effectLst/>
                        </a:rPr>
                        <a:t>8. Kurumun yemekhane hizmetlerinden;</a:t>
                      </a:r>
                      <a:endParaRPr lang="tr-T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600" u="none" strike="noStrike">
                          <a:effectLst/>
                        </a:rPr>
                        <a:t>9. Kurumda alınan güvenlik önlemlerinden; </a:t>
                      </a:r>
                      <a:endParaRPr lang="tr-T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tr-TR" sz="1600" u="none" strike="noStrike" dirty="0">
                          <a:effectLst/>
                        </a:rPr>
                        <a:t>10. TS EN ISO 9001 Kalite Yönetim Sistemi uygulamaya başladığından beri yapılan çalışmalardan;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0175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Çalışan Memnuniyeti Anketi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6 yıldır üniversitemizde düzenli bir şekilde uygulanan ve KYS birimi tarafından hazırlanmış bir ankettir. </a:t>
            </a:r>
          </a:p>
          <a:p>
            <a:r>
              <a:rPr lang="tr-TR" dirty="0"/>
              <a:t>Bu yıl katılım öğrencilerimizin katkısı ile 236 personel ile yapılmıştır.</a:t>
            </a:r>
          </a:p>
        </p:txBody>
      </p:sp>
    </p:spTree>
    <p:extLst>
      <p:ext uri="{BB962C8B-B14F-4D97-AF65-F5344CB8AC3E}">
        <p14:creationId xmlns:p14="http://schemas.microsoft.com/office/powerpoint/2010/main" val="2003115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Çalışan Memnuniyeti Anketi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/>
              <a:t>Memnuniyet Oranı;</a:t>
            </a:r>
          </a:p>
          <a:p>
            <a:pPr algn="ctr"/>
            <a:r>
              <a:rPr lang="tr-TR" sz="4400" b="1" u="sng" dirty="0"/>
              <a:t>2024 % 59</a:t>
            </a:r>
          </a:p>
        </p:txBody>
      </p:sp>
    </p:spTree>
    <p:extLst>
      <p:ext uri="{BB962C8B-B14F-4D97-AF65-F5344CB8AC3E}">
        <p14:creationId xmlns:p14="http://schemas.microsoft.com/office/powerpoint/2010/main" val="3917928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Çalışan Memnuniyeti Anketi</a:t>
            </a:r>
          </a:p>
        </p:txBody>
      </p:sp>
      <p:graphicFrame>
        <p:nvGraphicFramePr>
          <p:cNvPr id="5" name="Grafi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805816"/>
              </p:ext>
            </p:extLst>
          </p:nvPr>
        </p:nvGraphicFramePr>
        <p:xfrm>
          <a:off x="539552" y="1268760"/>
          <a:ext cx="7962900" cy="4481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38858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Akademik Personel </a:t>
            </a:r>
          </a:p>
        </p:txBody>
      </p: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3656386"/>
              </p:ext>
            </p:extLst>
          </p:nvPr>
        </p:nvGraphicFramePr>
        <p:xfrm>
          <a:off x="539552" y="1700808"/>
          <a:ext cx="8064896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3216363"/>
              </p:ext>
            </p:extLst>
          </p:nvPr>
        </p:nvGraphicFramePr>
        <p:xfrm>
          <a:off x="539552" y="1412776"/>
          <a:ext cx="8001001" cy="48958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92891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İdari Personel </a:t>
            </a:r>
          </a:p>
        </p:txBody>
      </p:sp>
      <p:graphicFrame>
        <p:nvGraphicFramePr>
          <p:cNvPr id="5" name="Grafi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7264370"/>
              </p:ext>
            </p:extLst>
          </p:nvPr>
        </p:nvGraphicFramePr>
        <p:xfrm>
          <a:off x="107504" y="1268760"/>
          <a:ext cx="8810625" cy="4729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60453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35653" y="5301208"/>
            <a:ext cx="8229600" cy="1143000"/>
          </a:xfrm>
        </p:spPr>
        <p:txBody>
          <a:bodyPr/>
          <a:lstStyle/>
          <a:p>
            <a:r>
              <a:rPr lang="tr-TR" dirty="0"/>
              <a:t>Madde Bazında İncelemeler</a:t>
            </a:r>
          </a:p>
        </p:txBody>
      </p:sp>
    </p:spTree>
    <p:extLst>
      <p:ext uri="{BB962C8B-B14F-4D97-AF65-F5344CB8AC3E}">
        <p14:creationId xmlns:p14="http://schemas.microsoft.com/office/powerpoint/2010/main" val="157583966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239</Words>
  <Application>Microsoft Office PowerPoint</Application>
  <PresentationFormat>Ekran Gösterisi (4:3)</PresentationFormat>
  <Paragraphs>62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26" baseType="lpstr">
      <vt:lpstr>Ofis Teması</vt:lpstr>
      <vt:lpstr>Memnuniyet Anketi Sonuçları</vt:lpstr>
      <vt:lpstr>Çalışan Memnuniyeti Anketi</vt:lpstr>
      <vt:lpstr>Çalışan Memnuniyeti Anketi</vt:lpstr>
      <vt:lpstr>Çalışan Memnuniyeti Anketi</vt:lpstr>
      <vt:lpstr>Çalışan Memnuniyeti Anketi</vt:lpstr>
      <vt:lpstr>Çalışan Memnuniyeti Anketi</vt:lpstr>
      <vt:lpstr>Akademik Personel </vt:lpstr>
      <vt:lpstr>İdari Personel </vt:lpstr>
      <vt:lpstr>Madde Bazında İncelemeler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Açık Uçlu Sorulara Verilen Yanıtlar</vt:lpstr>
      <vt:lpstr> İmkanınız olsa Kurum da neleri değiştirmek isterdiniz?</vt:lpstr>
      <vt:lpstr>Hangi eğitimleri almak isterdiniz?</vt:lpstr>
      <vt:lpstr>Kurumda sizi olumsuz etkileyen 3 şey nedir?</vt:lpstr>
      <vt:lpstr> Kurumda sizi olumlu etkileyen 3 şey nedir</vt:lpstr>
      <vt:lpstr>Memnuniyet Anketi Sonuçları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HP</dc:creator>
  <cp:lastModifiedBy>Asus</cp:lastModifiedBy>
  <cp:revision>139</cp:revision>
  <dcterms:created xsi:type="dcterms:W3CDTF">2018-04-06T15:56:19Z</dcterms:created>
  <dcterms:modified xsi:type="dcterms:W3CDTF">2024-10-22T06:21:24Z</dcterms:modified>
</cp:coreProperties>
</file>