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8" r:id="rId2"/>
    <p:sldId id="270" r:id="rId3"/>
    <p:sldId id="305" r:id="rId4"/>
    <p:sldId id="276" r:id="rId5"/>
    <p:sldId id="303" r:id="rId6"/>
    <p:sldId id="301" r:id="rId7"/>
    <p:sldId id="307" r:id="rId8"/>
    <p:sldId id="309" r:id="rId9"/>
    <p:sldId id="311" r:id="rId10"/>
    <p:sldId id="313" r:id="rId11"/>
    <p:sldId id="315" r:id="rId12"/>
    <p:sldId id="316" r:id="rId13"/>
    <p:sldId id="317" r:id="rId14"/>
    <p:sldId id="318" r:id="rId15"/>
    <p:sldId id="319" r:id="rId16"/>
    <p:sldId id="299"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234" y="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EG\Desktop\2024%20&#214;&#287;renci%20memnuniyet%20ve%20e&#287;itim%20&#246;&#287;retim%20de&#287;erlendirme\2023-2024%20M&#252;&#351;teri%20Memnuniyeti%20Anketi%20(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EG\Desktop\2024%20&#214;&#287;renci%20memnuniyet%20ve%20e&#287;itim%20&#246;&#287;retim%20de&#287;erlendirme\mem_birimler\&#231;&#246;lemerik.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EG\Desktop\2024%20&#214;&#287;renci%20memnuniyet%20ve%20e&#287;itim%20&#246;&#287;retim%20de&#287;erlendirme\mem_birimler\e&#287;itim.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EG\Desktop\2024%20&#214;&#287;renci%20memnuniyet%20ve%20e&#287;itim%20&#246;&#287;retim%20de&#287;erlendirme\mem_birimler\iktisa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EG\Desktop\2024%20&#214;&#287;renci%20memnuniyet%20ve%20e&#287;itim%20&#246;&#287;retim%20de&#287;erlendirme\mem_birimler\ilahiyst.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EG\Desktop\2024%20&#214;&#287;renci%20memnuniyet%20ve%20e&#287;itim%20&#246;&#287;retim%20de&#287;erlendirme\mem_birimler\m&#252;hendislik.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EG\Desktop\2024%20&#214;&#287;renci%20memnuniyet%20ve%20e&#287;itim%20&#246;&#287;retim%20de&#287;erlendirme\mem_birimler\sa&#287;l&#305;k%20myo.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EG\Desktop\2024%20&#214;&#287;renci%20memnuniyet%20ve%20e&#287;itim%20&#246;&#287;retim%20de&#287;erlendirme\mem_birimler\y&#252;ksekova%20myo.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tr-TR"/>
              <a:t>(% 57 )</a:t>
            </a:r>
          </a:p>
        </c:rich>
      </c:tx>
      <c:layout/>
      <c:overlay val="0"/>
    </c:title>
    <c:autoTitleDeleted val="0"/>
    <c:plotArea>
      <c:layout/>
      <c:barChart>
        <c:barDir val="bar"/>
        <c:grouping val="clustered"/>
        <c:varyColors val="0"/>
        <c:ser>
          <c:idx val="0"/>
          <c:order val="0"/>
          <c:tx>
            <c:strRef>
              <c:f>Sayfa1!$F$5</c:f>
              <c:strCache>
                <c:ptCount val="1"/>
                <c:pt idx="0">
                  <c:v>(%)</c:v>
                </c:pt>
              </c:strCache>
            </c:strRef>
          </c:tx>
          <c:spPr>
            <a:solidFill>
              <a:srgbClr val="00B050"/>
            </a:solidFill>
          </c:spPr>
          <c:invertIfNegative val="0"/>
          <c:dPt>
            <c:idx val="0"/>
            <c:invertIfNegative val="0"/>
            <c:bubble3D val="0"/>
            <c:spPr>
              <a:solidFill>
                <a:srgbClr val="FF0000"/>
              </a:solidFill>
            </c:spPr>
            <c:extLst xmlns:c16r2="http://schemas.microsoft.com/office/drawing/2015/06/chart">
              <c:ext xmlns:c16="http://schemas.microsoft.com/office/drawing/2014/chart" uri="{C3380CC4-5D6E-409C-BE32-E72D297353CC}">
                <c16:uniqueId val="{00000001-92D6-461F-8F70-DFE93D9E8466}"/>
              </c:ext>
            </c:extLst>
          </c:dPt>
          <c:dPt>
            <c:idx val="1"/>
            <c:invertIfNegative val="0"/>
            <c:bubble3D val="0"/>
            <c:spPr>
              <a:solidFill>
                <a:srgbClr val="FF0000"/>
              </a:solidFill>
            </c:spPr>
            <c:extLst xmlns:c16r2="http://schemas.microsoft.com/office/drawing/2015/06/chart">
              <c:ext xmlns:c16="http://schemas.microsoft.com/office/drawing/2014/chart" uri="{C3380CC4-5D6E-409C-BE32-E72D297353CC}">
                <c16:uniqueId val="{00000003-92D6-461F-8F70-DFE93D9E8466}"/>
              </c:ext>
            </c:extLst>
          </c:dPt>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Sayfa1!$E$6:$E$15</c:f>
              <c:strCache>
                <c:ptCount val="10"/>
                <c:pt idx="0">
                  <c:v>Üniversitemizin yeniliklere ve gelişmelere karşı gösterdiği açıklık</c:v>
                </c:pt>
                <c:pt idx="1">
                  <c:v>Taleplerin zamanında karşılanabilmesi</c:v>
                </c:pt>
                <c:pt idx="2">
                  <c:v>Bildirdiğiniz taleplere karşı gösterilen ilgi</c:v>
                </c:pt>
                <c:pt idx="3">
                  <c:v>Temin edilen hizmetlerin kalitesi</c:v>
                </c:pt>
                <c:pt idx="4">
                  <c:v>Hizmet taleplerinizin karşılanabilme yeteneği</c:v>
                </c:pt>
                <c:pt idx="5">
                  <c:v>Talebinize/sorularınıza karşı aldığınız bilgi</c:v>
                </c:pt>
                <c:pt idx="6">
                  <c:v>Üniversitemizden memnuniyet dereceniz</c:v>
                </c:pt>
                <c:pt idx="7">
                  <c:v>Aradığınız zaman ilgili kişilere ulaşabilme</c:v>
                </c:pt>
                <c:pt idx="8">
                  <c:v>Üniversitemizin sahip olduğu güvenilirlik imajı</c:v>
                </c:pt>
                <c:pt idx="9">
                  <c:v>Üniversite personelinin yaklaşım şekli</c:v>
                </c:pt>
              </c:strCache>
            </c:strRef>
          </c:cat>
          <c:val>
            <c:numRef>
              <c:f>Sayfa1!$F$6:$F$15</c:f>
              <c:numCache>
                <c:formatCode>0</c:formatCode>
                <c:ptCount val="10"/>
                <c:pt idx="0">
                  <c:v>53.864522417153999</c:v>
                </c:pt>
                <c:pt idx="1">
                  <c:v>54.18853255587949</c:v>
                </c:pt>
                <c:pt idx="2">
                  <c:v>55.523114355231144</c:v>
                </c:pt>
                <c:pt idx="3">
                  <c:v>55.795620437956202</c:v>
                </c:pt>
                <c:pt idx="4">
                  <c:v>56.08357628765792</c:v>
                </c:pt>
                <c:pt idx="5">
                  <c:v>56.148220380302291</c:v>
                </c:pt>
                <c:pt idx="6">
                  <c:v>58.072992700729927</c:v>
                </c:pt>
                <c:pt idx="7">
                  <c:v>58.183584264205919</c:v>
                </c:pt>
                <c:pt idx="8">
                  <c:v>60.267379679144383</c:v>
                </c:pt>
                <c:pt idx="9">
                  <c:v>63.72386971317453</c:v>
                </c:pt>
              </c:numCache>
            </c:numRef>
          </c:val>
          <c:extLst xmlns:c16r2="http://schemas.microsoft.com/office/drawing/2015/06/chart">
            <c:ext xmlns:c16="http://schemas.microsoft.com/office/drawing/2014/chart" uri="{C3380CC4-5D6E-409C-BE32-E72D297353CC}">
              <c16:uniqueId val="{00000004-92D6-461F-8F70-DFE93D9E8466}"/>
            </c:ext>
          </c:extLst>
        </c:ser>
        <c:dLbls>
          <c:showLegendKey val="0"/>
          <c:showVal val="0"/>
          <c:showCatName val="0"/>
          <c:showSerName val="0"/>
          <c:showPercent val="0"/>
          <c:showBubbleSize val="0"/>
        </c:dLbls>
        <c:gapWidth val="150"/>
        <c:axId val="157377536"/>
        <c:axId val="191232768"/>
      </c:barChart>
      <c:catAx>
        <c:axId val="157377536"/>
        <c:scaling>
          <c:orientation val="minMax"/>
        </c:scaling>
        <c:delete val="0"/>
        <c:axPos val="l"/>
        <c:numFmt formatCode="General" sourceLinked="0"/>
        <c:majorTickMark val="out"/>
        <c:minorTickMark val="none"/>
        <c:tickLblPos val="nextTo"/>
        <c:txPr>
          <a:bodyPr/>
          <a:lstStyle/>
          <a:p>
            <a:pPr>
              <a:defRPr sz="1100" b="1"/>
            </a:pPr>
            <a:endParaRPr lang="tr-TR"/>
          </a:p>
        </c:txPr>
        <c:crossAx val="191232768"/>
        <c:crosses val="autoZero"/>
        <c:auto val="1"/>
        <c:lblAlgn val="ctr"/>
        <c:lblOffset val="100"/>
        <c:noMultiLvlLbl val="0"/>
      </c:catAx>
      <c:valAx>
        <c:axId val="191232768"/>
        <c:scaling>
          <c:orientation val="minMax"/>
        </c:scaling>
        <c:delete val="0"/>
        <c:axPos val="b"/>
        <c:majorGridlines/>
        <c:numFmt formatCode="0" sourceLinked="1"/>
        <c:majorTickMark val="out"/>
        <c:minorTickMark val="none"/>
        <c:tickLblPos val="nextTo"/>
        <c:crossAx val="157377536"/>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t>
            </a:r>
            <a:r>
              <a:rPr lang="tr-TR"/>
              <a:t> 62</a:t>
            </a:r>
            <a:endParaRPr lang="en-US"/>
          </a:p>
        </c:rich>
      </c:tx>
      <c:layout/>
      <c:overlay val="0"/>
    </c:title>
    <c:autoTitleDeleted val="0"/>
    <c:plotArea>
      <c:layout/>
      <c:barChart>
        <c:barDir val="bar"/>
        <c:grouping val="clustered"/>
        <c:varyColors val="0"/>
        <c:ser>
          <c:idx val="0"/>
          <c:order val="0"/>
          <c:tx>
            <c:strRef>
              <c:f>Sayfa1!$F$6</c:f>
              <c:strCache>
                <c:ptCount val="1"/>
                <c:pt idx="0">
                  <c:v>(%)</c:v>
                </c:pt>
              </c:strCache>
            </c:strRef>
          </c:tx>
          <c:spPr>
            <a:solidFill>
              <a:srgbClr val="00B050"/>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Sayfa1!$E$7:$E$16</c:f>
              <c:strCache>
                <c:ptCount val="10"/>
                <c:pt idx="0">
                  <c:v>Taleplerin zamanında karşılanabilmesi</c:v>
                </c:pt>
                <c:pt idx="1">
                  <c:v>Üniversitemizin yeniliklere ve gelişmelere karşı gösterdiği açıklık</c:v>
                </c:pt>
                <c:pt idx="2">
                  <c:v>Bildirdiğiniz taleplere karşı gösterilen ilgi</c:v>
                </c:pt>
                <c:pt idx="3">
                  <c:v>Hizmet taleplerinizin karşılanabilme yeteneği</c:v>
                </c:pt>
                <c:pt idx="4">
                  <c:v>Talebinize/sorularınıza karşı aldığınız bilgi</c:v>
                </c:pt>
                <c:pt idx="5">
                  <c:v>Temin edilen hizmetlerin kalitesi</c:v>
                </c:pt>
                <c:pt idx="6">
                  <c:v>Aradığınız zaman ilgili kişilere ulaşabilme</c:v>
                </c:pt>
                <c:pt idx="7">
                  <c:v>Üniversitemizden memnuniyet dereceniz</c:v>
                </c:pt>
                <c:pt idx="8">
                  <c:v>Üniversitemizin sahip olduğu güvenilirlik imajı</c:v>
                </c:pt>
                <c:pt idx="9">
                  <c:v>Üniversite personelinin yaklaşım şekli</c:v>
                </c:pt>
              </c:strCache>
            </c:strRef>
          </c:cat>
          <c:val>
            <c:numRef>
              <c:f>Sayfa1!$F$7:$F$16</c:f>
              <c:numCache>
                <c:formatCode>0</c:formatCode>
                <c:ptCount val="10"/>
                <c:pt idx="0">
                  <c:v>58.959107806691449</c:v>
                </c:pt>
                <c:pt idx="1">
                  <c:v>59.026217228464418</c:v>
                </c:pt>
                <c:pt idx="2">
                  <c:v>59.662921348314612</c:v>
                </c:pt>
                <c:pt idx="3">
                  <c:v>60.555555555555557</c:v>
                </c:pt>
                <c:pt idx="4">
                  <c:v>60.669144981412643</c:v>
                </c:pt>
                <c:pt idx="5">
                  <c:v>60.855018587360597</c:v>
                </c:pt>
                <c:pt idx="6">
                  <c:v>62.111111111111114</c:v>
                </c:pt>
                <c:pt idx="7">
                  <c:v>64.18518518518519</c:v>
                </c:pt>
                <c:pt idx="8">
                  <c:v>66.18518518518519</c:v>
                </c:pt>
                <c:pt idx="9">
                  <c:v>68.18518518518519</c:v>
                </c:pt>
              </c:numCache>
            </c:numRef>
          </c:val>
          <c:extLst xmlns:c16r2="http://schemas.microsoft.com/office/drawing/2015/06/chart">
            <c:ext xmlns:c16="http://schemas.microsoft.com/office/drawing/2014/chart" uri="{C3380CC4-5D6E-409C-BE32-E72D297353CC}">
              <c16:uniqueId val="{00000000-E7E2-49AC-95F1-D6C37BA29C10}"/>
            </c:ext>
          </c:extLst>
        </c:ser>
        <c:dLbls>
          <c:showLegendKey val="0"/>
          <c:showVal val="0"/>
          <c:showCatName val="0"/>
          <c:showSerName val="0"/>
          <c:showPercent val="0"/>
          <c:showBubbleSize val="0"/>
        </c:dLbls>
        <c:gapWidth val="150"/>
        <c:axId val="157378560"/>
        <c:axId val="151872640"/>
      </c:barChart>
      <c:catAx>
        <c:axId val="157378560"/>
        <c:scaling>
          <c:orientation val="minMax"/>
        </c:scaling>
        <c:delete val="0"/>
        <c:axPos val="l"/>
        <c:numFmt formatCode="General" sourceLinked="0"/>
        <c:majorTickMark val="out"/>
        <c:minorTickMark val="none"/>
        <c:tickLblPos val="nextTo"/>
        <c:crossAx val="151872640"/>
        <c:crosses val="autoZero"/>
        <c:auto val="1"/>
        <c:lblAlgn val="ctr"/>
        <c:lblOffset val="100"/>
        <c:noMultiLvlLbl val="0"/>
      </c:catAx>
      <c:valAx>
        <c:axId val="151872640"/>
        <c:scaling>
          <c:orientation val="minMax"/>
        </c:scaling>
        <c:delete val="0"/>
        <c:axPos val="b"/>
        <c:majorGridlines/>
        <c:numFmt formatCode="0" sourceLinked="1"/>
        <c:majorTickMark val="out"/>
        <c:minorTickMark val="none"/>
        <c:tickLblPos val="nextTo"/>
        <c:crossAx val="157378560"/>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t>
            </a:r>
            <a:r>
              <a:rPr lang="tr-TR"/>
              <a:t> 53</a:t>
            </a:r>
            <a:r>
              <a:rPr lang="en-US"/>
              <a:t>)</a:t>
            </a:r>
          </a:p>
        </c:rich>
      </c:tx>
      <c:layout/>
      <c:overlay val="0"/>
    </c:title>
    <c:autoTitleDeleted val="0"/>
    <c:plotArea>
      <c:layout/>
      <c:barChart>
        <c:barDir val="bar"/>
        <c:grouping val="clustered"/>
        <c:varyColors val="0"/>
        <c:ser>
          <c:idx val="0"/>
          <c:order val="0"/>
          <c:tx>
            <c:strRef>
              <c:f>Sayfa1!$G$7</c:f>
              <c:strCache>
                <c:ptCount val="1"/>
                <c:pt idx="0">
                  <c:v>(%)</c:v>
                </c:pt>
              </c:strCache>
            </c:strRef>
          </c:tx>
          <c:spPr>
            <a:solidFill>
              <a:srgbClr val="00B050"/>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Sayfa1!$F$8:$F$17</c:f>
              <c:strCache>
                <c:ptCount val="10"/>
                <c:pt idx="0">
                  <c:v>Aradığınız zaman ilgili kişilere ulaşabilme</c:v>
                </c:pt>
                <c:pt idx="1">
                  <c:v>Hizmet taleplerinizin karşılanabilme yeteneği</c:v>
                </c:pt>
                <c:pt idx="2">
                  <c:v>Talebinize/sorularınıza karşı aldığınız bilgi</c:v>
                </c:pt>
                <c:pt idx="3">
                  <c:v>Bildirdiğiniz taleplere karşı gösterilen ilgi</c:v>
                </c:pt>
                <c:pt idx="4">
                  <c:v>Üniversitemizden memnuniyet dereceniz</c:v>
                </c:pt>
                <c:pt idx="5">
                  <c:v>Taleplerin zamanında karşılanabilmesi</c:v>
                </c:pt>
                <c:pt idx="6">
                  <c:v>Üniversite personelinin yaklaşım şekli</c:v>
                </c:pt>
                <c:pt idx="7">
                  <c:v>Temin edilen hizmetlerin kalitesi</c:v>
                </c:pt>
                <c:pt idx="8">
                  <c:v>Üniversitemizin yeniliklere ve gelişmelere karşı gösterdiği açıklık</c:v>
                </c:pt>
                <c:pt idx="9">
                  <c:v>Üniversitemizin sahip olduğu güvenilirlik imajı</c:v>
                </c:pt>
              </c:strCache>
            </c:strRef>
          </c:cat>
          <c:val>
            <c:numRef>
              <c:f>Sayfa1!$G$8:$G$17</c:f>
              <c:numCache>
                <c:formatCode>0</c:formatCode>
                <c:ptCount val="10"/>
                <c:pt idx="0">
                  <c:v>49.626307922272048</c:v>
                </c:pt>
                <c:pt idx="1">
                  <c:v>50.029806259314455</c:v>
                </c:pt>
                <c:pt idx="2">
                  <c:v>51.402985074626869</c:v>
                </c:pt>
                <c:pt idx="3">
                  <c:v>51.671641791044777</c:v>
                </c:pt>
                <c:pt idx="4">
                  <c:v>52.077727952167415</c:v>
                </c:pt>
                <c:pt idx="5">
                  <c:v>52.268656716417908</c:v>
                </c:pt>
                <c:pt idx="6">
                  <c:v>52.343283582089555</c:v>
                </c:pt>
                <c:pt idx="7">
                  <c:v>53.785394932935915</c:v>
                </c:pt>
                <c:pt idx="8">
                  <c:v>55.417910447761194</c:v>
                </c:pt>
                <c:pt idx="9">
                  <c:v>59.08819133034379</c:v>
                </c:pt>
              </c:numCache>
            </c:numRef>
          </c:val>
          <c:extLst xmlns:c16r2="http://schemas.microsoft.com/office/drawing/2015/06/chart">
            <c:ext xmlns:c16="http://schemas.microsoft.com/office/drawing/2014/chart" uri="{C3380CC4-5D6E-409C-BE32-E72D297353CC}">
              <c16:uniqueId val="{00000000-DDF9-4922-B28B-B972C9FFB492}"/>
            </c:ext>
          </c:extLst>
        </c:ser>
        <c:dLbls>
          <c:showLegendKey val="0"/>
          <c:showVal val="0"/>
          <c:showCatName val="0"/>
          <c:showSerName val="0"/>
          <c:showPercent val="0"/>
          <c:showBubbleSize val="0"/>
        </c:dLbls>
        <c:gapWidth val="150"/>
        <c:axId val="157380096"/>
        <c:axId val="151874944"/>
      </c:barChart>
      <c:catAx>
        <c:axId val="157380096"/>
        <c:scaling>
          <c:orientation val="minMax"/>
        </c:scaling>
        <c:delete val="0"/>
        <c:axPos val="l"/>
        <c:numFmt formatCode="General" sourceLinked="0"/>
        <c:majorTickMark val="out"/>
        <c:minorTickMark val="none"/>
        <c:tickLblPos val="nextTo"/>
        <c:crossAx val="151874944"/>
        <c:crosses val="autoZero"/>
        <c:auto val="1"/>
        <c:lblAlgn val="ctr"/>
        <c:lblOffset val="100"/>
        <c:noMultiLvlLbl val="0"/>
      </c:catAx>
      <c:valAx>
        <c:axId val="151874944"/>
        <c:scaling>
          <c:orientation val="minMax"/>
        </c:scaling>
        <c:delete val="0"/>
        <c:axPos val="b"/>
        <c:majorGridlines/>
        <c:numFmt formatCode="0" sourceLinked="1"/>
        <c:majorTickMark val="out"/>
        <c:minorTickMark val="none"/>
        <c:tickLblPos val="nextTo"/>
        <c:crossAx val="157380096"/>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t>
            </a:r>
            <a:r>
              <a:rPr lang="tr-TR"/>
              <a:t> 55 </a:t>
            </a:r>
            <a:r>
              <a:rPr lang="en-US"/>
              <a:t>)</a:t>
            </a:r>
          </a:p>
        </c:rich>
      </c:tx>
      <c:layout/>
      <c:overlay val="0"/>
    </c:title>
    <c:autoTitleDeleted val="0"/>
    <c:plotArea>
      <c:layout/>
      <c:barChart>
        <c:barDir val="bar"/>
        <c:grouping val="clustered"/>
        <c:varyColors val="0"/>
        <c:ser>
          <c:idx val="0"/>
          <c:order val="0"/>
          <c:tx>
            <c:strRef>
              <c:f>Sayfa1!$G$10</c:f>
              <c:strCache>
                <c:ptCount val="1"/>
                <c:pt idx="0">
                  <c:v>(%)</c:v>
                </c:pt>
              </c:strCache>
            </c:strRef>
          </c:tx>
          <c:spPr>
            <a:solidFill>
              <a:srgbClr val="00B050"/>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Sayfa1!$F$11:$F$20</c:f>
              <c:strCache>
                <c:ptCount val="10"/>
                <c:pt idx="0">
                  <c:v>Aradığınız zaman ilgili kişilere ulaşabilme</c:v>
                </c:pt>
                <c:pt idx="1">
                  <c:v>Hizmet taleplerinizin karşılanabilme yeteneği</c:v>
                </c:pt>
                <c:pt idx="2">
                  <c:v>Üniversitemizden memnuniyet dereceniz</c:v>
                </c:pt>
                <c:pt idx="3">
                  <c:v>Talebinize/sorularınıza karşı aldığınız bilgi</c:v>
                </c:pt>
                <c:pt idx="4">
                  <c:v>Bildirdiğiniz taleplere karşı gösterilen ilgi</c:v>
                </c:pt>
                <c:pt idx="5">
                  <c:v>Temin edilen hizmetlerin kalitesi</c:v>
                </c:pt>
                <c:pt idx="6">
                  <c:v>Taleplerin zamanında karşılanabilmesi</c:v>
                </c:pt>
                <c:pt idx="7">
                  <c:v>Üniversite personelinin yaklaşım şekli</c:v>
                </c:pt>
                <c:pt idx="8">
                  <c:v>Üniversitemizin yeniliklere ve gelişmelere karşı gösterdiği açıklık</c:v>
                </c:pt>
                <c:pt idx="9">
                  <c:v>Üniversitemizin sahip olduğu güvenilirlik imajı</c:v>
                </c:pt>
              </c:strCache>
            </c:strRef>
          </c:cat>
          <c:val>
            <c:numRef>
              <c:f>Sayfa1!$G$11:$G$20</c:f>
              <c:numCache>
                <c:formatCode>0</c:formatCode>
                <c:ptCount val="10"/>
                <c:pt idx="0">
                  <c:v>51.232876712328768</c:v>
                </c:pt>
                <c:pt idx="1">
                  <c:v>52.465753424657535</c:v>
                </c:pt>
                <c:pt idx="2">
                  <c:v>52.739726027397261</c:v>
                </c:pt>
                <c:pt idx="3">
                  <c:v>53.150684931506845</c:v>
                </c:pt>
                <c:pt idx="4">
                  <c:v>53.287671232876718</c:v>
                </c:pt>
                <c:pt idx="5">
                  <c:v>54.246575342465761</c:v>
                </c:pt>
                <c:pt idx="6">
                  <c:v>55.61643835616438</c:v>
                </c:pt>
                <c:pt idx="7">
                  <c:v>56.712328767123282</c:v>
                </c:pt>
                <c:pt idx="8">
                  <c:v>56.805555555555557</c:v>
                </c:pt>
                <c:pt idx="9">
                  <c:v>63.287671232876718</c:v>
                </c:pt>
              </c:numCache>
            </c:numRef>
          </c:val>
          <c:extLst xmlns:c16r2="http://schemas.microsoft.com/office/drawing/2015/06/chart">
            <c:ext xmlns:c16="http://schemas.microsoft.com/office/drawing/2014/chart" uri="{C3380CC4-5D6E-409C-BE32-E72D297353CC}">
              <c16:uniqueId val="{00000000-C200-4BD4-BE9C-D922A581D062}"/>
            </c:ext>
          </c:extLst>
        </c:ser>
        <c:dLbls>
          <c:showLegendKey val="0"/>
          <c:showVal val="0"/>
          <c:showCatName val="0"/>
          <c:showSerName val="0"/>
          <c:showPercent val="0"/>
          <c:showBubbleSize val="0"/>
        </c:dLbls>
        <c:gapWidth val="150"/>
        <c:axId val="157451776"/>
        <c:axId val="151877248"/>
      </c:barChart>
      <c:catAx>
        <c:axId val="157451776"/>
        <c:scaling>
          <c:orientation val="minMax"/>
        </c:scaling>
        <c:delete val="0"/>
        <c:axPos val="l"/>
        <c:numFmt formatCode="General" sourceLinked="0"/>
        <c:majorTickMark val="out"/>
        <c:minorTickMark val="none"/>
        <c:tickLblPos val="nextTo"/>
        <c:crossAx val="151877248"/>
        <c:crosses val="autoZero"/>
        <c:auto val="1"/>
        <c:lblAlgn val="ctr"/>
        <c:lblOffset val="100"/>
        <c:noMultiLvlLbl val="0"/>
      </c:catAx>
      <c:valAx>
        <c:axId val="151877248"/>
        <c:scaling>
          <c:orientation val="minMax"/>
        </c:scaling>
        <c:delete val="0"/>
        <c:axPos val="b"/>
        <c:majorGridlines/>
        <c:numFmt formatCode="0" sourceLinked="1"/>
        <c:majorTickMark val="out"/>
        <c:minorTickMark val="none"/>
        <c:tickLblPos val="nextTo"/>
        <c:crossAx val="157451776"/>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t>
            </a:r>
            <a:r>
              <a:rPr lang="tr-TR"/>
              <a:t> 55</a:t>
            </a:r>
            <a:r>
              <a:rPr lang="en-US"/>
              <a:t>)</a:t>
            </a:r>
          </a:p>
        </c:rich>
      </c:tx>
      <c:layout/>
      <c:overlay val="0"/>
    </c:title>
    <c:autoTitleDeleted val="0"/>
    <c:plotArea>
      <c:layout/>
      <c:barChart>
        <c:barDir val="bar"/>
        <c:grouping val="clustered"/>
        <c:varyColors val="0"/>
        <c:ser>
          <c:idx val="0"/>
          <c:order val="0"/>
          <c:tx>
            <c:strRef>
              <c:f>Sayfa1!$G$9</c:f>
              <c:strCache>
                <c:ptCount val="1"/>
                <c:pt idx="0">
                  <c:v>(%)</c:v>
                </c:pt>
              </c:strCache>
            </c:strRef>
          </c:tx>
          <c:spPr>
            <a:solidFill>
              <a:srgbClr val="00B050"/>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Sayfa1!$F$10:$F$19</c:f>
              <c:strCache>
                <c:ptCount val="10"/>
                <c:pt idx="0">
                  <c:v>Hizmet taleplerinizin karşılanabilme yeteneği</c:v>
                </c:pt>
                <c:pt idx="1">
                  <c:v>Aradığınız zaman ilgili kişilere ulaşabilme</c:v>
                </c:pt>
                <c:pt idx="2">
                  <c:v>Talebinize/sorularınıza karşı aldığınız bilgi</c:v>
                </c:pt>
                <c:pt idx="3">
                  <c:v>Üniversitemizden memnuniyet dereceniz</c:v>
                </c:pt>
                <c:pt idx="4">
                  <c:v>Bildirdiğiniz taleplere karşı gösterilen ilgi</c:v>
                </c:pt>
                <c:pt idx="5">
                  <c:v>Temin edilen hizmetlerin kalitesi</c:v>
                </c:pt>
                <c:pt idx="6">
                  <c:v>Taleplerin zamanında karşılanabilmesi</c:v>
                </c:pt>
                <c:pt idx="7">
                  <c:v>Üniversite personelinin yaklaşım şekli</c:v>
                </c:pt>
                <c:pt idx="8">
                  <c:v>Üniversitemizin yeniliklere ve gelişmelere karşı gösterdiği açıklık</c:v>
                </c:pt>
                <c:pt idx="9">
                  <c:v>Üniversitemizin sahip olduğu güvenilirlik imajı</c:v>
                </c:pt>
              </c:strCache>
            </c:strRef>
          </c:cat>
          <c:val>
            <c:numRef>
              <c:f>Sayfa1!$G$10:$G$19</c:f>
              <c:numCache>
                <c:formatCode>0</c:formatCode>
                <c:ptCount val="10"/>
                <c:pt idx="0">
                  <c:v>50.76372315035799</c:v>
                </c:pt>
                <c:pt idx="1">
                  <c:v>50.837320574162675</c:v>
                </c:pt>
                <c:pt idx="2">
                  <c:v>53.126491646778042</c:v>
                </c:pt>
                <c:pt idx="3">
                  <c:v>53.571428571428569</c:v>
                </c:pt>
                <c:pt idx="4">
                  <c:v>54.688995215311003</c:v>
                </c:pt>
                <c:pt idx="5">
                  <c:v>56.023809523809518</c:v>
                </c:pt>
                <c:pt idx="6">
                  <c:v>56.038186157517906</c:v>
                </c:pt>
                <c:pt idx="7">
                  <c:v>57.320574162679428</c:v>
                </c:pt>
                <c:pt idx="8">
                  <c:v>58.92601431980907</c:v>
                </c:pt>
                <c:pt idx="9">
                  <c:v>62.904761904761905</c:v>
                </c:pt>
              </c:numCache>
            </c:numRef>
          </c:val>
          <c:extLst xmlns:c16r2="http://schemas.microsoft.com/office/drawing/2015/06/chart">
            <c:ext xmlns:c16="http://schemas.microsoft.com/office/drawing/2014/chart" uri="{C3380CC4-5D6E-409C-BE32-E72D297353CC}">
              <c16:uniqueId val="{00000000-4E65-4DDC-A412-8478FB03BB72}"/>
            </c:ext>
          </c:extLst>
        </c:ser>
        <c:dLbls>
          <c:showLegendKey val="0"/>
          <c:showVal val="0"/>
          <c:showCatName val="0"/>
          <c:showSerName val="0"/>
          <c:showPercent val="0"/>
          <c:showBubbleSize val="0"/>
        </c:dLbls>
        <c:gapWidth val="150"/>
        <c:axId val="157453312"/>
        <c:axId val="191193088"/>
      </c:barChart>
      <c:catAx>
        <c:axId val="157453312"/>
        <c:scaling>
          <c:orientation val="minMax"/>
        </c:scaling>
        <c:delete val="0"/>
        <c:axPos val="l"/>
        <c:numFmt formatCode="General" sourceLinked="0"/>
        <c:majorTickMark val="out"/>
        <c:minorTickMark val="none"/>
        <c:tickLblPos val="nextTo"/>
        <c:crossAx val="191193088"/>
        <c:crosses val="autoZero"/>
        <c:auto val="1"/>
        <c:lblAlgn val="ctr"/>
        <c:lblOffset val="100"/>
        <c:noMultiLvlLbl val="0"/>
      </c:catAx>
      <c:valAx>
        <c:axId val="191193088"/>
        <c:scaling>
          <c:orientation val="minMax"/>
        </c:scaling>
        <c:delete val="0"/>
        <c:axPos val="b"/>
        <c:majorGridlines/>
        <c:numFmt formatCode="0" sourceLinked="1"/>
        <c:majorTickMark val="out"/>
        <c:minorTickMark val="none"/>
        <c:tickLblPos val="nextTo"/>
        <c:crossAx val="157453312"/>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t>
            </a:r>
            <a:r>
              <a:rPr lang="tr-TR"/>
              <a:t> 52 </a:t>
            </a:r>
            <a:r>
              <a:rPr lang="en-US"/>
              <a:t>)</a:t>
            </a:r>
          </a:p>
        </c:rich>
      </c:tx>
      <c:overlay val="0"/>
    </c:title>
    <c:autoTitleDeleted val="0"/>
    <c:plotArea>
      <c:layout/>
      <c:barChart>
        <c:barDir val="bar"/>
        <c:grouping val="clustered"/>
        <c:varyColors val="0"/>
        <c:ser>
          <c:idx val="0"/>
          <c:order val="0"/>
          <c:tx>
            <c:strRef>
              <c:f>Sayfa1!$H$10</c:f>
              <c:strCache>
                <c:ptCount val="1"/>
                <c:pt idx="0">
                  <c:v>(%)</c:v>
                </c:pt>
              </c:strCache>
            </c:strRef>
          </c:tx>
          <c:spPr>
            <a:solidFill>
              <a:srgbClr val="FF0000"/>
            </a:solidFill>
          </c:spPr>
          <c:invertIfNegative val="0"/>
          <c:dPt>
            <c:idx val="6"/>
            <c:invertIfNegative val="0"/>
            <c:bubble3D val="0"/>
            <c:spPr>
              <a:solidFill>
                <a:srgbClr val="00B050"/>
              </a:solidFill>
            </c:spPr>
            <c:extLst xmlns:c16r2="http://schemas.microsoft.com/office/drawing/2015/06/chart">
              <c:ext xmlns:c16="http://schemas.microsoft.com/office/drawing/2014/chart" uri="{C3380CC4-5D6E-409C-BE32-E72D297353CC}">
                <c16:uniqueId val="{00000001-B8F5-4EB2-980C-7DF5E93CAFF3}"/>
              </c:ext>
            </c:extLst>
          </c:dPt>
          <c:dPt>
            <c:idx val="7"/>
            <c:invertIfNegative val="0"/>
            <c:bubble3D val="0"/>
            <c:spPr>
              <a:solidFill>
                <a:srgbClr val="00B050"/>
              </a:solidFill>
            </c:spPr>
            <c:extLst xmlns:c16r2="http://schemas.microsoft.com/office/drawing/2015/06/chart">
              <c:ext xmlns:c16="http://schemas.microsoft.com/office/drawing/2014/chart" uri="{C3380CC4-5D6E-409C-BE32-E72D297353CC}">
                <c16:uniqueId val="{00000003-B8F5-4EB2-980C-7DF5E93CAFF3}"/>
              </c:ext>
            </c:extLst>
          </c:dPt>
          <c:dPt>
            <c:idx val="8"/>
            <c:invertIfNegative val="0"/>
            <c:bubble3D val="0"/>
            <c:spPr>
              <a:solidFill>
                <a:srgbClr val="00B050"/>
              </a:solidFill>
            </c:spPr>
            <c:extLst xmlns:c16r2="http://schemas.microsoft.com/office/drawing/2015/06/chart">
              <c:ext xmlns:c16="http://schemas.microsoft.com/office/drawing/2014/chart" uri="{C3380CC4-5D6E-409C-BE32-E72D297353CC}">
                <c16:uniqueId val="{00000005-B8F5-4EB2-980C-7DF5E93CAFF3}"/>
              </c:ext>
            </c:extLst>
          </c:dPt>
          <c:dPt>
            <c:idx val="9"/>
            <c:invertIfNegative val="0"/>
            <c:bubble3D val="0"/>
            <c:spPr>
              <a:solidFill>
                <a:srgbClr val="00B050"/>
              </a:solidFill>
            </c:spPr>
            <c:extLst xmlns:c16r2="http://schemas.microsoft.com/office/drawing/2015/06/chart">
              <c:ext xmlns:c16="http://schemas.microsoft.com/office/drawing/2014/chart" uri="{C3380CC4-5D6E-409C-BE32-E72D297353CC}">
                <c16:uniqueId val="{00000007-B8F5-4EB2-980C-7DF5E93CAFF3}"/>
              </c:ext>
            </c:extLst>
          </c:dPt>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Sayfa1!$G$11:$G$20</c:f>
              <c:strCache>
                <c:ptCount val="10"/>
                <c:pt idx="0">
                  <c:v>Bildirdiğiniz taleplere karşı gösterilen ilgi</c:v>
                </c:pt>
                <c:pt idx="1">
                  <c:v>Aradığınız zaman ilgili kişilere ulaşabilme</c:v>
                </c:pt>
                <c:pt idx="2">
                  <c:v>Taleplerin zamanında karşılanabilmesi</c:v>
                </c:pt>
                <c:pt idx="3">
                  <c:v>Talebinize/sorularınıza karşı aldığınız bilgi</c:v>
                </c:pt>
                <c:pt idx="4">
                  <c:v>Hizmet taleplerinizin karşılanabilme yeteneği</c:v>
                </c:pt>
                <c:pt idx="5">
                  <c:v>Üniversitemizden memnuniyet dereceniz</c:v>
                </c:pt>
                <c:pt idx="6">
                  <c:v>Üniversite personelinin yaklaşım şekli</c:v>
                </c:pt>
                <c:pt idx="7">
                  <c:v>Üniversitemizin yeniliklere ve gelişmelere karşı gösterdiği açıklık</c:v>
                </c:pt>
                <c:pt idx="8">
                  <c:v>Temin edilen hizmetlerin kalitesi</c:v>
                </c:pt>
                <c:pt idx="9">
                  <c:v>Üniversitemizin sahip olduğu güvenilirlik imajı</c:v>
                </c:pt>
              </c:strCache>
            </c:strRef>
          </c:cat>
          <c:val>
            <c:numRef>
              <c:f>Sayfa1!$H$11:$H$20</c:f>
              <c:numCache>
                <c:formatCode>0</c:formatCode>
                <c:ptCount val="10"/>
                <c:pt idx="0">
                  <c:v>43.333333333333329</c:v>
                </c:pt>
                <c:pt idx="1">
                  <c:v>45</c:v>
                </c:pt>
                <c:pt idx="2">
                  <c:v>45.833333333333329</c:v>
                </c:pt>
                <c:pt idx="3">
                  <c:v>47.5</c:v>
                </c:pt>
                <c:pt idx="4">
                  <c:v>48.333333333333329</c:v>
                </c:pt>
                <c:pt idx="5">
                  <c:v>49.166666666666671</c:v>
                </c:pt>
                <c:pt idx="6">
                  <c:v>54.166666666666671</c:v>
                </c:pt>
                <c:pt idx="7">
                  <c:v>58.333333333333329</c:v>
                </c:pt>
                <c:pt idx="8">
                  <c:v>61.666666666666671</c:v>
                </c:pt>
                <c:pt idx="9">
                  <c:v>61.666666666666671</c:v>
                </c:pt>
              </c:numCache>
            </c:numRef>
          </c:val>
          <c:extLst xmlns:c16r2="http://schemas.microsoft.com/office/drawing/2015/06/chart">
            <c:ext xmlns:c16="http://schemas.microsoft.com/office/drawing/2014/chart" uri="{C3380CC4-5D6E-409C-BE32-E72D297353CC}">
              <c16:uniqueId val="{00000008-B8F5-4EB2-980C-7DF5E93CAFF3}"/>
            </c:ext>
          </c:extLst>
        </c:ser>
        <c:dLbls>
          <c:showLegendKey val="0"/>
          <c:showVal val="0"/>
          <c:showCatName val="0"/>
          <c:showSerName val="0"/>
          <c:showPercent val="0"/>
          <c:showBubbleSize val="0"/>
        </c:dLbls>
        <c:gapWidth val="150"/>
        <c:axId val="184012800"/>
        <c:axId val="191194816"/>
      </c:barChart>
      <c:catAx>
        <c:axId val="184012800"/>
        <c:scaling>
          <c:orientation val="minMax"/>
        </c:scaling>
        <c:delete val="0"/>
        <c:axPos val="l"/>
        <c:numFmt formatCode="General" sourceLinked="0"/>
        <c:majorTickMark val="out"/>
        <c:minorTickMark val="none"/>
        <c:tickLblPos val="nextTo"/>
        <c:crossAx val="191194816"/>
        <c:crosses val="autoZero"/>
        <c:auto val="1"/>
        <c:lblAlgn val="ctr"/>
        <c:lblOffset val="100"/>
        <c:noMultiLvlLbl val="0"/>
      </c:catAx>
      <c:valAx>
        <c:axId val="191194816"/>
        <c:scaling>
          <c:orientation val="minMax"/>
        </c:scaling>
        <c:delete val="0"/>
        <c:axPos val="b"/>
        <c:majorGridlines/>
        <c:numFmt formatCode="0" sourceLinked="1"/>
        <c:majorTickMark val="out"/>
        <c:minorTickMark val="none"/>
        <c:tickLblPos val="nextTo"/>
        <c:crossAx val="184012800"/>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t>
            </a:r>
            <a:r>
              <a:rPr lang="tr-TR"/>
              <a:t> 62 </a:t>
            </a:r>
            <a:r>
              <a:rPr lang="en-US"/>
              <a:t>)</a:t>
            </a:r>
          </a:p>
        </c:rich>
      </c:tx>
      <c:overlay val="0"/>
    </c:title>
    <c:autoTitleDeleted val="0"/>
    <c:plotArea>
      <c:layout/>
      <c:barChart>
        <c:barDir val="bar"/>
        <c:grouping val="clustered"/>
        <c:varyColors val="0"/>
        <c:ser>
          <c:idx val="0"/>
          <c:order val="0"/>
          <c:tx>
            <c:strRef>
              <c:f>Sayfa1!$G$8</c:f>
              <c:strCache>
                <c:ptCount val="1"/>
                <c:pt idx="0">
                  <c:v>(%)</c:v>
                </c:pt>
              </c:strCache>
            </c:strRef>
          </c:tx>
          <c:spPr>
            <a:solidFill>
              <a:srgbClr val="00B050"/>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Sayfa1!$F$9:$F$18</c:f>
              <c:strCache>
                <c:ptCount val="10"/>
                <c:pt idx="0">
                  <c:v>Taleplerin zamanında karşılanabilmesi</c:v>
                </c:pt>
                <c:pt idx="1">
                  <c:v>Aradığınız zaman ilgili kişilere ulaşabilme</c:v>
                </c:pt>
                <c:pt idx="2">
                  <c:v>Hizmet taleplerinizin karşılanabilme yeteneği</c:v>
                </c:pt>
                <c:pt idx="3">
                  <c:v>Bildirdiğiniz taleplere karşı gösterilen ilgi</c:v>
                </c:pt>
                <c:pt idx="4">
                  <c:v>Talebinize/sorularınıza karşı aldığınız bilgi</c:v>
                </c:pt>
                <c:pt idx="5">
                  <c:v>Üniversitemizden memnuniyet dereceniz</c:v>
                </c:pt>
                <c:pt idx="6">
                  <c:v>Üniversite personelinin yaklaşım şekli</c:v>
                </c:pt>
                <c:pt idx="7">
                  <c:v>Temin edilen hizmetlerin kalitesi</c:v>
                </c:pt>
                <c:pt idx="8">
                  <c:v>Üniversitemizin yeniliklere ve gelişmelere karşı gösterdiği açıklık</c:v>
                </c:pt>
                <c:pt idx="9">
                  <c:v>Üniversitemizin sahip olduğu güvenilirlik imajı</c:v>
                </c:pt>
              </c:strCache>
            </c:strRef>
          </c:cat>
          <c:val>
            <c:numRef>
              <c:f>Sayfa1!$G$9:$G$18</c:f>
              <c:numCache>
                <c:formatCode>0</c:formatCode>
                <c:ptCount val="10"/>
                <c:pt idx="0">
                  <c:v>59.14076782449726</c:v>
                </c:pt>
                <c:pt idx="1">
                  <c:v>59.285714285714292</c:v>
                </c:pt>
                <c:pt idx="2">
                  <c:v>59.926873857404026</c:v>
                </c:pt>
                <c:pt idx="3">
                  <c:v>60.164835164835168</c:v>
                </c:pt>
                <c:pt idx="4">
                  <c:v>60.566727605118828</c:v>
                </c:pt>
                <c:pt idx="5">
                  <c:v>61.715867158671585</c:v>
                </c:pt>
                <c:pt idx="6">
                  <c:v>63.223443223443219</c:v>
                </c:pt>
                <c:pt idx="7">
                  <c:v>63.571428571428569</c:v>
                </c:pt>
                <c:pt idx="8">
                  <c:v>65.063985374771477</c:v>
                </c:pt>
                <c:pt idx="9">
                  <c:v>67.989031078610608</c:v>
                </c:pt>
              </c:numCache>
            </c:numRef>
          </c:val>
          <c:extLst xmlns:c16r2="http://schemas.microsoft.com/office/drawing/2015/06/chart">
            <c:ext xmlns:c16="http://schemas.microsoft.com/office/drawing/2014/chart" uri="{C3380CC4-5D6E-409C-BE32-E72D297353CC}">
              <c16:uniqueId val="{00000000-85F5-491F-86C6-3CAC263B9BFC}"/>
            </c:ext>
          </c:extLst>
        </c:ser>
        <c:dLbls>
          <c:showLegendKey val="0"/>
          <c:showVal val="0"/>
          <c:showCatName val="0"/>
          <c:showSerName val="0"/>
          <c:showPercent val="0"/>
          <c:showBubbleSize val="0"/>
        </c:dLbls>
        <c:gapWidth val="150"/>
        <c:axId val="184014336"/>
        <c:axId val="191197120"/>
      </c:barChart>
      <c:catAx>
        <c:axId val="184014336"/>
        <c:scaling>
          <c:orientation val="minMax"/>
        </c:scaling>
        <c:delete val="0"/>
        <c:axPos val="l"/>
        <c:numFmt formatCode="General" sourceLinked="0"/>
        <c:majorTickMark val="out"/>
        <c:minorTickMark val="none"/>
        <c:tickLblPos val="nextTo"/>
        <c:crossAx val="191197120"/>
        <c:crosses val="autoZero"/>
        <c:auto val="1"/>
        <c:lblAlgn val="ctr"/>
        <c:lblOffset val="100"/>
        <c:noMultiLvlLbl val="0"/>
      </c:catAx>
      <c:valAx>
        <c:axId val="191197120"/>
        <c:scaling>
          <c:orientation val="minMax"/>
        </c:scaling>
        <c:delete val="0"/>
        <c:axPos val="b"/>
        <c:majorGridlines/>
        <c:numFmt formatCode="0" sourceLinked="1"/>
        <c:majorTickMark val="out"/>
        <c:minorTickMark val="none"/>
        <c:tickLblPos val="nextTo"/>
        <c:crossAx val="184014336"/>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tr-TR"/>
              <a:t>(% 57 )</a:t>
            </a:r>
          </a:p>
        </c:rich>
      </c:tx>
      <c:overlay val="0"/>
    </c:title>
    <c:autoTitleDeleted val="0"/>
    <c:plotArea>
      <c:layout/>
      <c:barChart>
        <c:barDir val="bar"/>
        <c:grouping val="clustered"/>
        <c:varyColors val="0"/>
        <c:ser>
          <c:idx val="0"/>
          <c:order val="0"/>
          <c:tx>
            <c:strRef>
              <c:f>Sayfa1!$G$10</c:f>
              <c:strCache>
                <c:ptCount val="1"/>
                <c:pt idx="0">
                  <c:v>(%)</c:v>
                </c:pt>
              </c:strCache>
            </c:strRef>
          </c:tx>
          <c:spPr>
            <a:solidFill>
              <a:srgbClr val="00B050"/>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Sayfa1!$F$11:$F$20</c:f>
              <c:strCache>
                <c:ptCount val="10"/>
                <c:pt idx="0">
                  <c:v>Bildirdiğiniz taleplere karşı gösterilen ilgi</c:v>
                </c:pt>
                <c:pt idx="1">
                  <c:v>Taleplerin zamanında karşılanabilmesi</c:v>
                </c:pt>
                <c:pt idx="2">
                  <c:v>Hizmet taleplerinizin karşılanabilme yeteneği</c:v>
                </c:pt>
                <c:pt idx="3">
                  <c:v>Üniversitemizden memnuniyet dereceniz</c:v>
                </c:pt>
                <c:pt idx="4">
                  <c:v>Aradığınız zaman ilgili kişilere ulaşabilme</c:v>
                </c:pt>
                <c:pt idx="5">
                  <c:v>Üniversite personelinin yaklaşım şekli</c:v>
                </c:pt>
                <c:pt idx="6">
                  <c:v>Talebinize/sorularınıza karşı aldığınız bilgi</c:v>
                </c:pt>
                <c:pt idx="7">
                  <c:v>Üniversitemizin yeniliklere ve gelişmelere karşı gösterdiği açıklık</c:v>
                </c:pt>
                <c:pt idx="8">
                  <c:v>Temin edilen hizmetlerin kalitesi</c:v>
                </c:pt>
                <c:pt idx="9">
                  <c:v>Üniversitemizin sahip olduğu güvenilirlik imajı</c:v>
                </c:pt>
              </c:strCache>
            </c:strRef>
          </c:cat>
          <c:val>
            <c:numRef>
              <c:f>Sayfa1!$G$11:$G$20</c:f>
              <c:numCache>
                <c:formatCode>0</c:formatCode>
                <c:ptCount val="10"/>
                <c:pt idx="0">
                  <c:v>52.985074626865668</c:v>
                </c:pt>
                <c:pt idx="1">
                  <c:v>53.880597014925371</c:v>
                </c:pt>
                <c:pt idx="2">
                  <c:v>54.179104477611943</c:v>
                </c:pt>
                <c:pt idx="3">
                  <c:v>54.696969696969695</c:v>
                </c:pt>
                <c:pt idx="4">
                  <c:v>54.776119402985074</c:v>
                </c:pt>
                <c:pt idx="5">
                  <c:v>55.606060606060609</c:v>
                </c:pt>
                <c:pt idx="6">
                  <c:v>58.059701492537314</c:v>
                </c:pt>
                <c:pt idx="7">
                  <c:v>58.208955223880601</c:v>
                </c:pt>
                <c:pt idx="8">
                  <c:v>59.701492537313435</c:v>
                </c:pt>
                <c:pt idx="9">
                  <c:v>63.181818181818187</c:v>
                </c:pt>
              </c:numCache>
            </c:numRef>
          </c:val>
          <c:extLst xmlns:c16r2="http://schemas.microsoft.com/office/drawing/2015/06/chart">
            <c:ext xmlns:c16="http://schemas.microsoft.com/office/drawing/2014/chart" uri="{C3380CC4-5D6E-409C-BE32-E72D297353CC}">
              <c16:uniqueId val="{00000000-0790-4284-ADCD-A16AC63CC069}"/>
            </c:ext>
          </c:extLst>
        </c:ser>
        <c:dLbls>
          <c:showLegendKey val="0"/>
          <c:showVal val="0"/>
          <c:showCatName val="0"/>
          <c:showSerName val="0"/>
          <c:showPercent val="0"/>
          <c:showBubbleSize val="0"/>
        </c:dLbls>
        <c:gapWidth val="150"/>
        <c:axId val="184016384"/>
        <c:axId val="191199424"/>
      </c:barChart>
      <c:catAx>
        <c:axId val="184016384"/>
        <c:scaling>
          <c:orientation val="minMax"/>
        </c:scaling>
        <c:delete val="0"/>
        <c:axPos val="l"/>
        <c:numFmt formatCode="General" sourceLinked="0"/>
        <c:majorTickMark val="out"/>
        <c:minorTickMark val="none"/>
        <c:tickLblPos val="nextTo"/>
        <c:crossAx val="191199424"/>
        <c:crosses val="autoZero"/>
        <c:auto val="1"/>
        <c:lblAlgn val="ctr"/>
        <c:lblOffset val="100"/>
        <c:noMultiLvlLbl val="0"/>
      </c:catAx>
      <c:valAx>
        <c:axId val="191199424"/>
        <c:scaling>
          <c:orientation val="minMax"/>
        </c:scaling>
        <c:delete val="0"/>
        <c:axPos val="b"/>
        <c:majorGridlines/>
        <c:numFmt formatCode="0" sourceLinked="1"/>
        <c:majorTickMark val="out"/>
        <c:minorTickMark val="none"/>
        <c:tickLblPos val="nextTo"/>
        <c:crossAx val="184016384"/>
        <c:crosses val="autoZero"/>
        <c:crossBetween val="between"/>
      </c:valAx>
    </c:plotArea>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22.10.2024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22.10.2024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22.10.2024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22.10.2024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22.10.2024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22.10.2024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22.10.2024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22.10.2024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22.10.2024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22.10.2024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22.10.2024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22.10.2024</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Memnuniyet Anketi Sonuçları</a:t>
            </a:r>
          </a:p>
        </p:txBody>
      </p:sp>
      <p:sp>
        <p:nvSpPr>
          <p:cNvPr id="3" name="Alt Başlık 2"/>
          <p:cNvSpPr>
            <a:spLocks noGrp="1"/>
          </p:cNvSpPr>
          <p:nvPr>
            <p:ph type="subTitle" idx="1"/>
          </p:nvPr>
        </p:nvSpPr>
        <p:spPr>
          <a:xfrm>
            <a:off x="1371600" y="3886200"/>
            <a:ext cx="6400800" cy="2495128"/>
          </a:xfrm>
        </p:spPr>
        <p:txBody>
          <a:bodyPr>
            <a:normAutofit/>
          </a:bodyPr>
          <a:lstStyle/>
          <a:p>
            <a:r>
              <a:rPr lang="tr-TR" b="1" dirty="0"/>
              <a:t>Hakkari Üniversitesi</a:t>
            </a:r>
          </a:p>
          <a:p>
            <a:r>
              <a:rPr lang="tr-TR" b="1" dirty="0"/>
              <a:t>Kalite Yönetim Sistemi</a:t>
            </a:r>
          </a:p>
          <a:p>
            <a:r>
              <a:rPr lang="tr-TR" dirty="0"/>
              <a:t>Dr. Emrah GÜL </a:t>
            </a:r>
          </a:p>
          <a:p>
            <a:r>
              <a:rPr lang="tr-TR" b="1" i="1" dirty="0"/>
              <a:t>2024</a:t>
            </a:r>
          </a:p>
        </p:txBody>
      </p:sp>
      <p:pic>
        <p:nvPicPr>
          <p:cNvPr id="2050" name="Picture 2" descr="C:\Users\HP\Desktop\logo1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3928" y="150729"/>
            <a:ext cx="1398711" cy="139871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C:\Users\HP\Desktop\KY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09814" y="1772816"/>
            <a:ext cx="1526282" cy="72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6195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Sağlık Meslek MYO ( 547 Öğrenci)</a:t>
            </a:r>
            <a:br>
              <a:rPr lang="tr-TR" dirty="0"/>
            </a:br>
            <a:r>
              <a:rPr lang="tr-TR" dirty="0"/>
              <a:t>Genel Memnuniyet</a:t>
            </a:r>
          </a:p>
        </p:txBody>
      </p:sp>
      <p:graphicFrame>
        <p:nvGraphicFramePr>
          <p:cNvPr id="5" name="Grafik 4"/>
          <p:cNvGraphicFramePr>
            <a:graphicFrameLocks/>
          </p:cNvGraphicFramePr>
          <p:nvPr>
            <p:extLst>
              <p:ext uri="{D42A27DB-BD31-4B8C-83A1-F6EECF244321}">
                <p14:modId xmlns:p14="http://schemas.microsoft.com/office/powerpoint/2010/main" val="4247100257"/>
              </p:ext>
            </p:extLst>
          </p:nvPr>
        </p:nvGraphicFramePr>
        <p:xfrm>
          <a:off x="1331640" y="1628800"/>
          <a:ext cx="6696744" cy="41764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19989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Yüksekova MYO ( 67 Öğrenci)</a:t>
            </a:r>
            <a:br>
              <a:rPr lang="tr-TR" dirty="0"/>
            </a:br>
            <a:r>
              <a:rPr lang="tr-TR" dirty="0"/>
              <a:t>Genel Memnuniyet</a:t>
            </a:r>
          </a:p>
        </p:txBody>
      </p:sp>
      <p:graphicFrame>
        <p:nvGraphicFramePr>
          <p:cNvPr id="5" name="Grafik 4"/>
          <p:cNvGraphicFramePr>
            <a:graphicFrameLocks/>
          </p:cNvGraphicFramePr>
          <p:nvPr>
            <p:extLst>
              <p:ext uri="{D42A27DB-BD31-4B8C-83A1-F6EECF244321}">
                <p14:modId xmlns:p14="http://schemas.microsoft.com/office/powerpoint/2010/main" val="2844319514"/>
              </p:ext>
            </p:extLst>
          </p:nvPr>
        </p:nvGraphicFramePr>
        <p:xfrm>
          <a:off x="1115616" y="1628800"/>
          <a:ext cx="6768752" cy="41764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19989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Açık Uçlu Sorular</a:t>
            </a:r>
          </a:p>
        </p:txBody>
      </p:sp>
      <p:sp>
        <p:nvSpPr>
          <p:cNvPr id="3" name="İçerik Yer Tutucusu 2"/>
          <p:cNvSpPr>
            <a:spLocks noGrp="1"/>
          </p:cNvSpPr>
          <p:nvPr>
            <p:ph idx="1"/>
          </p:nvPr>
        </p:nvSpPr>
        <p:spPr/>
        <p:txBody>
          <a:bodyPr>
            <a:normAutofit fontScale="92500" lnSpcReduction="10000"/>
          </a:bodyPr>
          <a:lstStyle/>
          <a:p>
            <a:r>
              <a:rPr lang="tr-TR" dirty="0"/>
              <a:t>Aktivite </a:t>
            </a:r>
            <a:r>
              <a:rPr lang="tr-TR" dirty="0" err="1"/>
              <a:t>eksikligi</a:t>
            </a:r>
            <a:r>
              <a:rPr lang="tr-TR" dirty="0"/>
              <a:t> var</a:t>
            </a:r>
          </a:p>
          <a:p>
            <a:r>
              <a:rPr lang="tr-TR" dirty="0"/>
              <a:t>Arka bahçede </a:t>
            </a:r>
            <a:r>
              <a:rPr lang="tr-TR" dirty="0" err="1"/>
              <a:t>yemehaneye</a:t>
            </a:r>
            <a:r>
              <a:rPr lang="tr-TR" dirty="0"/>
              <a:t> giden yolda düz çimenlik bir alan var orayı bahar döneminde öğrenciler için puflar koyabilirsiniz çok güzel olur</a:t>
            </a:r>
          </a:p>
          <a:p>
            <a:r>
              <a:rPr lang="tr-TR" dirty="0"/>
              <a:t>Bir fakülte de olup diğer fakülte de olmaması örnek olarak satranç takımları, fakülte içinde oturma koltukları vb.</a:t>
            </a:r>
          </a:p>
          <a:p>
            <a:r>
              <a:rPr lang="tr-TR" dirty="0"/>
              <a:t>Bölüm başkanı 2 gün sonra ancak maillerimize cevap vermektedir. Ayrı laboratuvar da eski bilgisayarlar var.</a:t>
            </a:r>
          </a:p>
          <a:p>
            <a:endParaRPr lang="tr-TR" dirty="0"/>
          </a:p>
        </p:txBody>
      </p:sp>
    </p:spTree>
    <p:extLst>
      <p:ext uri="{BB962C8B-B14F-4D97-AF65-F5344CB8AC3E}">
        <p14:creationId xmlns:p14="http://schemas.microsoft.com/office/powerpoint/2010/main" val="3462339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Açık Uçlu Sorular</a:t>
            </a:r>
          </a:p>
        </p:txBody>
      </p:sp>
      <p:sp>
        <p:nvSpPr>
          <p:cNvPr id="3" name="İçerik Yer Tutucusu 2"/>
          <p:cNvSpPr>
            <a:spLocks noGrp="1"/>
          </p:cNvSpPr>
          <p:nvPr>
            <p:ph idx="1"/>
          </p:nvPr>
        </p:nvSpPr>
        <p:spPr/>
        <p:txBody>
          <a:bodyPr>
            <a:normAutofit fontScale="47500" lnSpcReduction="20000"/>
          </a:bodyPr>
          <a:lstStyle/>
          <a:p>
            <a:r>
              <a:rPr lang="tr-TR" dirty="0"/>
              <a:t>Bütün Üniversite Hocalarıma ve İdari Personellere Yaklaşımından Dolayı Teşekkürü Bir Borç Bilirim...</a:t>
            </a:r>
          </a:p>
          <a:p>
            <a:r>
              <a:rPr lang="tr-TR" dirty="0"/>
              <a:t>Canım okulum</a:t>
            </a:r>
          </a:p>
          <a:p>
            <a:r>
              <a:rPr lang="tr-TR" dirty="0"/>
              <a:t>Daha adaletli, daha bilimsel, daha liyakatli bir üniversite olmanız dileğiyle</a:t>
            </a:r>
          </a:p>
          <a:p>
            <a:r>
              <a:rPr lang="tr-TR" dirty="0"/>
              <a:t>Daha fazla aktivite olabilir</a:t>
            </a:r>
          </a:p>
          <a:p>
            <a:r>
              <a:rPr lang="tr-TR" dirty="0"/>
              <a:t>Daha çok sosyal aktivite olması lazım ve hocaların hepsi dersin dışında öğrencilerine yol göstermeleri gerektiğini düşünüyorum ayrıca üniversitenin öğrencilere bedava il dışı geziler düzenlenmesi istiyorum son olarak burs istiyorum çünkü maddi durumum kötü</a:t>
            </a:r>
          </a:p>
          <a:p>
            <a:r>
              <a:rPr lang="tr-TR" dirty="0"/>
              <a:t>Daha çok sosyal aktivite yapılsın</a:t>
            </a:r>
          </a:p>
          <a:p>
            <a:r>
              <a:rPr lang="tr-TR" dirty="0"/>
              <a:t>Diğer üniversiteler gibi bazı koşullar </a:t>
            </a:r>
            <a:r>
              <a:rPr lang="tr-TR" dirty="0" err="1"/>
              <a:t>sağlayabilirler.En</a:t>
            </a:r>
            <a:r>
              <a:rPr lang="tr-TR" dirty="0"/>
              <a:t> basit örneğiyle kampüs fakat oturulacak bir alan bile nerdeyse yok. Yurt içi gezi sıfır...</a:t>
            </a:r>
          </a:p>
          <a:p>
            <a:r>
              <a:rPr lang="tr-TR" dirty="0"/>
              <a:t>Her şey daha güzel olabilir biraz daha ilgi biraz daha adalet biraz daha anlayış</a:t>
            </a:r>
          </a:p>
          <a:p>
            <a:r>
              <a:rPr lang="tr-TR" dirty="0"/>
              <a:t>Her şeyin plan program dahilinde yürütülmesi ve sürekli oluşan aksamaların giderilmesi.</a:t>
            </a:r>
          </a:p>
          <a:p>
            <a:r>
              <a:rPr lang="tr-TR" dirty="0"/>
              <a:t>Hizmet sektöründe çalışan memur ve işçiler için devamsızlıklar konusu </a:t>
            </a:r>
            <a:r>
              <a:rPr lang="tr-TR" dirty="0" err="1"/>
              <a:t>tolere</a:t>
            </a:r>
            <a:r>
              <a:rPr lang="tr-TR" dirty="0"/>
              <a:t> edilsin yardımcı olunsun  istiyorum</a:t>
            </a:r>
          </a:p>
          <a:p>
            <a:r>
              <a:rPr lang="tr-TR" dirty="0"/>
              <a:t>Hiçbir etkinliğin bulunmaması öğrenci için hiçbir sosyal aktivite olmaması</a:t>
            </a:r>
          </a:p>
          <a:p>
            <a:endParaRPr lang="tr-TR" dirty="0"/>
          </a:p>
        </p:txBody>
      </p:sp>
    </p:spTree>
    <p:extLst>
      <p:ext uri="{BB962C8B-B14F-4D97-AF65-F5344CB8AC3E}">
        <p14:creationId xmlns:p14="http://schemas.microsoft.com/office/powerpoint/2010/main" val="3161448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Açık Uçlu Sorular</a:t>
            </a:r>
          </a:p>
        </p:txBody>
      </p:sp>
      <p:sp>
        <p:nvSpPr>
          <p:cNvPr id="3" name="İçerik Yer Tutucusu 2"/>
          <p:cNvSpPr>
            <a:spLocks noGrp="1"/>
          </p:cNvSpPr>
          <p:nvPr>
            <p:ph idx="1"/>
          </p:nvPr>
        </p:nvSpPr>
        <p:spPr/>
        <p:txBody>
          <a:bodyPr>
            <a:normAutofit fontScale="77500" lnSpcReduction="20000"/>
          </a:bodyPr>
          <a:lstStyle/>
          <a:p>
            <a:r>
              <a:rPr lang="tr-TR" dirty="0" err="1"/>
              <a:t>Kütüphanehe</a:t>
            </a:r>
            <a:r>
              <a:rPr lang="tr-TR" dirty="0"/>
              <a:t> araç çıkabilir mi</a:t>
            </a:r>
          </a:p>
          <a:p>
            <a:r>
              <a:rPr lang="tr-TR" dirty="0"/>
              <a:t>Lavabolar daha hijyenik olabilir</a:t>
            </a:r>
          </a:p>
          <a:p>
            <a:r>
              <a:rPr lang="tr-TR" dirty="0"/>
              <a:t>Okulun daha çok etkinlik yaptığı bir dönem temenni ediyorum.</a:t>
            </a:r>
          </a:p>
          <a:p>
            <a:r>
              <a:rPr lang="tr-TR" dirty="0"/>
              <a:t>Peyzaj düzenlemesi yapılarak daha çok yeşil alan elde edilmesi , açık havada oturulacak daha fazla yeşil alanın olması ve ufak da olsa süs havuzlarının yapılması önerilerimiz arasındadır. Teşekkür ederiz</a:t>
            </a:r>
          </a:p>
          <a:p>
            <a:r>
              <a:rPr lang="tr-TR" dirty="0"/>
              <a:t>Sabah saatlerine çok ders konuluyor bu konu hakkında bir şeyler yapılabilir</a:t>
            </a:r>
          </a:p>
          <a:p>
            <a:r>
              <a:rPr lang="tr-TR" dirty="0"/>
              <a:t>Senatonun online ders işleme kararı İngilizce başta olmak üzere derslerin verimliliğini azaltmaktadır.  Bu karardan dönülmesi elzemdir.</a:t>
            </a:r>
          </a:p>
          <a:p>
            <a:endParaRPr lang="tr-TR" dirty="0"/>
          </a:p>
        </p:txBody>
      </p:sp>
    </p:spTree>
    <p:extLst>
      <p:ext uri="{BB962C8B-B14F-4D97-AF65-F5344CB8AC3E}">
        <p14:creationId xmlns:p14="http://schemas.microsoft.com/office/powerpoint/2010/main" val="3424062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Açık Uçlu Sorular</a:t>
            </a:r>
          </a:p>
        </p:txBody>
      </p:sp>
      <p:sp>
        <p:nvSpPr>
          <p:cNvPr id="3" name="İçerik Yer Tutucusu 2"/>
          <p:cNvSpPr>
            <a:spLocks noGrp="1"/>
          </p:cNvSpPr>
          <p:nvPr>
            <p:ph idx="1"/>
          </p:nvPr>
        </p:nvSpPr>
        <p:spPr/>
        <p:txBody>
          <a:bodyPr>
            <a:normAutofit fontScale="47500" lnSpcReduction="20000"/>
          </a:bodyPr>
          <a:lstStyle/>
          <a:p>
            <a:r>
              <a:rPr lang="tr-TR" dirty="0"/>
              <a:t>Ulaşım birazcık daha dikkat edilmeli öğrenciler geliş gidişlerde çok sorun yaşıyorlar . Boş bir </a:t>
            </a:r>
            <a:r>
              <a:rPr lang="tr-TR" dirty="0" err="1"/>
              <a:t>otobuş</a:t>
            </a:r>
            <a:r>
              <a:rPr lang="tr-TR" dirty="0"/>
              <a:t> bulundurulmalı üniversite alanında</a:t>
            </a:r>
          </a:p>
          <a:p>
            <a:r>
              <a:rPr lang="tr-TR" dirty="0"/>
              <a:t>Ulaşım sıkıntısı</a:t>
            </a:r>
          </a:p>
          <a:p>
            <a:r>
              <a:rPr lang="tr-TR" dirty="0"/>
              <a:t>bazı hocalarıma çok değer veriyor, saygı duyuyorum çok değerli hocam maşallah çok başarılı inşallah en kısa zamanda başarılarına başarılar katmak nasip olur ve inşallah ben de onun gibi başarılı bir öğretmen, öğretici ve akademisyen olabilirim..</a:t>
            </a:r>
          </a:p>
          <a:p>
            <a:r>
              <a:rPr lang="tr-TR" dirty="0"/>
              <a:t>bilmiyorum</a:t>
            </a:r>
          </a:p>
          <a:p>
            <a:r>
              <a:rPr lang="tr-TR" dirty="0"/>
              <a:t>servisler konusunda sıkıntı yaşıyoruz  </a:t>
            </a:r>
            <a:r>
              <a:rPr lang="tr-TR" dirty="0" err="1"/>
              <a:t>universiteye</a:t>
            </a:r>
            <a:r>
              <a:rPr lang="tr-TR" dirty="0"/>
              <a:t> ulaşmakta zorlanıyoruz</a:t>
            </a:r>
          </a:p>
          <a:p>
            <a:r>
              <a:rPr lang="tr-TR" dirty="0"/>
              <a:t>Öğrenci işleri hiç bir konuda bilgi sahibi değil</a:t>
            </a:r>
          </a:p>
          <a:p>
            <a:r>
              <a:rPr lang="tr-TR" dirty="0"/>
              <a:t>Öğrenci işlerinde çalışan memurların öğrenciye olan yaklaşımı çok çok yanlış. En kısa zamanda çeki düzen verilmesi gerekir lütfen. Teşekkür ederim</a:t>
            </a:r>
          </a:p>
          <a:p>
            <a:r>
              <a:rPr lang="tr-TR" dirty="0"/>
              <a:t>Öğrenci işlerinizi değiştirmeniz ha bide bize bir okul bulsanız iyi olur</a:t>
            </a:r>
          </a:p>
          <a:p>
            <a:r>
              <a:rPr lang="tr-TR" dirty="0"/>
              <a:t>Üniversitemiz genel olarak öğrenciye yönelik sosyal aktivite, kulüpler, spor aktiviteleri açısından çok eksik görüyorum.</a:t>
            </a:r>
          </a:p>
          <a:p>
            <a:r>
              <a:rPr lang="tr-TR" dirty="0"/>
              <a:t>Üstten aldığım dersler her sınav programında çakışıyor, Sınav programı hazırlanırken daha dikkatli bir prosedür takip edilmesini arz ediyorum.</a:t>
            </a:r>
          </a:p>
          <a:p>
            <a:r>
              <a:rPr lang="tr-TR" dirty="0"/>
              <a:t>İlahiyat fakültesinin </a:t>
            </a:r>
            <a:r>
              <a:rPr lang="tr-TR" dirty="0" err="1"/>
              <a:t>mescid</a:t>
            </a:r>
            <a:r>
              <a:rPr lang="tr-TR" dirty="0"/>
              <a:t>  yapılması</a:t>
            </a:r>
          </a:p>
          <a:p>
            <a:r>
              <a:rPr lang="tr-TR" dirty="0"/>
              <a:t>İlk ve acil yardım </a:t>
            </a:r>
            <a:r>
              <a:rPr lang="tr-TR" dirty="0" err="1"/>
              <a:t>labaratuvarlarının</a:t>
            </a:r>
            <a:r>
              <a:rPr lang="tr-TR" dirty="0"/>
              <a:t> donanım açısından yetersiz bulduğumu  ve donanımı sağlanmasını arz. Ederim</a:t>
            </a:r>
          </a:p>
          <a:p>
            <a:endParaRPr lang="tr-TR" dirty="0"/>
          </a:p>
        </p:txBody>
      </p:sp>
    </p:spTree>
    <p:extLst>
      <p:ext uri="{BB962C8B-B14F-4D97-AF65-F5344CB8AC3E}">
        <p14:creationId xmlns:p14="http://schemas.microsoft.com/office/powerpoint/2010/main" val="37662640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Memnuniyet Anketi Sonuçları</a:t>
            </a:r>
          </a:p>
        </p:txBody>
      </p:sp>
      <p:sp>
        <p:nvSpPr>
          <p:cNvPr id="3" name="Alt Başlık 2"/>
          <p:cNvSpPr>
            <a:spLocks noGrp="1"/>
          </p:cNvSpPr>
          <p:nvPr>
            <p:ph type="subTitle" idx="1"/>
          </p:nvPr>
        </p:nvSpPr>
        <p:spPr>
          <a:xfrm>
            <a:off x="1371600" y="3886200"/>
            <a:ext cx="6400800" cy="2495128"/>
          </a:xfrm>
        </p:spPr>
        <p:txBody>
          <a:bodyPr>
            <a:normAutofit/>
          </a:bodyPr>
          <a:lstStyle/>
          <a:p>
            <a:r>
              <a:rPr lang="tr-TR" b="1" dirty="0"/>
              <a:t>Hakkari Üniversitesi</a:t>
            </a:r>
          </a:p>
          <a:p>
            <a:r>
              <a:rPr lang="tr-TR" b="1" dirty="0"/>
              <a:t>Kalite Yönetim Sistemi</a:t>
            </a:r>
          </a:p>
          <a:p>
            <a:r>
              <a:rPr lang="tr-TR" dirty="0"/>
              <a:t>Dr. Emrah GÜL </a:t>
            </a:r>
          </a:p>
          <a:p>
            <a:r>
              <a:rPr lang="tr-TR" b="1" i="1" dirty="0"/>
              <a:t>2024</a:t>
            </a:r>
          </a:p>
        </p:txBody>
      </p:sp>
      <p:pic>
        <p:nvPicPr>
          <p:cNvPr id="2050" name="Picture 2" descr="C:\Users\HP\Desktop\logo1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3928" y="150729"/>
            <a:ext cx="1398711" cy="139871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C:\Users\HP\Desktop\KY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09814" y="1772816"/>
            <a:ext cx="1526282" cy="72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7654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Müşteri Memnuniyeti</a:t>
            </a:r>
          </a:p>
        </p:txBody>
      </p:sp>
      <p:sp>
        <p:nvSpPr>
          <p:cNvPr id="3" name="İçerik Yer Tutucusu 2"/>
          <p:cNvSpPr>
            <a:spLocks noGrp="1"/>
          </p:cNvSpPr>
          <p:nvPr>
            <p:ph idx="1"/>
          </p:nvPr>
        </p:nvSpPr>
        <p:spPr/>
        <p:txBody>
          <a:bodyPr/>
          <a:lstStyle/>
          <a:p>
            <a:r>
              <a:rPr lang="tr-TR" dirty="0"/>
              <a:t>Öğrencilere yapılan anket sonuçları toplam 2059 öğrenci yanıtlarından elde edilmiştir.</a:t>
            </a:r>
          </a:p>
          <a:p>
            <a:endParaRPr lang="tr-TR" dirty="0"/>
          </a:p>
        </p:txBody>
      </p:sp>
    </p:spTree>
    <p:extLst>
      <p:ext uri="{BB962C8B-B14F-4D97-AF65-F5344CB8AC3E}">
        <p14:creationId xmlns:p14="http://schemas.microsoft.com/office/powerpoint/2010/main" val="4151872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Müşteri Memnuniyeti Anketi</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368079632"/>
              </p:ext>
            </p:extLst>
          </p:nvPr>
        </p:nvGraphicFramePr>
        <p:xfrm>
          <a:off x="467544" y="1844824"/>
          <a:ext cx="8208912" cy="4320480"/>
        </p:xfrm>
        <a:graphic>
          <a:graphicData uri="http://schemas.openxmlformats.org/drawingml/2006/table">
            <a:tbl>
              <a:tblPr>
                <a:tableStyleId>{5C22544A-7EE6-4342-B048-85BDC9FD1C3A}</a:tableStyleId>
              </a:tblPr>
              <a:tblGrid>
                <a:gridCol w="8208912">
                  <a:extLst>
                    <a:ext uri="{9D8B030D-6E8A-4147-A177-3AD203B41FA5}">
                      <a16:colId xmlns:a16="http://schemas.microsoft.com/office/drawing/2014/main" xmlns="" val="20000"/>
                    </a:ext>
                  </a:extLst>
                </a:gridCol>
              </a:tblGrid>
              <a:tr h="432048">
                <a:tc>
                  <a:txBody>
                    <a:bodyPr/>
                    <a:lstStyle/>
                    <a:p>
                      <a:pPr algn="l" fontAlgn="t"/>
                      <a:r>
                        <a:rPr lang="tr-TR" sz="2000" b="0" i="0" u="none" strike="noStrike" dirty="0">
                          <a:solidFill>
                            <a:srgbClr val="000000"/>
                          </a:solidFill>
                          <a:effectLst/>
                          <a:latin typeface="Arial"/>
                        </a:rPr>
                        <a:t>Üniversitemizin sahip olduğu güvenilirlik imajı</a:t>
                      </a:r>
                    </a:p>
                  </a:txBody>
                  <a:tcPr marL="9525" marR="9525" marT="9525" marB="0"/>
                </a:tc>
                <a:extLst>
                  <a:ext uri="{0D108BD9-81ED-4DB2-BD59-A6C34878D82A}">
                    <a16:rowId xmlns:a16="http://schemas.microsoft.com/office/drawing/2014/main" xmlns="" val="10000"/>
                  </a:ext>
                </a:extLst>
              </a:tr>
              <a:tr h="432048">
                <a:tc>
                  <a:txBody>
                    <a:bodyPr/>
                    <a:lstStyle/>
                    <a:p>
                      <a:pPr algn="l" fontAlgn="t"/>
                      <a:r>
                        <a:rPr lang="tr-TR" sz="2000" b="0" i="0" u="none" strike="noStrike">
                          <a:solidFill>
                            <a:srgbClr val="000000"/>
                          </a:solidFill>
                          <a:effectLst/>
                          <a:latin typeface="Arial"/>
                        </a:rPr>
                        <a:t>Hizmet taleplerinizin karşılanabilme yeteneği</a:t>
                      </a:r>
                    </a:p>
                  </a:txBody>
                  <a:tcPr marL="9525" marR="9525" marT="9525" marB="0"/>
                </a:tc>
                <a:extLst>
                  <a:ext uri="{0D108BD9-81ED-4DB2-BD59-A6C34878D82A}">
                    <a16:rowId xmlns:a16="http://schemas.microsoft.com/office/drawing/2014/main" xmlns="" val="10001"/>
                  </a:ext>
                </a:extLst>
              </a:tr>
              <a:tr h="432048">
                <a:tc>
                  <a:txBody>
                    <a:bodyPr/>
                    <a:lstStyle/>
                    <a:p>
                      <a:pPr algn="l" fontAlgn="t"/>
                      <a:r>
                        <a:rPr lang="tr-TR" sz="2000" b="0" i="0" u="none" strike="noStrike">
                          <a:solidFill>
                            <a:srgbClr val="000000"/>
                          </a:solidFill>
                          <a:effectLst/>
                          <a:latin typeface="Arial"/>
                        </a:rPr>
                        <a:t>Temin edilen hizmetlerin kalitesi</a:t>
                      </a:r>
                    </a:p>
                  </a:txBody>
                  <a:tcPr marL="9525" marR="9525" marT="9525" marB="0"/>
                </a:tc>
                <a:extLst>
                  <a:ext uri="{0D108BD9-81ED-4DB2-BD59-A6C34878D82A}">
                    <a16:rowId xmlns:a16="http://schemas.microsoft.com/office/drawing/2014/main" xmlns="" val="10002"/>
                  </a:ext>
                </a:extLst>
              </a:tr>
              <a:tr h="432048">
                <a:tc>
                  <a:txBody>
                    <a:bodyPr/>
                    <a:lstStyle/>
                    <a:p>
                      <a:pPr algn="l" fontAlgn="t"/>
                      <a:r>
                        <a:rPr lang="tr-TR" sz="2000" b="0" i="0" u="none" strike="noStrike">
                          <a:solidFill>
                            <a:srgbClr val="000000"/>
                          </a:solidFill>
                          <a:effectLst/>
                          <a:latin typeface="Arial"/>
                        </a:rPr>
                        <a:t>Aradığınız zaman ilgili kişilere ulaşabilme</a:t>
                      </a:r>
                    </a:p>
                  </a:txBody>
                  <a:tcPr marL="9525" marR="9525" marT="9525" marB="0"/>
                </a:tc>
                <a:extLst>
                  <a:ext uri="{0D108BD9-81ED-4DB2-BD59-A6C34878D82A}">
                    <a16:rowId xmlns:a16="http://schemas.microsoft.com/office/drawing/2014/main" xmlns="" val="10003"/>
                  </a:ext>
                </a:extLst>
              </a:tr>
              <a:tr h="432048">
                <a:tc>
                  <a:txBody>
                    <a:bodyPr/>
                    <a:lstStyle/>
                    <a:p>
                      <a:pPr algn="l" fontAlgn="t"/>
                      <a:r>
                        <a:rPr lang="tr-TR" sz="2000" b="0" i="0" u="none" strike="noStrike">
                          <a:solidFill>
                            <a:srgbClr val="000000"/>
                          </a:solidFill>
                          <a:effectLst/>
                          <a:latin typeface="Arial"/>
                        </a:rPr>
                        <a:t>Taleplerin zamanında karşılanabilmesi</a:t>
                      </a:r>
                    </a:p>
                  </a:txBody>
                  <a:tcPr marL="9525" marR="9525" marT="9525" marB="0"/>
                </a:tc>
                <a:extLst>
                  <a:ext uri="{0D108BD9-81ED-4DB2-BD59-A6C34878D82A}">
                    <a16:rowId xmlns:a16="http://schemas.microsoft.com/office/drawing/2014/main" xmlns="" val="10004"/>
                  </a:ext>
                </a:extLst>
              </a:tr>
              <a:tr h="432048">
                <a:tc>
                  <a:txBody>
                    <a:bodyPr/>
                    <a:lstStyle/>
                    <a:p>
                      <a:pPr algn="l" fontAlgn="t"/>
                      <a:r>
                        <a:rPr lang="tr-TR" sz="2000" b="0" i="0" u="none" strike="noStrike">
                          <a:solidFill>
                            <a:srgbClr val="000000"/>
                          </a:solidFill>
                          <a:effectLst/>
                          <a:latin typeface="Arial"/>
                        </a:rPr>
                        <a:t>Bildirdiğiniz taleplere karşı gösterilen ilgi</a:t>
                      </a:r>
                    </a:p>
                  </a:txBody>
                  <a:tcPr marL="9525" marR="9525" marT="9525" marB="0"/>
                </a:tc>
                <a:extLst>
                  <a:ext uri="{0D108BD9-81ED-4DB2-BD59-A6C34878D82A}">
                    <a16:rowId xmlns:a16="http://schemas.microsoft.com/office/drawing/2014/main" xmlns="" val="10005"/>
                  </a:ext>
                </a:extLst>
              </a:tr>
              <a:tr h="432048">
                <a:tc>
                  <a:txBody>
                    <a:bodyPr/>
                    <a:lstStyle/>
                    <a:p>
                      <a:pPr algn="l" fontAlgn="t"/>
                      <a:r>
                        <a:rPr lang="tr-TR" sz="2000" b="0" i="0" u="none" strike="noStrike">
                          <a:solidFill>
                            <a:srgbClr val="000000"/>
                          </a:solidFill>
                          <a:effectLst/>
                          <a:latin typeface="Arial"/>
                        </a:rPr>
                        <a:t>Talebinize/sorularınıza karşı aldığınız bilgi</a:t>
                      </a:r>
                    </a:p>
                  </a:txBody>
                  <a:tcPr marL="9525" marR="9525" marT="9525" marB="0"/>
                </a:tc>
                <a:extLst>
                  <a:ext uri="{0D108BD9-81ED-4DB2-BD59-A6C34878D82A}">
                    <a16:rowId xmlns:a16="http://schemas.microsoft.com/office/drawing/2014/main" xmlns="" val="10006"/>
                  </a:ext>
                </a:extLst>
              </a:tr>
              <a:tr h="432048">
                <a:tc>
                  <a:txBody>
                    <a:bodyPr/>
                    <a:lstStyle/>
                    <a:p>
                      <a:pPr algn="l" fontAlgn="t"/>
                      <a:r>
                        <a:rPr lang="tr-TR" sz="2000" b="0" i="0" u="none" strike="noStrike">
                          <a:solidFill>
                            <a:srgbClr val="000000"/>
                          </a:solidFill>
                          <a:effectLst/>
                          <a:latin typeface="Arial"/>
                        </a:rPr>
                        <a:t>Üniversitemizin yeniliklere ve gelişmelere karşı gösterdiği açıklık</a:t>
                      </a:r>
                    </a:p>
                  </a:txBody>
                  <a:tcPr marL="9525" marR="9525" marT="9525" marB="0"/>
                </a:tc>
                <a:extLst>
                  <a:ext uri="{0D108BD9-81ED-4DB2-BD59-A6C34878D82A}">
                    <a16:rowId xmlns:a16="http://schemas.microsoft.com/office/drawing/2014/main" xmlns="" val="10007"/>
                  </a:ext>
                </a:extLst>
              </a:tr>
              <a:tr h="432048">
                <a:tc>
                  <a:txBody>
                    <a:bodyPr/>
                    <a:lstStyle/>
                    <a:p>
                      <a:pPr algn="l" fontAlgn="t"/>
                      <a:r>
                        <a:rPr lang="tr-TR" sz="2000" b="0" i="0" u="none" strike="noStrike">
                          <a:solidFill>
                            <a:srgbClr val="000000"/>
                          </a:solidFill>
                          <a:effectLst/>
                          <a:latin typeface="Arial"/>
                        </a:rPr>
                        <a:t>Üniversite personelinin yaklaşım şekli</a:t>
                      </a:r>
                    </a:p>
                  </a:txBody>
                  <a:tcPr marL="9525" marR="9525" marT="9525" marB="0"/>
                </a:tc>
                <a:extLst>
                  <a:ext uri="{0D108BD9-81ED-4DB2-BD59-A6C34878D82A}">
                    <a16:rowId xmlns:a16="http://schemas.microsoft.com/office/drawing/2014/main" xmlns="" val="10008"/>
                  </a:ext>
                </a:extLst>
              </a:tr>
              <a:tr h="432048">
                <a:tc>
                  <a:txBody>
                    <a:bodyPr/>
                    <a:lstStyle/>
                    <a:p>
                      <a:pPr algn="l" fontAlgn="t"/>
                      <a:r>
                        <a:rPr lang="tr-TR" sz="2000" b="0" i="0" u="none" strike="noStrike" dirty="0">
                          <a:solidFill>
                            <a:srgbClr val="000000"/>
                          </a:solidFill>
                          <a:effectLst/>
                          <a:latin typeface="Arial"/>
                        </a:rPr>
                        <a:t>Üniversitemizden memnuniyet dereceniz</a:t>
                      </a:r>
                    </a:p>
                  </a:txBody>
                  <a:tcPr marL="9525" marR="9525" marT="9525" marB="0"/>
                </a:tc>
                <a:extLst>
                  <a:ext uri="{0D108BD9-81ED-4DB2-BD59-A6C34878D82A}">
                    <a16:rowId xmlns:a16="http://schemas.microsoft.com/office/drawing/2014/main" xmlns="" val="10009"/>
                  </a:ext>
                </a:extLst>
              </a:tr>
            </a:tbl>
          </a:graphicData>
        </a:graphic>
      </p:graphicFrame>
    </p:spTree>
    <p:extLst>
      <p:ext uri="{BB962C8B-B14F-4D97-AF65-F5344CB8AC3E}">
        <p14:creationId xmlns:p14="http://schemas.microsoft.com/office/powerpoint/2010/main" val="159396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Müşteri Memnuniyeti Anketi</a:t>
            </a:r>
            <a:br>
              <a:rPr lang="tr-TR" dirty="0"/>
            </a:br>
            <a:r>
              <a:rPr lang="tr-TR" dirty="0"/>
              <a:t>(Tüm Birimler-Öğrenci)</a:t>
            </a:r>
          </a:p>
        </p:txBody>
      </p:sp>
      <p:graphicFrame>
        <p:nvGraphicFramePr>
          <p:cNvPr id="4" name="Grafik 3"/>
          <p:cNvGraphicFramePr>
            <a:graphicFrameLocks/>
          </p:cNvGraphicFramePr>
          <p:nvPr>
            <p:extLst>
              <p:ext uri="{D42A27DB-BD31-4B8C-83A1-F6EECF244321}">
                <p14:modId xmlns:p14="http://schemas.microsoft.com/office/powerpoint/2010/main" val="3465556766"/>
              </p:ext>
            </p:extLst>
          </p:nvPr>
        </p:nvGraphicFramePr>
        <p:xfrm>
          <a:off x="539552" y="1484784"/>
          <a:ext cx="7820025" cy="44624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86509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Çölemerik MYO (270 Öğrenci)</a:t>
            </a:r>
            <a:br>
              <a:rPr lang="tr-TR" dirty="0"/>
            </a:br>
            <a:r>
              <a:rPr lang="tr-TR" dirty="0"/>
              <a:t>Genel Memnuniyet</a:t>
            </a:r>
          </a:p>
        </p:txBody>
      </p:sp>
      <p:graphicFrame>
        <p:nvGraphicFramePr>
          <p:cNvPr id="4" name="Grafik 3"/>
          <p:cNvGraphicFramePr>
            <a:graphicFrameLocks/>
          </p:cNvGraphicFramePr>
          <p:nvPr>
            <p:extLst>
              <p:ext uri="{D42A27DB-BD31-4B8C-83A1-F6EECF244321}">
                <p14:modId xmlns:p14="http://schemas.microsoft.com/office/powerpoint/2010/main" val="3462550041"/>
              </p:ext>
            </p:extLst>
          </p:nvPr>
        </p:nvGraphicFramePr>
        <p:xfrm>
          <a:off x="683568" y="1700808"/>
          <a:ext cx="7629526" cy="430053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9290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Eğitim Fakültesi (670 Öğrenci)</a:t>
            </a:r>
            <a:br>
              <a:rPr lang="tr-TR" dirty="0"/>
            </a:br>
            <a:r>
              <a:rPr lang="tr-TR" dirty="0"/>
              <a:t>Genel Memnuniyet</a:t>
            </a:r>
          </a:p>
        </p:txBody>
      </p:sp>
      <p:graphicFrame>
        <p:nvGraphicFramePr>
          <p:cNvPr id="5" name="Grafik 4"/>
          <p:cNvGraphicFramePr>
            <a:graphicFrameLocks/>
          </p:cNvGraphicFramePr>
          <p:nvPr>
            <p:extLst>
              <p:ext uri="{D42A27DB-BD31-4B8C-83A1-F6EECF244321}">
                <p14:modId xmlns:p14="http://schemas.microsoft.com/office/powerpoint/2010/main" val="2420962547"/>
              </p:ext>
            </p:extLst>
          </p:nvPr>
        </p:nvGraphicFramePr>
        <p:xfrm>
          <a:off x="1043608" y="1484784"/>
          <a:ext cx="6915151" cy="4224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97140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İİB Fakültesi (72 Öğrenci)</a:t>
            </a:r>
            <a:br>
              <a:rPr lang="tr-TR" dirty="0"/>
            </a:br>
            <a:r>
              <a:rPr lang="tr-TR" dirty="0"/>
              <a:t>Genel Memnuniyet</a:t>
            </a:r>
          </a:p>
        </p:txBody>
      </p:sp>
      <p:graphicFrame>
        <p:nvGraphicFramePr>
          <p:cNvPr id="5" name="Grafik 4"/>
          <p:cNvGraphicFramePr>
            <a:graphicFrameLocks/>
          </p:cNvGraphicFramePr>
          <p:nvPr>
            <p:extLst>
              <p:ext uri="{D42A27DB-BD31-4B8C-83A1-F6EECF244321}">
                <p14:modId xmlns:p14="http://schemas.microsoft.com/office/powerpoint/2010/main" val="1913457081"/>
              </p:ext>
            </p:extLst>
          </p:nvPr>
        </p:nvGraphicFramePr>
        <p:xfrm>
          <a:off x="683568" y="1556792"/>
          <a:ext cx="7429501" cy="43291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19989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İlahiyat Fakültesi (420 Öğrenci)</a:t>
            </a:r>
            <a:br>
              <a:rPr lang="tr-TR" dirty="0"/>
            </a:br>
            <a:r>
              <a:rPr lang="tr-TR" dirty="0"/>
              <a:t>Genel Memnuniyet</a:t>
            </a:r>
          </a:p>
        </p:txBody>
      </p:sp>
      <p:graphicFrame>
        <p:nvGraphicFramePr>
          <p:cNvPr id="5" name="Grafik 4"/>
          <p:cNvGraphicFramePr>
            <a:graphicFrameLocks/>
          </p:cNvGraphicFramePr>
          <p:nvPr>
            <p:extLst>
              <p:ext uri="{D42A27DB-BD31-4B8C-83A1-F6EECF244321}">
                <p14:modId xmlns:p14="http://schemas.microsoft.com/office/powerpoint/2010/main" val="2863656521"/>
              </p:ext>
            </p:extLst>
          </p:nvPr>
        </p:nvGraphicFramePr>
        <p:xfrm>
          <a:off x="1187624" y="1556792"/>
          <a:ext cx="6912768" cy="44644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19989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Mühendislik Fakültesi (12 Öğrenci)</a:t>
            </a:r>
            <a:br>
              <a:rPr lang="tr-TR" dirty="0"/>
            </a:br>
            <a:r>
              <a:rPr lang="tr-TR" dirty="0"/>
              <a:t>Genel Memnuniyet</a:t>
            </a:r>
          </a:p>
        </p:txBody>
      </p:sp>
      <p:graphicFrame>
        <p:nvGraphicFramePr>
          <p:cNvPr id="5" name="Grafik 4"/>
          <p:cNvGraphicFramePr>
            <a:graphicFrameLocks/>
          </p:cNvGraphicFramePr>
          <p:nvPr>
            <p:extLst>
              <p:ext uri="{D42A27DB-BD31-4B8C-83A1-F6EECF244321}">
                <p14:modId xmlns:p14="http://schemas.microsoft.com/office/powerpoint/2010/main" val="242078144"/>
              </p:ext>
            </p:extLst>
          </p:nvPr>
        </p:nvGraphicFramePr>
        <p:xfrm>
          <a:off x="899592" y="1700808"/>
          <a:ext cx="6840760" cy="39604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1998902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TotalTime>
  <Words>606</Words>
  <Application>Microsoft Office PowerPoint</Application>
  <PresentationFormat>Ekran Gösterisi (4:3)</PresentationFormat>
  <Paragraphs>76</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Ofis Teması</vt:lpstr>
      <vt:lpstr>Memnuniyet Anketi Sonuçları</vt:lpstr>
      <vt:lpstr>Müşteri Memnuniyeti</vt:lpstr>
      <vt:lpstr>Müşteri Memnuniyeti Anketi</vt:lpstr>
      <vt:lpstr>Müşteri Memnuniyeti Anketi (Tüm Birimler-Öğrenci)</vt:lpstr>
      <vt:lpstr>Çölemerik MYO (270 Öğrenci) Genel Memnuniyet</vt:lpstr>
      <vt:lpstr>Eğitim Fakültesi (670 Öğrenci) Genel Memnuniyet</vt:lpstr>
      <vt:lpstr>İİB Fakültesi (72 Öğrenci) Genel Memnuniyet</vt:lpstr>
      <vt:lpstr>İlahiyat Fakültesi (420 Öğrenci) Genel Memnuniyet</vt:lpstr>
      <vt:lpstr>Mühendislik Fakültesi (12 Öğrenci) Genel Memnuniyet</vt:lpstr>
      <vt:lpstr>Sağlık Meslek MYO ( 547 Öğrenci) Genel Memnuniyet</vt:lpstr>
      <vt:lpstr>Yüksekova MYO ( 67 Öğrenci) Genel Memnuniyet</vt:lpstr>
      <vt:lpstr>Açık Uçlu Sorular</vt:lpstr>
      <vt:lpstr>Açık Uçlu Sorular</vt:lpstr>
      <vt:lpstr>Açık Uçlu Sorular</vt:lpstr>
      <vt:lpstr>Açık Uçlu Sorular</vt:lpstr>
      <vt:lpstr>Memnuniyet Anketi Sonuçları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Asus</cp:lastModifiedBy>
  <cp:revision>165</cp:revision>
  <dcterms:created xsi:type="dcterms:W3CDTF">2018-04-06T15:56:19Z</dcterms:created>
  <dcterms:modified xsi:type="dcterms:W3CDTF">2024-10-22T06:14:41Z</dcterms:modified>
</cp:coreProperties>
</file>