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7" r:id="rId5"/>
    <p:sldId id="262" r:id="rId6"/>
    <p:sldId id="261" r:id="rId7"/>
    <p:sldId id="270" r:id="rId8"/>
    <p:sldId id="271" r:id="rId9"/>
    <p:sldId id="276" r:id="rId10"/>
    <p:sldId id="272" r:id="rId11"/>
    <p:sldId id="273" r:id="rId12"/>
    <p:sldId id="274" r:id="rId13"/>
    <p:sldId id="275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KYS_2023_BAHAR\&#214;grencinin%20Egitim%20&#214;gretimi%20Degerlendirme%20Anket%20Sonu&#231;lari%20(2022-2023%20Bahar)%20Bir%20(1%20)%20Sayfa_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KYS_2023_BAHAR\&#214;grencinin%20Egitim%20&#214;gretimi%20Degerlendirme%20Anket%20Sonu&#231;lari%20(2022-2023%20Bahar)%20Bir%20(1%20)%20Sayfa_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KYS_2023_BAHAR\E&#287;itim_&#214;&#287;retim_De&#287;erlendirilmesi\E&#287;itim%20Fak&#252;ltesi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KYS_2023_BAHAR\E&#287;itim_&#214;&#287;retim_De&#287;erlendirilmesi\&#304;lahiyat%20Fak&#252;ltesi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KYS_2023_BAHAR\E&#287;itim_&#214;&#287;retim_De&#287;erlendirilmesi\&#304;ktisat%20ve%20&#304;dari%20Bilimler%20Fak&#252;ltesi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KYS_2023_BAHAR\E&#287;itim_&#214;&#287;retim_De&#287;erlendirilmesi\M&#252;hendislik%20Fak&#252;ltesi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KYS_2023_BAHAR\E&#287;itim_&#214;&#287;retim_De&#287;erlendirilmesi\&#199;MYO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KYS_2023_BAHAR\E&#287;itim_&#214;&#287;retim_De&#287;erlendirilmesi\Sa&#287;lik%20Hizmetleri%20MY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Sayfa2!$E$8</c:f>
              <c:strCache>
                <c:ptCount val="1"/>
                <c:pt idx="0">
                  <c:v>Memnuniyet Düzeyi (Tüm Birimler Bazında)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Sayfa2!$D$9:$D$14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Sayfa2!$E$9:$E$14</c:f>
              <c:numCache>
                <c:formatCode>General</c:formatCode>
                <c:ptCount val="6"/>
                <c:pt idx="0">
                  <c:v>59</c:v>
                </c:pt>
                <c:pt idx="1">
                  <c:v>59</c:v>
                </c:pt>
                <c:pt idx="2">
                  <c:v>61</c:v>
                </c:pt>
                <c:pt idx="3">
                  <c:v>62</c:v>
                </c:pt>
                <c:pt idx="4">
                  <c:v>62</c:v>
                </c:pt>
                <c:pt idx="5">
                  <c:v>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248832"/>
        <c:axId val="186446336"/>
      </c:barChart>
      <c:catAx>
        <c:axId val="1442488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86446336"/>
        <c:crosses val="autoZero"/>
        <c:auto val="1"/>
        <c:lblAlgn val="ctr"/>
        <c:lblOffset val="100"/>
        <c:noMultiLvlLbl val="0"/>
      </c:catAx>
      <c:valAx>
        <c:axId val="18644633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442488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Sayfa1!$D$5</c:f>
              <c:strCache>
                <c:ptCount val="1"/>
                <c:pt idx="0">
                  <c:v>Memnuniyet Düzeyi (% 63)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Sayfa1!$C$6:$C$17</c:f>
              <c:strCache>
                <c:ptCount val="12"/>
                <c:pt idx="0">
                  <c:v>Derste zamanı etkili kullanabilme</c:v>
                </c:pt>
                <c:pt idx="1">
                  <c:v>Eğitim öğretim boyunca etkili bir sınıf yönetimi sağlayabilme</c:v>
                </c:pt>
                <c:pt idx="2">
                  <c:v>Öğrenci ile iyi iletişim kurabilme</c:v>
                </c:pt>
                <c:pt idx="3">
                  <c:v>Yeni ölçme ve değerlendirme yaklaşımlarını kullanabilme</c:v>
                </c:pt>
                <c:pt idx="4">
                  <c:v>Teknolojiyi etkin  biçimde kullanabilme</c:v>
                </c:pt>
                <c:pt idx="5">
                  <c:v>Öğrenciyi derse karşı motive edebilme</c:v>
                </c:pt>
                <c:pt idx="6">
                  <c:v>Yeni öğretim yaklaşımlarını kullanabilme</c:v>
                </c:pt>
                <c:pt idx="7">
                  <c:v>Öğrenciyi yalnızca eğitim öğretim sonunda değil süreç içinde değerlendirebilme</c:v>
                </c:pt>
                <c:pt idx="8">
                  <c:v>Eğitim öğretim ile ilgili öğrenciye iyi geribildirim sağlayabilme</c:v>
                </c:pt>
                <c:pt idx="9">
                  <c:v>Akademik konularda öğrenciye rehberlik edebilme</c:v>
                </c:pt>
                <c:pt idx="10">
                  <c:v>Eğitim öğretim sürecini günlük yaşamla ilişkilendirebilme</c:v>
                </c:pt>
                <c:pt idx="11">
                  <c:v>Öğrenci ihtiyaçlarını dikkate alabilme</c:v>
                </c:pt>
              </c:strCache>
            </c:strRef>
          </c:cat>
          <c:val>
            <c:numRef>
              <c:f>Sayfa1!$D$6:$D$17</c:f>
              <c:numCache>
                <c:formatCode>0</c:formatCode>
                <c:ptCount val="12"/>
                <c:pt idx="0">
                  <c:v>66.036505867014341</c:v>
                </c:pt>
                <c:pt idx="1">
                  <c:v>64.511082138200791</c:v>
                </c:pt>
                <c:pt idx="2">
                  <c:v>63.967840069534986</c:v>
                </c:pt>
                <c:pt idx="3">
                  <c:v>63.733159495871362</c:v>
                </c:pt>
                <c:pt idx="4">
                  <c:v>63.4767492394611</c:v>
                </c:pt>
                <c:pt idx="5">
                  <c:v>62.733594089526292</c:v>
                </c:pt>
                <c:pt idx="6">
                  <c:v>62.546718817905258</c:v>
                </c:pt>
                <c:pt idx="7">
                  <c:v>62.333767926988266</c:v>
                </c:pt>
                <c:pt idx="8">
                  <c:v>62.307692307692307</c:v>
                </c:pt>
                <c:pt idx="9">
                  <c:v>62.025206431986099</c:v>
                </c:pt>
                <c:pt idx="10">
                  <c:v>61.02998696219035</c:v>
                </c:pt>
                <c:pt idx="11">
                  <c:v>59.578444154715342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250368"/>
        <c:axId val="186448640"/>
      </c:barChart>
      <c:catAx>
        <c:axId val="14425036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tr-TR"/>
          </a:p>
        </c:txPr>
        <c:crossAx val="186448640"/>
        <c:crosses val="autoZero"/>
        <c:auto val="1"/>
        <c:lblAlgn val="ctr"/>
        <c:lblOffset val="100"/>
        <c:noMultiLvlLbl val="0"/>
      </c:catAx>
      <c:valAx>
        <c:axId val="186448640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44250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1'!$B$2:$B$13</c:f>
              <c:strCache>
                <c:ptCount val="12"/>
                <c:pt idx="0">
                  <c:v>Yeni öğretim yaklaşımlarını kullanabilme</c:v>
                </c:pt>
                <c:pt idx="1">
                  <c:v>Yeni ölçme ve değerlendirme yaklaşımlarını kullanabilme</c:v>
                </c:pt>
                <c:pt idx="2">
                  <c:v>Teknolojiyi etkin  biçimde kullanabilme</c:v>
                </c:pt>
                <c:pt idx="3">
                  <c:v>Öğrenciyi yalnızca eğitim öğretim sonunda değil süreç içinde değerlendirebilme</c:v>
                </c:pt>
                <c:pt idx="4">
                  <c:v>Derste zamanı etkili kullanabilme</c:v>
                </c:pt>
                <c:pt idx="5">
                  <c:v>Öğrenciyi derse karşı motive edebilme</c:v>
                </c:pt>
                <c:pt idx="6">
                  <c:v>Akademik konularda öğrenciye rehberlik edebilme</c:v>
                </c:pt>
                <c:pt idx="7">
                  <c:v>Öğrenci ihtiyaçlarını dikkate alabilme</c:v>
                </c:pt>
                <c:pt idx="8">
                  <c:v>Eğitim öğretim sürecini günlük yaşamla ilişkilendirebilme</c:v>
                </c:pt>
                <c:pt idx="9">
                  <c:v>Öğrenci ile iyi iletişim kurabilme</c:v>
                </c:pt>
                <c:pt idx="10">
                  <c:v>Eğitim öğretim ile ilgili öğrenciye iyi geribildirim sağlayabilme</c:v>
                </c:pt>
                <c:pt idx="11">
                  <c:v>Eğitim öğretim boyunca etkili bir sınıf yönetimi sağlayabilme</c:v>
                </c:pt>
              </c:strCache>
            </c:strRef>
          </c:cat>
          <c:val>
            <c:numRef>
              <c:f>'Page 1'!$K$2:$K$13</c:f>
              <c:numCache>
                <c:formatCode>0</c:formatCode>
                <c:ptCount val="12"/>
                <c:pt idx="0">
                  <c:v>60.78947368421052</c:v>
                </c:pt>
                <c:pt idx="1">
                  <c:v>61.381578947368425</c:v>
                </c:pt>
                <c:pt idx="2">
                  <c:v>61.513157894736842</c:v>
                </c:pt>
                <c:pt idx="3">
                  <c:v>60.94736842105263</c:v>
                </c:pt>
                <c:pt idx="4">
                  <c:v>64.828947368421055</c:v>
                </c:pt>
                <c:pt idx="5">
                  <c:v>59.815789473684205</c:v>
                </c:pt>
                <c:pt idx="6">
                  <c:v>59.03947368421052</c:v>
                </c:pt>
                <c:pt idx="7">
                  <c:v>56.171052631578952</c:v>
                </c:pt>
                <c:pt idx="8">
                  <c:v>59.381578947368425</c:v>
                </c:pt>
                <c:pt idx="9">
                  <c:v>61.013157894736842</c:v>
                </c:pt>
                <c:pt idx="10">
                  <c:v>59.10526315789474</c:v>
                </c:pt>
                <c:pt idx="11">
                  <c:v>62.921052631578945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252416"/>
        <c:axId val="186296576"/>
      </c:barChart>
      <c:catAx>
        <c:axId val="144252416"/>
        <c:scaling>
          <c:orientation val="minMax"/>
        </c:scaling>
        <c:delete val="0"/>
        <c:axPos val="l"/>
        <c:majorTickMark val="out"/>
        <c:minorTickMark val="none"/>
        <c:tickLblPos val="nextTo"/>
        <c:crossAx val="186296576"/>
        <c:crosses val="autoZero"/>
        <c:auto val="1"/>
        <c:lblAlgn val="ctr"/>
        <c:lblOffset val="100"/>
        <c:noMultiLvlLbl val="0"/>
      </c:catAx>
      <c:valAx>
        <c:axId val="186296576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442524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1'!$B$2:$B$13</c:f>
              <c:strCache>
                <c:ptCount val="12"/>
                <c:pt idx="0">
                  <c:v>Yeni öğretim yaklaşımlarını kullanabilme</c:v>
                </c:pt>
                <c:pt idx="1">
                  <c:v>Yeni ölçme ve değerlendirme yaklaşımlarını kullanabilme</c:v>
                </c:pt>
                <c:pt idx="2">
                  <c:v>Teknolojiyi etkin  biçimde kullanabilme</c:v>
                </c:pt>
                <c:pt idx="3">
                  <c:v>Öğrenciyi yalnızca eğitim öğretim sonunda değil süreç içinde değerlendirebilme</c:v>
                </c:pt>
                <c:pt idx="4">
                  <c:v>Derste zamanı etkili kullanabilme</c:v>
                </c:pt>
                <c:pt idx="5">
                  <c:v>Öğrenciyi derse karşı motive edebilme</c:v>
                </c:pt>
                <c:pt idx="6">
                  <c:v>Akademik konularda öğrenciye rehberlik edebilme</c:v>
                </c:pt>
                <c:pt idx="7">
                  <c:v>Öğrenci ihtiyaçlarını dikkate alabilme</c:v>
                </c:pt>
                <c:pt idx="8">
                  <c:v>Eğitim öğretim sürecini günlük yaşamla ilişkilendirebilme</c:v>
                </c:pt>
                <c:pt idx="9">
                  <c:v>Öğrenci ile iyi iletişim kurabilme</c:v>
                </c:pt>
                <c:pt idx="10">
                  <c:v>Eğitim öğretim ile ilgili öğrenciye iyi geribildirim sağlayabilme</c:v>
                </c:pt>
                <c:pt idx="11">
                  <c:v>Eğitim öğretim boyunca etkili bir sınıf yönetimi sağlayabilme</c:v>
                </c:pt>
              </c:strCache>
            </c:strRef>
          </c:cat>
          <c:val>
            <c:numRef>
              <c:f>'Page 1'!$K$2:$K$13</c:f>
              <c:numCache>
                <c:formatCode>0</c:formatCode>
                <c:ptCount val="12"/>
                <c:pt idx="0">
                  <c:v>59.377990430622006</c:v>
                </c:pt>
                <c:pt idx="1">
                  <c:v>61.674641148325364</c:v>
                </c:pt>
                <c:pt idx="2">
                  <c:v>59.641148325358849</c:v>
                </c:pt>
                <c:pt idx="3">
                  <c:v>58.803827751196174</c:v>
                </c:pt>
                <c:pt idx="4">
                  <c:v>60.980861244019138</c:v>
                </c:pt>
                <c:pt idx="5">
                  <c:v>58.277511961722496</c:v>
                </c:pt>
                <c:pt idx="6">
                  <c:v>58.588516746411486</c:v>
                </c:pt>
                <c:pt idx="7">
                  <c:v>58.301435406698559</c:v>
                </c:pt>
                <c:pt idx="8">
                  <c:v>57.846889952153113</c:v>
                </c:pt>
                <c:pt idx="9">
                  <c:v>60.645933014354071</c:v>
                </c:pt>
                <c:pt idx="10">
                  <c:v>58.708133971291865</c:v>
                </c:pt>
                <c:pt idx="11">
                  <c:v>61.84210526315789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7842560"/>
        <c:axId val="186298880"/>
      </c:barChart>
      <c:catAx>
        <c:axId val="147842560"/>
        <c:scaling>
          <c:orientation val="minMax"/>
        </c:scaling>
        <c:delete val="0"/>
        <c:axPos val="l"/>
        <c:majorTickMark val="out"/>
        <c:minorTickMark val="none"/>
        <c:tickLblPos val="nextTo"/>
        <c:crossAx val="186298880"/>
        <c:crosses val="autoZero"/>
        <c:auto val="1"/>
        <c:lblAlgn val="ctr"/>
        <c:lblOffset val="100"/>
        <c:noMultiLvlLbl val="0"/>
      </c:catAx>
      <c:valAx>
        <c:axId val="186298880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478425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1'!$B$2:$B$13</c:f>
              <c:strCache>
                <c:ptCount val="12"/>
                <c:pt idx="0">
                  <c:v>Yeni öğretim yaklaşımlarını kullanabilme</c:v>
                </c:pt>
                <c:pt idx="1">
                  <c:v>Yeni ölçme ve değerlendirme yaklaşımlarını kullanabilme</c:v>
                </c:pt>
                <c:pt idx="2">
                  <c:v>Teknolojiyi etkin  biçimde kullanabilme</c:v>
                </c:pt>
                <c:pt idx="3">
                  <c:v>Öğrenciyi yalnızca eğitim öğretim sonunda değil süreç içinde değerlendirebilme</c:v>
                </c:pt>
                <c:pt idx="4">
                  <c:v>Derste zamanı etkili kullanabilme</c:v>
                </c:pt>
                <c:pt idx="5">
                  <c:v>Öğrenciyi derse karşı motive edebilme</c:v>
                </c:pt>
                <c:pt idx="6">
                  <c:v>Akademik konularda öğrenciye rehberlik edebilme</c:v>
                </c:pt>
                <c:pt idx="7">
                  <c:v>Öğrenci ihtiyaçlarını dikkate alabilme</c:v>
                </c:pt>
                <c:pt idx="8">
                  <c:v>Eğitim öğretim sürecini günlük yaşamla ilişkilendirebilme</c:v>
                </c:pt>
                <c:pt idx="9">
                  <c:v>Öğrenci ile iyi iletişim kurabilme</c:v>
                </c:pt>
                <c:pt idx="10">
                  <c:v>Eğitim öğretim ile ilgili öğrenciye iyi geribildirim sağlayabilme</c:v>
                </c:pt>
                <c:pt idx="11">
                  <c:v>Eğitim öğretim boyunca etkili bir sınıf yönetimi sağlayabilme</c:v>
                </c:pt>
              </c:strCache>
            </c:strRef>
          </c:cat>
          <c:val>
            <c:numRef>
              <c:f>'Page 1'!$K$2:$K$13</c:f>
              <c:numCache>
                <c:formatCode>0</c:formatCode>
                <c:ptCount val="12"/>
                <c:pt idx="0">
                  <c:v>57.021276595744681</c:v>
                </c:pt>
                <c:pt idx="1">
                  <c:v>65.319148936170222</c:v>
                </c:pt>
                <c:pt idx="2">
                  <c:v>58.723404255319153</c:v>
                </c:pt>
                <c:pt idx="3">
                  <c:v>63.40425531914893</c:v>
                </c:pt>
                <c:pt idx="4">
                  <c:v>69.361702127659569</c:v>
                </c:pt>
                <c:pt idx="5">
                  <c:v>66.808510638297875</c:v>
                </c:pt>
                <c:pt idx="6">
                  <c:v>61.702127659574472</c:v>
                </c:pt>
                <c:pt idx="7">
                  <c:v>59.787234042553195</c:v>
                </c:pt>
                <c:pt idx="8">
                  <c:v>60.851063829787229</c:v>
                </c:pt>
                <c:pt idx="9">
                  <c:v>65.319148936170222</c:v>
                </c:pt>
                <c:pt idx="10">
                  <c:v>63.40425531914893</c:v>
                </c:pt>
                <c:pt idx="11">
                  <c:v>60.638297872340424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7844096"/>
        <c:axId val="186301760"/>
      </c:barChart>
      <c:catAx>
        <c:axId val="147844096"/>
        <c:scaling>
          <c:orientation val="minMax"/>
        </c:scaling>
        <c:delete val="0"/>
        <c:axPos val="l"/>
        <c:majorTickMark val="out"/>
        <c:minorTickMark val="none"/>
        <c:tickLblPos val="nextTo"/>
        <c:crossAx val="186301760"/>
        <c:crosses val="autoZero"/>
        <c:auto val="1"/>
        <c:lblAlgn val="ctr"/>
        <c:lblOffset val="100"/>
        <c:noMultiLvlLbl val="0"/>
      </c:catAx>
      <c:valAx>
        <c:axId val="186301760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478440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1'!$B$2:$B$13</c:f>
              <c:strCache>
                <c:ptCount val="12"/>
                <c:pt idx="0">
                  <c:v>Yeni öğretim yaklaşımlarını kullanabilme</c:v>
                </c:pt>
                <c:pt idx="1">
                  <c:v>Yeni ölçme ve değerlendirme yaklaşımlarını kullanabilme</c:v>
                </c:pt>
                <c:pt idx="2">
                  <c:v>Teknolojiyi etkin  biçimde kullanabilme</c:v>
                </c:pt>
                <c:pt idx="3">
                  <c:v>Öğrenciyi yalnızca eğitim öğretim sonunda değil süreç içinde değerlendirebilme</c:v>
                </c:pt>
                <c:pt idx="4">
                  <c:v>Derste zamanı etkili kullanabilme</c:v>
                </c:pt>
                <c:pt idx="5">
                  <c:v>Öğrenciyi derse karşı motive edebilme</c:v>
                </c:pt>
                <c:pt idx="6">
                  <c:v>Akademik konularda öğrenciye rehberlik edebilme</c:v>
                </c:pt>
                <c:pt idx="7">
                  <c:v>Öğrenci ihtiyaçlarını dikkate alabilme</c:v>
                </c:pt>
                <c:pt idx="8">
                  <c:v>Eğitim öğretim sürecini günlük yaşamla ilişkilendirebilme</c:v>
                </c:pt>
                <c:pt idx="9">
                  <c:v>Öğrenci ile iyi iletişim kurabilme</c:v>
                </c:pt>
                <c:pt idx="10">
                  <c:v>Eğitim öğretim ile ilgili öğrenciye iyi geribildirim sağlayabilme</c:v>
                </c:pt>
                <c:pt idx="11">
                  <c:v>Eğitim öğretim boyunca etkili bir sınıf yönetimi sağlayabilme</c:v>
                </c:pt>
              </c:strCache>
            </c:strRef>
          </c:cat>
          <c:val>
            <c:numRef>
              <c:f>'Page 1'!$K$2:$K$13</c:f>
              <c:numCache>
                <c:formatCode>0</c:formatCode>
                <c:ptCount val="12"/>
                <c:pt idx="0">
                  <c:v>61.428571428571431</c:v>
                </c:pt>
                <c:pt idx="1">
                  <c:v>70</c:v>
                </c:pt>
                <c:pt idx="2">
                  <c:v>67.142857142857139</c:v>
                </c:pt>
                <c:pt idx="3">
                  <c:v>68.095238095238088</c:v>
                </c:pt>
                <c:pt idx="4">
                  <c:v>66.19047619047619</c:v>
                </c:pt>
                <c:pt idx="5">
                  <c:v>69.047619047619051</c:v>
                </c:pt>
                <c:pt idx="6">
                  <c:v>64.761904761904759</c:v>
                </c:pt>
                <c:pt idx="7">
                  <c:v>62.38095238095238</c:v>
                </c:pt>
                <c:pt idx="8">
                  <c:v>62.857142857142854</c:v>
                </c:pt>
                <c:pt idx="9">
                  <c:v>68.095238095238088</c:v>
                </c:pt>
                <c:pt idx="10">
                  <c:v>61.428571428571431</c:v>
                </c:pt>
                <c:pt idx="11">
                  <c:v>66.666666666666671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9951232"/>
        <c:axId val="186301184"/>
      </c:barChart>
      <c:catAx>
        <c:axId val="169951232"/>
        <c:scaling>
          <c:orientation val="minMax"/>
        </c:scaling>
        <c:delete val="0"/>
        <c:axPos val="l"/>
        <c:majorTickMark val="out"/>
        <c:minorTickMark val="none"/>
        <c:tickLblPos val="nextTo"/>
        <c:crossAx val="186301184"/>
        <c:crosses val="autoZero"/>
        <c:auto val="1"/>
        <c:lblAlgn val="ctr"/>
        <c:lblOffset val="100"/>
        <c:noMultiLvlLbl val="0"/>
      </c:catAx>
      <c:valAx>
        <c:axId val="186301184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699512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1'!$B$2:$B$13</c:f>
              <c:strCache>
                <c:ptCount val="12"/>
                <c:pt idx="0">
                  <c:v>Yeni öğretim yaklaşımlarını kullanabilme</c:v>
                </c:pt>
                <c:pt idx="1">
                  <c:v>Yeni ölçme ve değerlendirme yaklaşımlarını kullanabilme</c:v>
                </c:pt>
                <c:pt idx="2">
                  <c:v>Teknolojiyi etkin  biçimde kullanabilme</c:v>
                </c:pt>
                <c:pt idx="3">
                  <c:v>Öğrenciyi yalnızca eğitim öğretim sonunda değil süreç içinde değerlendirebilme</c:v>
                </c:pt>
                <c:pt idx="4">
                  <c:v>Derste zamanı etkili kullanabilme</c:v>
                </c:pt>
                <c:pt idx="5">
                  <c:v>Öğrenciyi derse karşı motive edebilme</c:v>
                </c:pt>
                <c:pt idx="6">
                  <c:v>Akademik konularda öğrenciye rehberlik edebilme</c:v>
                </c:pt>
                <c:pt idx="7">
                  <c:v>Öğrenci ihtiyaçlarını dikkate alabilme</c:v>
                </c:pt>
                <c:pt idx="8">
                  <c:v>Eğitim öğretim sürecini günlük yaşamla ilişkilendirebilme</c:v>
                </c:pt>
                <c:pt idx="9">
                  <c:v>Öğrenci ile iyi iletişim kurabilme</c:v>
                </c:pt>
                <c:pt idx="10">
                  <c:v>Eğitim öğretim ile ilgili öğrenciye iyi geribildirim sağlayabilme</c:v>
                </c:pt>
                <c:pt idx="11">
                  <c:v>Eğitim öğretim boyunca etkili bir sınıf yönetimi sağlayabilme</c:v>
                </c:pt>
              </c:strCache>
            </c:strRef>
          </c:cat>
          <c:val>
            <c:numRef>
              <c:f>'Page 1'!$K$2:$K$13</c:f>
              <c:numCache>
                <c:formatCode>0</c:formatCode>
                <c:ptCount val="12"/>
                <c:pt idx="0">
                  <c:v>66.472392638036808</c:v>
                </c:pt>
                <c:pt idx="1">
                  <c:v>66.625766871165638</c:v>
                </c:pt>
                <c:pt idx="2">
                  <c:v>68.343558282208591</c:v>
                </c:pt>
                <c:pt idx="3">
                  <c:v>67.546012269938643</c:v>
                </c:pt>
                <c:pt idx="4">
                  <c:v>69.846625766871171</c:v>
                </c:pt>
                <c:pt idx="5">
                  <c:v>68.834355828220865</c:v>
                </c:pt>
                <c:pt idx="6">
                  <c:v>67.300613496932513</c:v>
                </c:pt>
                <c:pt idx="7">
                  <c:v>64.50920245398774</c:v>
                </c:pt>
                <c:pt idx="8">
                  <c:v>65.674846625766875</c:v>
                </c:pt>
                <c:pt idx="9">
                  <c:v>68.282208588957062</c:v>
                </c:pt>
                <c:pt idx="10">
                  <c:v>68.343558282208591</c:v>
                </c:pt>
                <c:pt idx="11">
                  <c:v>69.355828220858896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9952768"/>
        <c:axId val="56068928"/>
      </c:barChart>
      <c:catAx>
        <c:axId val="169952768"/>
        <c:scaling>
          <c:orientation val="minMax"/>
        </c:scaling>
        <c:delete val="0"/>
        <c:axPos val="l"/>
        <c:majorTickMark val="out"/>
        <c:minorTickMark val="none"/>
        <c:tickLblPos val="nextTo"/>
        <c:crossAx val="56068928"/>
        <c:crosses val="autoZero"/>
        <c:auto val="1"/>
        <c:lblAlgn val="ctr"/>
        <c:lblOffset val="100"/>
        <c:noMultiLvlLbl val="0"/>
      </c:catAx>
      <c:valAx>
        <c:axId val="56068928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699527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1'!$B$2:$B$13</c:f>
              <c:strCache>
                <c:ptCount val="12"/>
                <c:pt idx="0">
                  <c:v>Yeni öğretim yaklaşımlarını kullanabilme</c:v>
                </c:pt>
                <c:pt idx="1">
                  <c:v>Yeni ölçme ve değerlendirme yaklaşımlarını kullanabilme</c:v>
                </c:pt>
                <c:pt idx="2">
                  <c:v>Teknolojiyi etkin  biçimde kullanabilme</c:v>
                </c:pt>
                <c:pt idx="3">
                  <c:v>Öğrenciyi yalnızca eğitim öğretim sonunda değil süreç içinde değerlendirebilme</c:v>
                </c:pt>
                <c:pt idx="4">
                  <c:v>Derste zamanı etkili kullanabilme</c:v>
                </c:pt>
                <c:pt idx="5">
                  <c:v>Öğrenciyi derse karşı motive edebilme</c:v>
                </c:pt>
                <c:pt idx="6">
                  <c:v>Akademik konularda öğrenciye rehberlik edebilme</c:v>
                </c:pt>
                <c:pt idx="7">
                  <c:v>Öğrenci ihtiyaçlarını dikkate alabilme</c:v>
                </c:pt>
                <c:pt idx="8">
                  <c:v>Eğitim öğretim sürecini günlük yaşamla ilişkilendirebilme</c:v>
                </c:pt>
                <c:pt idx="9">
                  <c:v>Öğrenci ile iyi iletişim kurabilme</c:v>
                </c:pt>
                <c:pt idx="10">
                  <c:v>Eğitim öğretim ile ilgili öğrenciye iyi geribildirim sağlayabilme</c:v>
                </c:pt>
                <c:pt idx="11">
                  <c:v>Eğitim öğretim boyunca etkili bir sınıf yönetimi sağlayabilme</c:v>
                </c:pt>
              </c:strCache>
            </c:strRef>
          </c:cat>
          <c:val>
            <c:numRef>
              <c:f>'Page 1'!$K$2:$K$13</c:f>
              <c:numCache>
                <c:formatCode>0</c:formatCode>
                <c:ptCount val="12"/>
                <c:pt idx="0">
                  <c:v>62.304964539007095</c:v>
                </c:pt>
                <c:pt idx="1">
                  <c:v>63.971631205673759</c:v>
                </c:pt>
                <c:pt idx="2">
                  <c:v>62.99645390070922</c:v>
                </c:pt>
                <c:pt idx="3">
                  <c:v>60.851063829787229</c:v>
                </c:pt>
                <c:pt idx="4">
                  <c:v>66.205673758865245</c:v>
                </c:pt>
                <c:pt idx="5">
                  <c:v>62.854609929078016</c:v>
                </c:pt>
                <c:pt idx="6">
                  <c:v>62.5177304964539</c:v>
                </c:pt>
                <c:pt idx="7">
                  <c:v>59.521276595744681</c:v>
                </c:pt>
                <c:pt idx="8">
                  <c:v>60.283687943262407</c:v>
                </c:pt>
                <c:pt idx="9">
                  <c:v>64.804964539007102</c:v>
                </c:pt>
                <c:pt idx="10">
                  <c:v>62.783687943262407</c:v>
                </c:pt>
                <c:pt idx="11">
                  <c:v>63.705673758865245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6009984"/>
        <c:axId val="56072384"/>
      </c:barChart>
      <c:catAx>
        <c:axId val="196009984"/>
        <c:scaling>
          <c:orientation val="minMax"/>
        </c:scaling>
        <c:delete val="0"/>
        <c:axPos val="l"/>
        <c:majorTickMark val="out"/>
        <c:minorTickMark val="none"/>
        <c:tickLblPos val="nextTo"/>
        <c:crossAx val="56072384"/>
        <c:crosses val="autoZero"/>
        <c:auto val="1"/>
        <c:lblAlgn val="ctr"/>
        <c:lblOffset val="100"/>
        <c:noMultiLvlLbl val="0"/>
      </c:catAx>
      <c:valAx>
        <c:axId val="56072384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960099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Birimlerde Yürütülen Eğitim Öğretimin Niteliği</a:t>
            </a:r>
            <a:endParaRPr lang="tr-TR" dirty="0"/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1524000" y="3501008"/>
            <a:ext cx="6400800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Dr. Emrah GÜL</a:t>
            </a:r>
          </a:p>
          <a:p>
            <a:r>
              <a:rPr lang="tr-TR" dirty="0" smtClean="0"/>
              <a:t>2023</a:t>
            </a:r>
          </a:p>
          <a:p>
            <a:r>
              <a:rPr lang="tr-TR" dirty="0" smtClean="0"/>
              <a:t>Kalite Yönetim Sistemi</a:t>
            </a:r>
          </a:p>
        </p:txBody>
      </p:sp>
      <p:pic>
        <p:nvPicPr>
          <p:cNvPr id="5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04664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740619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47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619672" y="260648"/>
            <a:ext cx="597666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/>
              <a:t>ÇMYO (326 Öğrenci)</a:t>
            </a:r>
          </a:p>
          <a:p>
            <a:r>
              <a:rPr lang="tr-TR" b="1" dirty="0" smtClean="0"/>
              <a:t>Genel Memnuniyet % 68</a:t>
            </a:r>
            <a:endParaRPr lang="tr-TR" b="1" dirty="0"/>
          </a:p>
        </p:txBody>
      </p:sp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3064247"/>
              </p:ext>
            </p:extLst>
          </p:nvPr>
        </p:nvGraphicFramePr>
        <p:xfrm>
          <a:off x="899592" y="1412776"/>
          <a:ext cx="748883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2905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619672" y="260648"/>
            <a:ext cx="597666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/>
              <a:t>Yüksekova MYO (85 Öğrenci)</a:t>
            </a:r>
          </a:p>
          <a:p>
            <a:r>
              <a:rPr lang="tr-TR" b="1" dirty="0" smtClean="0"/>
              <a:t>Genel Memnuniyet % 70</a:t>
            </a:r>
            <a:endParaRPr lang="tr-TR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508125"/>
            <a:ext cx="8858250" cy="384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9641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619672" y="260648"/>
            <a:ext cx="597666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/>
              <a:t>Sağlık MYO (564 Öğrenci)</a:t>
            </a:r>
          </a:p>
          <a:p>
            <a:r>
              <a:rPr lang="tr-TR" b="1" dirty="0" smtClean="0"/>
              <a:t>Genel Memnuniyet % 63</a:t>
            </a:r>
            <a:endParaRPr lang="tr-TR" b="1" dirty="0"/>
          </a:p>
        </p:txBody>
      </p:sp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531290"/>
              </p:ext>
            </p:extLst>
          </p:nvPr>
        </p:nvGraphicFramePr>
        <p:xfrm>
          <a:off x="755576" y="1370321"/>
          <a:ext cx="7486651" cy="4224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5187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Birimlerde Yürütülen Eğitim Öğretimin Niteliği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63688" y="4581128"/>
            <a:ext cx="6400800" cy="1752600"/>
          </a:xfrm>
        </p:spPr>
        <p:txBody>
          <a:bodyPr/>
          <a:lstStyle/>
          <a:p>
            <a:r>
              <a:rPr lang="tr-TR" dirty="0" smtClean="0"/>
              <a:t>2023</a:t>
            </a:r>
          </a:p>
          <a:p>
            <a:r>
              <a:rPr lang="tr-TR" dirty="0" smtClean="0"/>
              <a:t>KYS</a:t>
            </a:r>
            <a:endParaRPr lang="tr-TR" dirty="0"/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1524000" y="3501008"/>
            <a:ext cx="6400800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Kalite Yönetim Sistemi</a:t>
            </a:r>
          </a:p>
          <a:p>
            <a:r>
              <a:rPr lang="tr-TR" dirty="0"/>
              <a:t>Dr. Emrah </a:t>
            </a:r>
            <a:r>
              <a:rPr lang="tr-TR" dirty="0" smtClean="0"/>
              <a:t>GÜL</a:t>
            </a:r>
            <a:endParaRPr lang="tr-TR" dirty="0"/>
          </a:p>
          <a:p>
            <a:endParaRPr lang="tr-TR" dirty="0" smtClean="0"/>
          </a:p>
        </p:txBody>
      </p:sp>
      <p:pic>
        <p:nvPicPr>
          <p:cNvPr id="5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04664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740619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259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Anket Soruları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0928854"/>
              </p:ext>
            </p:extLst>
          </p:nvPr>
        </p:nvGraphicFramePr>
        <p:xfrm>
          <a:off x="395536" y="1412776"/>
          <a:ext cx="8208912" cy="4896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08912"/>
              </a:tblGrid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Yeni öğretim yaklaşımlarını kullanabilme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Yeni ölçme ve değerlendirme yaklaşımlarını kullanabilme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Teknolojiyi etkin  biçimde kullanabilme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Öğrenciyi yalnızca eğitim öğretim sonunda değil süreç içinde değerlendirebilme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Derste zamanı etkili kullanabilme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Öğrenciyi derse karşı motive edebilme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Akademik konularda öğrenciye rehberlik edebilme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Öğrenci ihtiyaçlarını dikkate alabilme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Eğitim öğretim sürecini günlük yaşamla ilişkilendirebilme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pl-PL" sz="1800" u="none" strike="noStrike">
                          <a:effectLst/>
                        </a:rPr>
                        <a:t>Öğrenci ile iyi iletişim kurabilme</a:t>
                      </a:r>
                      <a:endParaRPr lang="pl-P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Eğitim öğretim ile ilgili öğrenciye iyi geribildirim sağlayabilme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408045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Eğitim öğretim boyunca etkili bir sınıf yönetimi sağlayabilme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378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Sonuçlar</a:t>
            </a:r>
            <a:endParaRPr lang="tr-TR" dirty="0"/>
          </a:p>
        </p:txBody>
      </p:sp>
      <p:graphicFrame>
        <p:nvGraphicFramePr>
          <p:cNvPr id="5" name="Grafik 4"/>
          <p:cNvGraphicFramePr>
            <a:graphicFrameLocks/>
          </p:cNvGraphicFramePr>
          <p:nvPr/>
        </p:nvGraphicFramePr>
        <p:xfrm>
          <a:off x="704850" y="1416843"/>
          <a:ext cx="7734300" cy="4024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0714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Maddelere Verilen Yanıtlar </a:t>
            </a:r>
            <a:br>
              <a:rPr lang="tr-TR" dirty="0" smtClean="0"/>
            </a:br>
            <a:r>
              <a:rPr lang="tr-TR" dirty="0" smtClean="0"/>
              <a:t>(Tüm Birimler)</a:t>
            </a: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4795603"/>
              </p:ext>
            </p:extLst>
          </p:nvPr>
        </p:nvGraphicFramePr>
        <p:xfrm>
          <a:off x="395536" y="1628800"/>
          <a:ext cx="828092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3868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4725144"/>
            <a:ext cx="8229600" cy="1143000"/>
          </a:xfrm>
        </p:spPr>
        <p:txBody>
          <a:bodyPr/>
          <a:lstStyle/>
          <a:p>
            <a:r>
              <a:rPr lang="tr-TR" dirty="0" smtClean="0"/>
              <a:t>Birim Bazında Sonuçlar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7060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idx="1"/>
          </p:nvPr>
        </p:nvSpPr>
        <p:spPr>
          <a:xfrm>
            <a:off x="1619672" y="260648"/>
            <a:ext cx="5976664" cy="1080120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 smtClean="0"/>
              <a:t>Eğitim Fakültesi (760 Öğrenci)</a:t>
            </a:r>
          </a:p>
          <a:p>
            <a:r>
              <a:rPr lang="tr-TR" b="1" dirty="0" smtClean="0"/>
              <a:t>Genel Memnuniyet % 61</a:t>
            </a:r>
            <a:endParaRPr lang="tr-TR" b="1" dirty="0"/>
          </a:p>
        </p:txBody>
      </p:sp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2406445"/>
              </p:ext>
            </p:extLst>
          </p:nvPr>
        </p:nvGraphicFramePr>
        <p:xfrm>
          <a:off x="323528" y="1340768"/>
          <a:ext cx="8429625" cy="4900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3705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619672" y="260648"/>
            <a:ext cx="597666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/>
              <a:t>İlahiyat Fakültesi (418 Öğrenci)</a:t>
            </a:r>
          </a:p>
          <a:p>
            <a:r>
              <a:rPr lang="tr-TR" b="1" dirty="0" smtClean="0"/>
              <a:t>Genel Memnuniyet % 60</a:t>
            </a:r>
            <a:endParaRPr lang="tr-TR" b="1" dirty="0"/>
          </a:p>
        </p:txBody>
      </p:sp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6690738"/>
              </p:ext>
            </p:extLst>
          </p:nvPr>
        </p:nvGraphicFramePr>
        <p:xfrm>
          <a:off x="683568" y="1340768"/>
          <a:ext cx="792088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1035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1619672" y="260648"/>
            <a:ext cx="597666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/>
              <a:t>İİB Fakültesi (47 Öğrenci)</a:t>
            </a:r>
          </a:p>
          <a:p>
            <a:r>
              <a:rPr lang="tr-TR" b="1" dirty="0" smtClean="0"/>
              <a:t>Genel Memnuniyet % 63</a:t>
            </a:r>
            <a:endParaRPr lang="tr-TR" b="1" dirty="0"/>
          </a:p>
        </p:txBody>
      </p:sp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1931610"/>
              </p:ext>
            </p:extLst>
          </p:nvPr>
        </p:nvGraphicFramePr>
        <p:xfrm>
          <a:off x="539552" y="1340768"/>
          <a:ext cx="806489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5097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Mühendislik Fakültesi (21 </a:t>
            </a:r>
            <a:r>
              <a:rPr lang="tr-TR" b="1" dirty="0"/>
              <a:t>Öğrenci)</a:t>
            </a:r>
            <a:br>
              <a:rPr lang="tr-TR" b="1" dirty="0"/>
            </a:br>
            <a:r>
              <a:rPr lang="tr-TR" b="1" dirty="0"/>
              <a:t>Genel Memnuniyet % </a:t>
            </a:r>
            <a:r>
              <a:rPr lang="tr-TR" b="1" dirty="0" smtClean="0"/>
              <a:t>66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/>
        </p:nvGraphicFramePr>
        <p:xfrm>
          <a:off x="590549" y="1121568"/>
          <a:ext cx="7962901" cy="4614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392227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182</Words>
  <Application>Microsoft Office PowerPoint</Application>
  <PresentationFormat>Ekran Gösterisi (4:3)</PresentationFormat>
  <Paragraphs>40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Birimlerde Yürütülen Eğitim Öğretimin Niteliği</vt:lpstr>
      <vt:lpstr>Anket Soruları</vt:lpstr>
      <vt:lpstr>Genel Sonuçlar</vt:lpstr>
      <vt:lpstr>Maddelere Verilen Yanıtlar  (Tüm Birimler)</vt:lpstr>
      <vt:lpstr>Birim Bazında Sonuçlar</vt:lpstr>
      <vt:lpstr>PowerPoint Sunusu</vt:lpstr>
      <vt:lpstr>PowerPoint Sunusu</vt:lpstr>
      <vt:lpstr>PowerPoint Sunusu</vt:lpstr>
      <vt:lpstr>Mühendislik Fakültesi (21 Öğrenci) Genel Memnuniyet % 66 </vt:lpstr>
      <vt:lpstr>PowerPoint Sunusu</vt:lpstr>
      <vt:lpstr>PowerPoint Sunusu</vt:lpstr>
      <vt:lpstr>PowerPoint Sunusu</vt:lpstr>
      <vt:lpstr>Birimlerde Yürütülen Eğitim Öğretimin Niteliği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Birimlerde Yürütülen Eğitim Öğretimin Niteliği</dc:title>
  <dc:creator>HP</dc:creator>
  <cp:lastModifiedBy>Asus</cp:lastModifiedBy>
  <cp:revision>53</cp:revision>
  <dcterms:created xsi:type="dcterms:W3CDTF">2018-07-02T10:49:46Z</dcterms:created>
  <dcterms:modified xsi:type="dcterms:W3CDTF">2024-10-22T06:28:44Z</dcterms:modified>
</cp:coreProperties>
</file>