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70" r:id="rId7"/>
    <p:sldId id="271" r:id="rId8"/>
    <p:sldId id="276" r:id="rId9"/>
    <p:sldId id="272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2024%20&#214;&#287;renci%20memnuniyet%20ve%20e&#287;itim%20&#246;&#287;retim%20de&#287;erlendirme\2023-2024%20&#214;&#287;rencilerin%20E&#287;itim%20&#214;&#287;retim%20De&#287;erlendirme%20Anketi%20(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2024%20&#214;&#287;renci%20memnuniyet%20ve%20e&#287;itim%20&#246;&#287;retim%20de&#287;erlendirme\e&#287;itim%20&#246;&#287;retim_birimler\e&#287;itim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2024%20&#214;&#287;renci%20memnuniyet%20ve%20e&#287;itim%20&#246;&#287;retim%20de&#287;erlendirme\e&#287;itim%20&#246;&#287;retim_birimler\ilahiy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2024%20&#214;&#287;renci%20memnuniyet%20ve%20e&#287;itim%20&#246;&#287;retim%20de&#287;erlendirme\e&#287;itim%20&#246;&#287;retim_birimler\iktisa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2024%20&#214;&#287;renci%20memnuniyet%20ve%20e&#287;itim%20&#246;&#287;retim%20de&#287;erlendirme\e&#287;itim%20&#246;&#287;retim_birimler\m&#252;h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2024%20&#214;&#287;renci%20memnuniyet%20ve%20e&#287;itim%20&#246;&#287;retim%20de&#287;erlendirme\e&#287;itim%20&#246;&#287;retim_birimler\&#231;&#246;lemerik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2024%20&#214;&#287;renci%20memnuniyet%20ve%20e&#287;itim%20&#246;&#287;retim%20de&#287;erlendirme\e&#287;itim%20&#246;&#287;retim_birimler\y&#252;ksekovs%20myo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2024%20&#214;&#287;renci%20memnuniyet%20ve%20e&#287;itim%20&#246;&#287;retim%20de&#287;erlendirme\e&#287;itim%20&#246;&#287;retim_birimler\sa&#287;l&#305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r-TR"/>
              <a:t>(% 58 )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Sayfa1!$F$5</c:f>
              <c:strCache>
                <c:ptCount val="1"/>
                <c:pt idx="0">
                  <c:v>(%)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A29-492C-8E19-75350D8A88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Sayfa1!$E$6:$E$17</c:f>
              <c:strCache>
                <c:ptCount val="12"/>
                <c:pt idx="0">
                  <c:v>Öğrenci ihtiyaçlarını dikkate alabilme</c:v>
                </c:pt>
                <c:pt idx="1">
                  <c:v>Teknolojiyi etkin  biçimde kullanabilme</c:v>
                </c:pt>
                <c:pt idx="2">
                  <c:v>Eğitim öğretim ile ilgili öğrenciye iyi geribildirim sağlayabilme</c:v>
                </c:pt>
                <c:pt idx="3">
                  <c:v>Eğitim öğretim sürecini günlük yaşamla ilişkilendirebilme</c:v>
                </c:pt>
                <c:pt idx="4">
                  <c:v>Öğrenciyi yalnızca eğitim öğretim sonunda değil süreç içinde değerlendirebilme</c:v>
                </c:pt>
                <c:pt idx="5">
                  <c:v>Akademik konularda öğrenciye rehberlik edebilme</c:v>
                </c:pt>
                <c:pt idx="6">
                  <c:v>Öğrenciyi derse karşı motive edebilme</c:v>
                </c:pt>
                <c:pt idx="7">
                  <c:v>Yeni öğretim yaklaşımlarını kullanabilme</c:v>
                </c:pt>
                <c:pt idx="8">
                  <c:v>Yeni ölçme ve değerlendirme yaklaşımlarını kullanabilme</c:v>
                </c:pt>
                <c:pt idx="9">
                  <c:v>Eğitim öğretim boyunca etkili bir sınıf yönetimi sağlayabilme</c:v>
                </c:pt>
                <c:pt idx="10">
                  <c:v>Öğrenci ile iyi iletişim kurabilme</c:v>
                </c:pt>
                <c:pt idx="11">
                  <c:v>Derste zamanı etkili kullanabilme</c:v>
                </c:pt>
              </c:strCache>
            </c:strRef>
          </c:cat>
          <c:val>
            <c:numRef>
              <c:f>Sayfa1!$F$6:$F$17</c:f>
              <c:numCache>
                <c:formatCode>0</c:formatCode>
                <c:ptCount val="12"/>
                <c:pt idx="0">
                  <c:v>56.046099290780148</c:v>
                </c:pt>
                <c:pt idx="1">
                  <c:v>57.402482269503551</c:v>
                </c:pt>
                <c:pt idx="2">
                  <c:v>57.531028368794324</c:v>
                </c:pt>
                <c:pt idx="3">
                  <c:v>57.562056737588648</c:v>
                </c:pt>
                <c:pt idx="4">
                  <c:v>57.947695035460995</c:v>
                </c:pt>
                <c:pt idx="5">
                  <c:v>58.187056737588648</c:v>
                </c:pt>
                <c:pt idx="6">
                  <c:v>58.417553191489361</c:v>
                </c:pt>
                <c:pt idx="7">
                  <c:v>58.559397163120572</c:v>
                </c:pt>
                <c:pt idx="8">
                  <c:v>59.321808510638299</c:v>
                </c:pt>
                <c:pt idx="9">
                  <c:v>59.574468085106382</c:v>
                </c:pt>
                <c:pt idx="10">
                  <c:v>59.609929078014183</c:v>
                </c:pt>
                <c:pt idx="11">
                  <c:v>61.50709219858156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A29-492C-8E19-75350D8A88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276992"/>
        <c:axId val="44601280"/>
      </c:barChart>
      <c:catAx>
        <c:axId val="1362769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just">
              <a:defRPr sz="1050" b="1"/>
            </a:pPr>
            <a:endParaRPr lang="tr-TR"/>
          </a:p>
        </c:txPr>
        <c:crossAx val="44601280"/>
        <c:crosses val="autoZero"/>
        <c:auto val="1"/>
        <c:lblAlgn val="r"/>
        <c:lblOffset val="100"/>
        <c:noMultiLvlLbl val="0"/>
      </c:catAx>
      <c:valAx>
        <c:axId val="4460128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62769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(%</a:t>
            </a:r>
            <a:r>
              <a:rPr lang="tr-TR"/>
              <a:t> 57 </a:t>
            </a:r>
            <a:r>
              <a:rPr lang="en-US"/>
              <a:t>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Sayfa1!$F$6</c:f>
              <c:strCache>
                <c:ptCount val="1"/>
                <c:pt idx="0">
                  <c:v>(%)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Sayfa1!$E$7:$E$18</c:f>
              <c:strCache>
                <c:ptCount val="12"/>
                <c:pt idx="0">
                  <c:v>Yeni öğretim yaklaşımlarını kullanabilme</c:v>
                </c:pt>
                <c:pt idx="1">
                  <c:v>Öğrenci ile iyi iletişim kurabilme</c:v>
                </c:pt>
                <c:pt idx="2">
                  <c:v>Akademik konularda öğrenciye rehberlik edebilme</c:v>
                </c:pt>
                <c:pt idx="3">
                  <c:v>Eğitim öğretim ile ilgili öğrenciye iyi geribildirim sağlayabilme</c:v>
                </c:pt>
                <c:pt idx="4">
                  <c:v>Öğrenciyi derse karşı motive edebilme</c:v>
                </c:pt>
                <c:pt idx="5">
                  <c:v>Eğitim öğretim sürecini günlük yaşamla ilişkilendirebilme</c:v>
                </c:pt>
                <c:pt idx="6">
                  <c:v>Yeni ölçme ve değerlendirme yaklaşımlarını kullanabilme</c:v>
                </c:pt>
                <c:pt idx="7">
                  <c:v>Öğrenci ihtiyaçlarını dikkate alabilme</c:v>
                </c:pt>
                <c:pt idx="8">
                  <c:v>Derste zamanı etkili kullanabilme</c:v>
                </c:pt>
                <c:pt idx="9">
                  <c:v>Teknolojiyi etkin  biçimde kullanabilme</c:v>
                </c:pt>
                <c:pt idx="10">
                  <c:v>Eğitim öğretim boyunca etkili bir sınıf yönetimi sağlayabilme</c:v>
                </c:pt>
                <c:pt idx="11">
                  <c:v>Öğrenciyi yalnızca eğitim öğretim sonunda değil süreç içinde değerlendirebilme</c:v>
                </c:pt>
              </c:strCache>
            </c:strRef>
          </c:cat>
          <c:val>
            <c:numRef>
              <c:f>Sayfa1!$F$7:$F$18</c:f>
              <c:numCache>
                <c:formatCode>0</c:formatCode>
                <c:ptCount val="12"/>
                <c:pt idx="0">
                  <c:v>54.359637774902971</c:v>
                </c:pt>
                <c:pt idx="1">
                  <c:v>55.459249676584733</c:v>
                </c:pt>
                <c:pt idx="2">
                  <c:v>55.847347994825355</c:v>
                </c:pt>
                <c:pt idx="3">
                  <c:v>55.9379042690815</c:v>
                </c:pt>
                <c:pt idx="4">
                  <c:v>56.002587322121606</c:v>
                </c:pt>
                <c:pt idx="5">
                  <c:v>56.274256144890046</c:v>
                </c:pt>
                <c:pt idx="6">
                  <c:v>56.998706338939201</c:v>
                </c:pt>
                <c:pt idx="7">
                  <c:v>57.309184993531694</c:v>
                </c:pt>
                <c:pt idx="8">
                  <c:v>57.632600258732218</c:v>
                </c:pt>
                <c:pt idx="9">
                  <c:v>57.839586028460545</c:v>
                </c:pt>
                <c:pt idx="10">
                  <c:v>59.430789133247089</c:v>
                </c:pt>
                <c:pt idx="11">
                  <c:v>59.818887451487711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6CB-4F51-BFDA-CC89F3546B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756992"/>
        <c:axId val="44604736"/>
      </c:barChart>
      <c:catAx>
        <c:axId val="1327569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tr-TR"/>
          </a:p>
        </c:txPr>
        <c:crossAx val="44604736"/>
        <c:crosses val="autoZero"/>
        <c:auto val="1"/>
        <c:lblAlgn val="l"/>
        <c:lblOffset val="100"/>
        <c:noMultiLvlLbl val="0"/>
      </c:catAx>
      <c:valAx>
        <c:axId val="44604736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27569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(%</a:t>
            </a:r>
            <a:r>
              <a:rPr lang="tr-TR"/>
              <a:t> 55 </a:t>
            </a:r>
            <a:r>
              <a:rPr lang="en-US"/>
              <a:t>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Sayfa1!$I$8</c:f>
              <c:strCache>
                <c:ptCount val="1"/>
                <c:pt idx="0">
                  <c:v>(%)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Sayfa1!$H$9:$H$20</c:f>
              <c:strCache>
                <c:ptCount val="12"/>
                <c:pt idx="0">
                  <c:v>Yeni öğretim yaklaşımlarını kullanabilme</c:v>
                </c:pt>
                <c:pt idx="1">
                  <c:v>Eğitim öğretim ile ilgili öğrenciye iyi geribildirim sağlayabilme</c:v>
                </c:pt>
                <c:pt idx="2">
                  <c:v>Öğrenci ile iyi iletişim kurabilme</c:v>
                </c:pt>
                <c:pt idx="3">
                  <c:v>Yeni ölçme ve değerlendirme yaklaşımlarını kullanabilme</c:v>
                </c:pt>
                <c:pt idx="4">
                  <c:v>Öğrenci ihtiyaçlarını dikkate alabilme</c:v>
                </c:pt>
                <c:pt idx="5">
                  <c:v>Eğitim öğretim sürecini günlük yaşamla ilişkilendirebilme</c:v>
                </c:pt>
                <c:pt idx="6">
                  <c:v>Akademik konularda öğrenciye rehberlik edebilme</c:v>
                </c:pt>
                <c:pt idx="7">
                  <c:v>Öğrenciyi derse karşı motive edebilme</c:v>
                </c:pt>
                <c:pt idx="8">
                  <c:v>Derste zamanı etkili kullanabilme</c:v>
                </c:pt>
                <c:pt idx="9">
                  <c:v>Eğitim öğretim boyunca etkili bir sınıf yönetimi sağlayabilme</c:v>
                </c:pt>
                <c:pt idx="10">
                  <c:v>Teknolojiyi etkin  biçimde kullanabilme</c:v>
                </c:pt>
                <c:pt idx="11">
                  <c:v>Öğrenciyi yalnızca eğitim öğretim sonunda değil süreç içinde değerlendirebilme</c:v>
                </c:pt>
              </c:strCache>
            </c:strRef>
          </c:cat>
          <c:val>
            <c:numRef>
              <c:f>Sayfa1!$I$9:$I$20</c:f>
              <c:numCache>
                <c:formatCode>0</c:formatCode>
                <c:ptCount val="12"/>
                <c:pt idx="0">
                  <c:v>51.25603864734299</c:v>
                </c:pt>
                <c:pt idx="1">
                  <c:v>51.980676328502412</c:v>
                </c:pt>
                <c:pt idx="2">
                  <c:v>52.826086956521735</c:v>
                </c:pt>
                <c:pt idx="3">
                  <c:v>53.333333333333329</c:v>
                </c:pt>
                <c:pt idx="4">
                  <c:v>54.178743961352652</c:v>
                </c:pt>
                <c:pt idx="5">
                  <c:v>54.323671497584542</c:v>
                </c:pt>
                <c:pt idx="6">
                  <c:v>54.951690821256037</c:v>
                </c:pt>
                <c:pt idx="7">
                  <c:v>55</c:v>
                </c:pt>
                <c:pt idx="8">
                  <c:v>56.086956521739133</c:v>
                </c:pt>
                <c:pt idx="9">
                  <c:v>56.352657004830917</c:v>
                </c:pt>
                <c:pt idx="10">
                  <c:v>56.40096618357488</c:v>
                </c:pt>
                <c:pt idx="11">
                  <c:v>57.608695652173914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F3B-46F0-AF6F-B4F1721417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277504"/>
        <c:axId val="174819008"/>
      </c:barChart>
      <c:catAx>
        <c:axId val="13627750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tr-TR"/>
          </a:p>
        </c:txPr>
        <c:crossAx val="174819008"/>
        <c:crosses val="autoZero"/>
        <c:auto val="1"/>
        <c:lblAlgn val="ctr"/>
        <c:lblOffset val="100"/>
        <c:noMultiLvlLbl val="0"/>
      </c:catAx>
      <c:valAx>
        <c:axId val="174819008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6277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(%</a:t>
            </a:r>
            <a:r>
              <a:rPr lang="tr-TR"/>
              <a:t> 58 </a:t>
            </a:r>
            <a:r>
              <a:rPr lang="en-US"/>
              <a:t>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Sayfa1!$G$9</c:f>
              <c:strCache>
                <c:ptCount val="1"/>
                <c:pt idx="0">
                  <c:v>(%)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Sayfa1!$F$10:$F$21</c:f>
              <c:strCache>
                <c:ptCount val="12"/>
                <c:pt idx="0">
                  <c:v>Yeni öğretim yaklaşımlarını kullanabilme</c:v>
                </c:pt>
                <c:pt idx="1">
                  <c:v>Eğitim öğretim ile ilgili öğrenciye iyi geribildirim sağlayabilme</c:v>
                </c:pt>
                <c:pt idx="2">
                  <c:v>Yeni ölçme ve değerlendirme yaklaşımlarını kullanabilme</c:v>
                </c:pt>
                <c:pt idx="3">
                  <c:v>Eğitim öğretim sürecini günlük yaşamla ilişkilendirebilme</c:v>
                </c:pt>
                <c:pt idx="4">
                  <c:v>Öğrenciyi derse karşı motive edebilme</c:v>
                </c:pt>
                <c:pt idx="5">
                  <c:v>Öğrenci ihtiyaçlarını dikkate alabilme</c:v>
                </c:pt>
                <c:pt idx="6">
                  <c:v>Teknolojiyi etkin  biçimde kullanabilme</c:v>
                </c:pt>
                <c:pt idx="7">
                  <c:v>Akademik konularda öğrenciye rehberlik edebilme</c:v>
                </c:pt>
                <c:pt idx="8">
                  <c:v>Eğitim öğretim boyunca etkili bir sınıf yönetimi sağlayabilme</c:v>
                </c:pt>
                <c:pt idx="9">
                  <c:v>Derste zamanı etkili kullanabilme</c:v>
                </c:pt>
                <c:pt idx="10">
                  <c:v>Öğrenci ile iyi iletişim kurabilme</c:v>
                </c:pt>
                <c:pt idx="11">
                  <c:v>Öğrenciyi yalnızca eğitim öğretim sonunda değil süreç içinde değerlendirebilme</c:v>
                </c:pt>
              </c:strCache>
            </c:strRef>
          </c:cat>
          <c:val>
            <c:numRef>
              <c:f>Sayfa1!$G$10:$G$21</c:f>
              <c:numCache>
                <c:formatCode>0</c:formatCode>
                <c:ptCount val="12"/>
                <c:pt idx="0">
                  <c:v>53.970588235294123</c:v>
                </c:pt>
                <c:pt idx="1">
                  <c:v>54.411764705882355</c:v>
                </c:pt>
                <c:pt idx="2">
                  <c:v>55.294117647058826</c:v>
                </c:pt>
                <c:pt idx="3">
                  <c:v>55.882352941176464</c:v>
                </c:pt>
                <c:pt idx="4">
                  <c:v>57.647058823529413</c:v>
                </c:pt>
                <c:pt idx="5">
                  <c:v>58.088235294117645</c:v>
                </c:pt>
                <c:pt idx="6">
                  <c:v>58.235294117647058</c:v>
                </c:pt>
                <c:pt idx="7">
                  <c:v>58.235294117647058</c:v>
                </c:pt>
                <c:pt idx="8">
                  <c:v>58.970588235294123</c:v>
                </c:pt>
                <c:pt idx="9">
                  <c:v>61.17647058823529</c:v>
                </c:pt>
                <c:pt idx="10">
                  <c:v>61.911764705882355</c:v>
                </c:pt>
                <c:pt idx="11">
                  <c:v>64.117647058823536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C5-4611-971C-06AF36FEE7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201600"/>
        <c:axId val="174821312"/>
      </c:barChart>
      <c:catAx>
        <c:axId val="1622016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74821312"/>
        <c:crosses val="autoZero"/>
        <c:auto val="1"/>
        <c:lblAlgn val="ctr"/>
        <c:lblOffset val="100"/>
        <c:noMultiLvlLbl val="0"/>
      </c:catAx>
      <c:valAx>
        <c:axId val="174821312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62201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(%</a:t>
            </a:r>
            <a:r>
              <a:rPr lang="tr-TR"/>
              <a:t> 48 </a:t>
            </a:r>
            <a:r>
              <a:rPr lang="en-US"/>
              <a:t>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Sayfa1!$H$7</c:f>
              <c:strCache>
                <c:ptCount val="1"/>
                <c:pt idx="0">
                  <c:v>(%)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7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51D-4645-8EFA-77D731972802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51D-4645-8EFA-77D731972802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51D-4645-8EFA-77D731972802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51D-4645-8EFA-77D731972802}"/>
              </c:ext>
            </c:extLst>
          </c:dPt>
          <c:dPt>
            <c:idx val="11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51D-4645-8EFA-77D731972802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Sayfa1!$G$8:$G$19</c:f>
              <c:strCache>
                <c:ptCount val="12"/>
                <c:pt idx="0">
                  <c:v>Teknolojiyi etkin  biçimde kullanabilme</c:v>
                </c:pt>
                <c:pt idx="1">
                  <c:v>Yeni öğretim yaklaşımlarını kullanabilme</c:v>
                </c:pt>
                <c:pt idx="2">
                  <c:v>Akademik konularda öğrenciye rehberlik edebilme</c:v>
                </c:pt>
                <c:pt idx="3">
                  <c:v>Öğrenciyi derse karşı motive edebilme</c:v>
                </c:pt>
                <c:pt idx="4">
                  <c:v>Öğrenci ihtiyaçlarını dikkate alabilme</c:v>
                </c:pt>
                <c:pt idx="5">
                  <c:v>Eğitim öğretim ile ilgili öğrenciye iyi geribildirim sağlayabilme</c:v>
                </c:pt>
                <c:pt idx="6">
                  <c:v>Eğitim öğretim sürecini günlük yaşamla ilişkilendirebilme</c:v>
                </c:pt>
                <c:pt idx="7">
                  <c:v>Öğrenci ile iyi iletişim kurabilme</c:v>
                </c:pt>
                <c:pt idx="8">
                  <c:v>Derste zamanı etkili kullanabilme</c:v>
                </c:pt>
                <c:pt idx="9">
                  <c:v>Yeni ölçme ve değerlendirme yaklaşımlarını kullanabilme</c:v>
                </c:pt>
                <c:pt idx="10">
                  <c:v>Eğitim öğretim boyunca etkili bir sınıf yönetimi sağlayabilme</c:v>
                </c:pt>
                <c:pt idx="11">
                  <c:v>Öğrenciyi yalnızca eğitim öğretim sonunda değil süreç içinde değerlendirebilme</c:v>
                </c:pt>
              </c:strCache>
            </c:strRef>
          </c:cat>
          <c:val>
            <c:numRef>
              <c:f>Sayfa1!$H$8:$H$19</c:f>
              <c:numCache>
                <c:formatCode>0</c:formatCode>
                <c:ptCount val="12"/>
                <c:pt idx="0">
                  <c:v>39.166666666666664</c:v>
                </c:pt>
                <c:pt idx="1">
                  <c:v>44.166666666666671</c:v>
                </c:pt>
                <c:pt idx="2">
                  <c:v>45</c:v>
                </c:pt>
                <c:pt idx="3">
                  <c:v>45.833333333333329</c:v>
                </c:pt>
                <c:pt idx="4">
                  <c:v>46.666666666666671</c:v>
                </c:pt>
                <c:pt idx="5">
                  <c:v>47.5</c:v>
                </c:pt>
                <c:pt idx="6">
                  <c:v>47.5</c:v>
                </c:pt>
                <c:pt idx="7">
                  <c:v>50</c:v>
                </c:pt>
                <c:pt idx="8">
                  <c:v>50</c:v>
                </c:pt>
                <c:pt idx="9">
                  <c:v>51.666666666666671</c:v>
                </c:pt>
                <c:pt idx="10">
                  <c:v>51.666666666666671</c:v>
                </c:pt>
                <c:pt idx="11">
                  <c:v>53.333333333333329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51D-4645-8EFA-77D731972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203136"/>
        <c:axId val="174823040"/>
      </c:barChart>
      <c:catAx>
        <c:axId val="1622031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74823040"/>
        <c:crosses val="autoZero"/>
        <c:auto val="1"/>
        <c:lblAlgn val="ctr"/>
        <c:lblOffset val="100"/>
        <c:noMultiLvlLbl val="0"/>
      </c:catAx>
      <c:valAx>
        <c:axId val="17482304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62203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(%</a:t>
            </a:r>
            <a:r>
              <a:rPr lang="tr-TR"/>
              <a:t> 61 </a:t>
            </a:r>
            <a:r>
              <a:rPr lang="en-US"/>
              <a:t>)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Sayfa1!$I$9</c:f>
              <c:strCache>
                <c:ptCount val="1"/>
                <c:pt idx="0">
                  <c:v>(%)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Sayfa1!$H$10:$H$21</c:f>
              <c:strCache>
                <c:ptCount val="12"/>
                <c:pt idx="0">
                  <c:v>Yeni ölçme ve değerlendirme yaklaşımlarını kullanabilme</c:v>
                </c:pt>
                <c:pt idx="1">
                  <c:v>Eğitim öğretim ile ilgili öğrenciye iyi geribildirim sağlayabilme</c:v>
                </c:pt>
                <c:pt idx="2">
                  <c:v>Yeni öğretim yaklaşımlarını kullanabilme</c:v>
                </c:pt>
                <c:pt idx="3">
                  <c:v>Öğrenci ile iyi iletişim kurabilme</c:v>
                </c:pt>
                <c:pt idx="4">
                  <c:v>Eğitim öğretim boyunca etkili bir sınıf yönetimi sağlayabilme</c:v>
                </c:pt>
                <c:pt idx="5">
                  <c:v>Derste zamanı etkili kullanabilme</c:v>
                </c:pt>
                <c:pt idx="6">
                  <c:v>Eğitim öğretim sürecini günlük yaşamla ilişkilendirebilme</c:v>
                </c:pt>
                <c:pt idx="7">
                  <c:v>Öğrenciyi derse karşı motive edebilme</c:v>
                </c:pt>
                <c:pt idx="8">
                  <c:v>Teknolojiyi etkin  biçimde kullanabilme</c:v>
                </c:pt>
                <c:pt idx="9">
                  <c:v>Öğrenci ihtiyaçlarını dikkate alabilme</c:v>
                </c:pt>
                <c:pt idx="10">
                  <c:v>Akademik konularda öğrenciye rehberlik edebilme</c:v>
                </c:pt>
                <c:pt idx="11">
                  <c:v>Öğrenciyi yalnızca eğitim öğretim sonunda değil süreç içinde değerlendirebilme</c:v>
                </c:pt>
              </c:strCache>
            </c:strRef>
          </c:cat>
          <c:val>
            <c:numRef>
              <c:f>Sayfa1!$I$10:$I$21</c:f>
              <c:numCache>
                <c:formatCode>0</c:formatCode>
                <c:ptCount val="12"/>
                <c:pt idx="0">
                  <c:v>57.288135593220339</c:v>
                </c:pt>
                <c:pt idx="1">
                  <c:v>58.949152542372886</c:v>
                </c:pt>
                <c:pt idx="2">
                  <c:v>58.949152542372886</c:v>
                </c:pt>
                <c:pt idx="3">
                  <c:v>59.559322033898297</c:v>
                </c:pt>
                <c:pt idx="4">
                  <c:v>60.406779661016955</c:v>
                </c:pt>
                <c:pt idx="5">
                  <c:v>60.644067796610166</c:v>
                </c:pt>
                <c:pt idx="6">
                  <c:v>60.745762711864408</c:v>
                </c:pt>
                <c:pt idx="7">
                  <c:v>61.050847457627114</c:v>
                </c:pt>
                <c:pt idx="8">
                  <c:v>61.152542372881356</c:v>
                </c:pt>
                <c:pt idx="9">
                  <c:v>61.355932203389827</c:v>
                </c:pt>
                <c:pt idx="10">
                  <c:v>62.203389830508478</c:v>
                </c:pt>
                <c:pt idx="11">
                  <c:v>64.372881355932208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95F-4515-958A-A795DDB4CC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205184"/>
        <c:axId val="157302784"/>
      </c:barChart>
      <c:catAx>
        <c:axId val="1622051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57302784"/>
        <c:crosses val="autoZero"/>
        <c:auto val="1"/>
        <c:lblAlgn val="ctr"/>
        <c:lblOffset val="100"/>
        <c:noMultiLvlLbl val="0"/>
      </c:catAx>
      <c:valAx>
        <c:axId val="157302784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622051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(%</a:t>
            </a:r>
            <a:r>
              <a:rPr lang="tr-TR"/>
              <a:t> 60 </a:t>
            </a:r>
            <a:r>
              <a:rPr lang="en-US"/>
              <a:t>)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Sayfa1!$G$9</c:f>
              <c:strCache>
                <c:ptCount val="1"/>
                <c:pt idx="0">
                  <c:v>(%)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Sayfa1!$F$10:$F$21</c:f>
              <c:strCache>
                <c:ptCount val="12"/>
                <c:pt idx="0">
                  <c:v>Öğrenci ihtiyaçlarını dikkate alabilme</c:v>
                </c:pt>
                <c:pt idx="1">
                  <c:v>Yeni öğretim yaklaşımlarını kullanabilme</c:v>
                </c:pt>
                <c:pt idx="2">
                  <c:v>Eğitim öğretim ile ilgili öğrenciye iyi geribildirim sağlayabilme</c:v>
                </c:pt>
                <c:pt idx="3">
                  <c:v>Teknolojiyi etkin  biçimde kullanabilme</c:v>
                </c:pt>
                <c:pt idx="4">
                  <c:v>Öğrenci ile iyi iletişim kurabilme</c:v>
                </c:pt>
                <c:pt idx="5">
                  <c:v>Eğitim öğretim boyunca etkili bir sınıf yönetimi sağlayabilme</c:v>
                </c:pt>
                <c:pt idx="6">
                  <c:v>Eğitim öğretim sürecini günlük yaşamla ilişkilendirebilme</c:v>
                </c:pt>
                <c:pt idx="7">
                  <c:v>Yeni ölçme ve değerlendirme yaklaşımlarını kullanabilme</c:v>
                </c:pt>
                <c:pt idx="8">
                  <c:v>Öğrenciyi yalnızca eğitim öğretim sonunda değil süreç içinde değerlendirebilme</c:v>
                </c:pt>
                <c:pt idx="9">
                  <c:v>Akademik konularda öğrenciye rehberlik edebilme</c:v>
                </c:pt>
                <c:pt idx="10">
                  <c:v>Öğrenciyi derse karşı motive edebilme</c:v>
                </c:pt>
                <c:pt idx="11">
                  <c:v>Derste zamanı etkili kullanabilme</c:v>
                </c:pt>
              </c:strCache>
            </c:strRef>
          </c:cat>
          <c:val>
            <c:numRef>
              <c:f>Sayfa1!$G$10:$G$21</c:f>
              <c:numCache>
                <c:formatCode>0</c:formatCode>
                <c:ptCount val="12"/>
                <c:pt idx="0">
                  <c:v>55.060240963855421</c:v>
                </c:pt>
                <c:pt idx="1">
                  <c:v>56.385542168674696</c:v>
                </c:pt>
                <c:pt idx="2">
                  <c:v>57.831325301204821</c:v>
                </c:pt>
                <c:pt idx="3">
                  <c:v>58.915662650602414</c:v>
                </c:pt>
                <c:pt idx="4">
                  <c:v>59.879518072289159</c:v>
                </c:pt>
                <c:pt idx="5">
                  <c:v>60</c:v>
                </c:pt>
                <c:pt idx="6">
                  <c:v>60.481927710843372</c:v>
                </c:pt>
                <c:pt idx="7">
                  <c:v>60.481927710843372</c:v>
                </c:pt>
                <c:pt idx="8">
                  <c:v>60.602409638554214</c:v>
                </c:pt>
                <c:pt idx="9">
                  <c:v>61.92771084337349</c:v>
                </c:pt>
                <c:pt idx="10">
                  <c:v>62.048192771084338</c:v>
                </c:pt>
                <c:pt idx="11">
                  <c:v>63.01204819277109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220-426C-831B-0E030B7322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664512"/>
        <c:axId val="157305088"/>
      </c:barChart>
      <c:catAx>
        <c:axId val="1856645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57305088"/>
        <c:crosses val="autoZero"/>
        <c:auto val="1"/>
        <c:lblAlgn val="ctr"/>
        <c:lblOffset val="100"/>
        <c:noMultiLvlLbl val="0"/>
      </c:catAx>
      <c:valAx>
        <c:axId val="157305088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85664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(%</a:t>
            </a:r>
            <a:r>
              <a:rPr lang="tr-TR"/>
              <a:t> 62 </a:t>
            </a:r>
            <a:r>
              <a:rPr lang="en-US"/>
              <a:t>)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Sayfa1!$G$8</c:f>
              <c:strCache>
                <c:ptCount val="1"/>
                <c:pt idx="0">
                  <c:v>(%)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Sayfa1!$F$9:$F$20</c:f>
              <c:strCache>
                <c:ptCount val="12"/>
                <c:pt idx="0">
                  <c:v>Yeni öğretim yaklaşımlarını kullanabilme</c:v>
                </c:pt>
                <c:pt idx="1">
                  <c:v>Yeni ölçme ve değerlendirme yaklaşımlarını kullanabilme</c:v>
                </c:pt>
                <c:pt idx="2">
                  <c:v>Öğrenciyi derse karşı motive edebilme</c:v>
                </c:pt>
                <c:pt idx="3">
                  <c:v>Eğitim öğretim sürecini günlük yaşamla ilişkilendirebilme</c:v>
                </c:pt>
                <c:pt idx="4">
                  <c:v>Akademik konularda öğrenciye rehberlik edebilme</c:v>
                </c:pt>
                <c:pt idx="5">
                  <c:v>Eğitim öğretim boyunca etkili bir sınıf yönetimi sağlayabilme</c:v>
                </c:pt>
                <c:pt idx="6">
                  <c:v>Öğrenci ile iyi iletişim kurabilme</c:v>
                </c:pt>
                <c:pt idx="7">
                  <c:v>Öğrenci ihtiyaçlarını dikkate alabilme</c:v>
                </c:pt>
                <c:pt idx="8">
                  <c:v>Teknolojiyi etkin  biçimde kullanabilme</c:v>
                </c:pt>
                <c:pt idx="9">
                  <c:v>Eğitim öğretim ile ilgili öğrenciye iyi geribildirim sağlayabilme</c:v>
                </c:pt>
                <c:pt idx="10">
                  <c:v>Derste zamanı etkili kullanabilme</c:v>
                </c:pt>
                <c:pt idx="11">
                  <c:v>Öğrenciyi yalnızca eğitim öğretim sonunda değil süreç içinde değerlendirebilme</c:v>
                </c:pt>
              </c:strCache>
            </c:strRef>
          </c:cat>
          <c:val>
            <c:numRef>
              <c:f>Sayfa1!$G$9:$G$20</c:f>
              <c:numCache>
                <c:formatCode>0</c:formatCode>
                <c:ptCount val="12"/>
                <c:pt idx="0">
                  <c:v>59.888475836431226</c:v>
                </c:pt>
                <c:pt idx="1">
                  <c:v>60.315985130111528</c:v>
                </c:pt>
                <c:pt idx="2">
                  <c:v>60.669144981412643</c:v>
                </c:pt>
                <c:pt idx="3">
                  <c:v>61.226765799256512</c:v>
                </c:pt>
                <c:pt idx="4">
                  <c:v>61.375464684014872</c:v>
                </c:pt>
                <c:pt idx="5">
                  <c:v>61.431226765799252</c:v>
                </c:pt>
                <c:pt idx="6">
                  <c:v>61.691449814126393</c:v>
                </c:pt>
                <c:pt idx="7">
                  <c:v>62.583643122676584</c:v>
                </c:pt>
                <c:pt idx="8">
                  <c:v>62.899628252788105</c:v>
                </c:pt>
                <c:pt idx="9">
                  <c:v>62.955390334572492</c:v>
                </c:pt>
                <c:pt idx="10">
                  <c:v>63.141263940520446</c:v>
                </c:pt>
                <c:pt idx="11">
                  <c:v>64.665427509293679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9CE-4972-B3BF-8E8D489EA1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665536"/>
        <c:axId val="157307392"/>
      </c:barChart>
      <c:catAx>
        <c:axId val="1856655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57307392"/>
        <c:crosses val="autoZero"/>
        <c:auto val="1"/>
        <c:lblAlgn val="ctr"/>
        <c:lblOffset val="100"/>
        <c:noMultiLvlLbl val="0"/>
      </c:catAx>
      <c:valAx>
        <c:axId val="157307392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85665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Birimlerde Yürütülen Eğitim Öğretimin Niteliği</a:t>
            </a: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1524000" y="3501008"/>
            <a:ext cx="6400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Dr. Emrah GÜL</a:t>
            </a:r>
          </a:p>
          <a:p>
            <a:r>
              <a:rPr lang="tr-TR" dirty="0"/>
              <a:t>2024</a:t>
            </a:r>
          </a:p>
          <a:p>
            <a:r>
              <a:rPr lang="tr-TR" dirty="0"/>
              <a:t>Kalite Yönetim Sistemi</a:t>
            </a:r>
          </a:p>
        </p:txBody>
      </p:sp>
      <p:pic>
        <p:nvPicPr>
          <p:cNvPr id="5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4664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740619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47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/>
              <a:t>Yüksekova MYO (83 Öğrenci)</a:t>
            </a:r>
          </a:p>
          <a:p>
            <a:r>
              <a:rPr lang="tr-TR" b="1" dirty="0"/>
              <a:t>Genel Memnuniyet</a:t>
            </a:r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6670589"/>
              </p:ext>
            </p:extLst>
          </p:nvPr>
        </p:nvGraphicFramePr>
        <p:xfrm>
          <a:off x="971600" y="1340768"/>
          <a:ext cx="68407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9641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/>
              <a:t>Sağlık MYO (538 Öğrenci)</a:t>
            </a:r>
          </a:p>
          <a:p>
            <a:r>
              <a:rPr lang="tr-TR" b="1" dirty="0"/>
              <a:t>Genel Memnuniyet</a:t>
            </a:r>
          </a:p>
        </p:txBody>
      </p:sp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4913578"/>
              </p:ext>
            </p:extLst>
          </p:nvPr>
        </p:nvGraphicFramePr>
        <p:xfrm>
          <a:off x="1115616" y="1412776"/>
          <a:ext cx="676875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5187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Birimlerde Yürütülen Eğitim Öğretimin Niteliği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63688" y="4581128"/>
            <a:ext cx="6400800" cy="1752600"/>
          </a:xfrm>
        </p:spPr>
        <p:txBody>
          <a:bodyPr/>
          <a:lstStyle/>
          <a:p>
            <a:r>
              <a:rPr lang="tr-TR" dirty="0"/>
              <a:t>2024</a:t>
            </a: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1524000" y="3501008"/>
            <a:ext cx="6400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Kalite Yönetim Sistemi</a:t>
            </a:r>
          </a:p>
          <a:p>
            <a:r>
              <a:rPr lang="tr-TR" dirty="0"/>
              <a:t>Dr. Emrah GÜL</a:t>
            </a:r>
          </a:p>
          <a:p>
            <a:endParaRPr lang="tr-TR" dirty="0"/>
          </a:p>
        </p:txBody>
      </p:sp>
      <p:pic>
        <p:nvPicPr>
          <p:cNvPr id="5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4664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740619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25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Anket Soruları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928854"/>
              </p:ext>
            </p:extLst>
          </p:nvPr>
        </p:nvGraphicFramePr>
        <p:xfrm>
          <a:off x="395536" y="1412776"/>
          <a:ext cx="8208912" cy="4896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Yeni öğretim yaklaşımlarını kullanabilme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Yeni ölçme ve değerlendirme yaklaşımlarını kullanabilme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Teknolojiyi etkin  biçimde kullanabilme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Öğrenciyi yalnızca eğitim öğretim sonunda değil süreç içinde değerlendirebilme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Derste zamanı etkili kullanabilme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Öğrenciyi derse karşı motive edebilme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Akademik konularda öğrenciye rehberlik edebilme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Öğrenci ihtiyaçlarını dikkate alabilme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Eğitim öğretim sürecini günlük yaşamla ilişkilendirebilme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u="none" strike="noStrike">
                          <a:effectLst/>
                        </a:rPr>
                        <a:t>Öğrenci ile iyi iletişim kurabilme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Eğitim öğretim ile ilgili öğrenciye iyi geribildirim sağlayabilme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Eğitim öğretim boyunca etkili bir sınıf yönetimi sağlayabilme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378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Sonuçlar</a:t>
            </a:r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6518268"/>
              </p:ext>
            </p:extLst>
          </p:nvPr>
        </p:nvGraphicFramePr>
        <p:xfrm>
          <a:off x="179512" y="1196752"/>
          <a:ext cx="8496301" cy="5138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0714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4725144"/>
            <a:ext cx="8229600" cy="1143000"/>
          </a:xfrm>
        </p:spPr>
        <p:txBody>
          <a:bodyPr/>
          <a:lstStyle/>
          <a:p>
            <a:r>
              <a:rPr lang="tr-TR" dirty="0"/>
              <a:t>Birim Bazında Sonuçlar</a:t>
            </a:r>
          </a:p>
        </p:txBody>
      </p:sp>
    </p:spTree>
    <p:extLst>
      <p:ext uri="{BB962C8B-B14F-4D97-AF65-F5344CB8AC3E}">
        <p14:creationId xmlns:p14="http://schemas.microsoft.com/office/powerpoint/2010/main" val="2137060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1619672" y="260648"/>
            <a:ext cx="5976664" cy="1080120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Eğitim Fakültesi (773 Öğrenci)</a:t>
            </a:r>
          </a:p>
          <a:p>
            <a:r>
              <a:rPr lang="tr-TR" b="1" dirty="0"/>
              <a:t>Genel Memnuniyet</a:t>
            </a:r>
          </a:p>
        </p:txBody>
      </p:sp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2755324"/>
              </p:ext>
            </p:extLst>
          </p:nvPr>
        </p:nvGraphicFramePr>
        <p:xfrm>
          <a:off x="971600" y="1484784"/>
          <a:ext cx="712879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3705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/>
              <a:t>İlahiyat Fakültesi (414 Öğrenci)</a:t>
            </a:r>
          </a:p>
          <a:p>
            <a:r>
              <a:rPr lang="tr-TR" b="1" dirty="0"/>
              <a:t>Genel Memnuniyet</a:t>
            </a:r>
          </a:p>
        </p:txBody>
      </p:sp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427910"/>
              </p:ext>
            </p:extLst>
          </p:nvPr>
        </p:nvGraphicFramePr>
        <p:xfrm>
          <a:off x="827584" y="1484784"/>
          <a:ext cx="741682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1035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/>
              <a:t>İİB Fakültesi (68 Öğrenci)</a:t>
            </a:r>
          </a:p>
          <a:p>
            <a:r>
              <a:rPr lang="tr-TR" b="1" dirty="0"/>
              <a:t>Genel Memnuniyet</a:t>
            </a:r>
          </a:p>
        </p:txBody>
      </p:sp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5851090"/>
              </p:ext>
            </p:extLst>
          </p:nvPr>
        </p:nvGraphicFramePr>
        <p:xfrm>
          <a:off x="890736" y="1340768"/>
          <a:ext cx="699363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5097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Mühendislik Fakültesi (12 Öğrenci)</a:t>
            </a:r>
            <a:br>
              <a:rPr lang="tr-TR" b="1" dirty="0"/>
            </a:br>
            <a:r>
              <a:rPr lang="tr-TR" b="1" dirty="0"/>
              <a:t>Genel Memnuniyet</a:t>
            </a:r>
            <a:br>
              <a:rPr lang="tr-TR" b="1" dirty="0"/>
            </a:br>
            <a:endParaRPr lang="tr-TR" dirty="0"/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8438581"/>
              </p:ext>
            </p:extLst>
          </p:nvPr>
        </p:nvGraphicFramePr>
        <p:xfrm>
          <a:off x="899592" y="1268760"/>
          <a:ext cx="727280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3922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/>
              <a:t>ÇMYO (295 Öğrenci)</a:t>
            </a:r>
          </a:p>
          <a:p>
            <a:r>
              <a:rPr lang="tr-TR" b="1" dirty="0"/>
              <a:t>Genel Memnuniyet</a:t>
            </a:r>
          </a:p>
        </p:txBody>
      </p:sp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166109"/>
              </p:ext>
            </p:extLst>
          </p:nvPr>
        </p:nvGraphicFramePr>
        <p:xfrm>
          <a:off x="827584" y="1309936"/>
          <a:ext cx="7272808" cy="4495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290525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178</Words>
  <Application>Microsoft Office PowerPoint</Application>
  <PresentationFormat>Ekran Gösterisi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Birimlerde Yürütülen Eğitim Öğretimin Niteliği</vt:lpstr>
      <vt:lpstr>Anket Soruları</vt:lpstr>
      <vt:lpstr>Genel Sonuçlar</vt:lpstr>
      <vt:lpstr>Birim Bazında Sonuçlar</vt:lpstr>
      <vt:lpstr>PowerPoint Sunusu</vt:lpstr>
      <vt:lpstr>PowerPoint Sunusu</vt:lpstr>
      <vt:lpstr>PowerPoint Sunusu</vt:lpstr>
      <vt:lpstr>Mühendislik Fakültesi (12 Öğrenci) Genel Memnuniyet </vt:lpstr>
      <vt:lpstr>PowerPoint Sunusu</vt:lpstr>
      <vt:lpstr>PowerPoint Sunusu</vt:lpstr>
      <vt:lpstr>PowerPoint Sunusu</vt:lpstr>
      <vt:lpstr>Birimlerde Yürütülen Eğitim Öğretimin Niteliği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Birimlerde Yürütülen Eğitim Öğretimin Niteliği</dc:title>
  <dc:creator>HP</dc:creator>
  <cp:lastModifiedBy>Asus</cp:lastModifiedBy>
  <cp:revision>63</cp:revision>
  <dcterms:created xsi:type="dcterms:W3CDTF">2018-07-02T10:49:46Z</dcterms:created>
  <dcterms:modified xsi:type="dcterms:W3CDTF">2024-10-22T06:16:31Z</dcterms:modified>
</cp:coreProperties>
</file>