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8" r:id="rId3"/>
    <p:sldId id="301" r:id="rId4"/>
    <p:sldId id="302" r:id="rId5"/>
    <p:sldId id="303" r:id="rId6"/>
    <p:sldId id="304" r:id="rId7"/>
    <p:sldId id="306" r:id="rId8"/>
    <p:sldId id="305" r:id="rId9"/>
    <p:sldId id="308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51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  <p:sldId id="300" r:id="rId5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Mezuniyet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Cinsiyet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876906"/>
              </p:ext>
            </p:extLst>
          </p:nvPr>
        </p:nvGraphicFramePr>
        <p:xfrm>
          <a:off x="1475656" y="1772816"/>
          <a:ext cx="5904657" cy="367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26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80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313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Cinsiyet * </a:t>
                      </a: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7322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136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136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Cinsiyet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Erkek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39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54,7%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45,3%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64,4%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72,2%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67,7%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Kadın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26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63,4%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36,6%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100,0%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31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35,6%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27,8%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32,3%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72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Cinsiyet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35609"/>
              </p:ext>
            </p:extLst>
          </p:nvPr>
        </p:nvGraphicFramePr>
        <p:xfrm>
          <a:off x="683568" y="1988840"/>
          <a:ext cx="7776863" cy="3528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0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7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0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75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65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6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68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8858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Cinsiyet * </a:t>
                      </a:r>
                      <a:r>
                        <a:rPr lang="tr-TR" sz="1400" dirty="0" err="1">
                          <a:effectLst/>
                        </a:rPr>
                        <a:t>Mezuniyet_Sonrası_İs_Bulma_Süresi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Crosstabulation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58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Mezuniyet_Sonrası_İs_Bulma_Süresi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858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 Yıldan Az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1-2 Yıl Arası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 Yıldan Fazla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Bulamadım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858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Cinsiyet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Erkek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44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86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31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51,2%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4,7%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14,0%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29,1%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71,0%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40,0%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70,6%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69,4%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67,7%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Kadın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18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11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1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43,9%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14,6%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12,2%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26,8%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100,0%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8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60,0%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29,4%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30,6%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32,3%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74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0"/>
            <a:ext cx="7643192" cy="562074"/>
          </a:xfrm>
        </p:spPr>
        <p:txBody>
          <a:bodyPr>
            <a:noAutofit/>
          </a:bodyPr>
          <a:lstStyle/>
          <a:p>
            <a:r>
              <a:rPr lang="tr-TR" sz="2800" dirty="0"/>
              <a:t>Mezun Birim İle Aktif Çalışma Durumu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01140"/>
              </p:ext>
            </p:extLst>
          </p:nvPr>
        </p:nvGraphicFramePr>
        <p:xfrm>
          <a:off x="1763688" y="620688"/>
          <a:ext cx="6336705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9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92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41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41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06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962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Aktif_Calısma_Durumu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9621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Aktif_Calısma_Durumu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62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Evet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Hayır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9621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Çölemerik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31,0%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Eğitim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63,6%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36,4%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16,1%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İktisadi ve İdari Bilimler </a:t>
                      </a:r>
                      <a:r>
                        <a:rPr lang="tr-TR" sz="1050" dirty="0" err="1">
                          <a:effectLst/>
                        </a:rPr>
                        <a:t>Fakült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İlahiyat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25,0%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Lisansüstü Eğitim Enstitüsü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Sağlık Bilimleri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66,7%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69,2%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30,8%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20,7%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0,8%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Yüksekova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6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896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15,0%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9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-15761"/>
            <a:ext cx="8075240" cy="778098"/>
          </a:xfrm>
        </p:spPr>
        <p:txBody>
          <a:bodyPr>
            <a:normAutofit/>
          </a:bodyPr>
          <a:lstStyle/>
          <a:p>
            <a:r>
              <a:rPr lang="tr-TR" sz="3200" dirty="0"/>
              <a:t>Mezun Birim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36932"/>
              </p:ext>
            </p:extLst>
          </p:nvPr>
        </p:nvGraphicFramePr>
        <p:xfrm>
          <a:off x="2051720" y="692696"/>
          <a:ext cx="5492112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0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2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2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40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9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240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482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Is_Bulmada_Güclük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821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Is_Bulmada_Güclük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482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Evet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Hayı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4821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Çölemerik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52,8%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47,2%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31,5%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Eğitim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68,2%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31,8%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13,0%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İktisadi ve İdari Bilimler </a:t>
                      </a:r>
                      <a:r>
                        <a:rPr lang="tr-TR" sz="1050" dirty="0" err="1">
                          <a:effectLst/>
                        </a:rPr>
                        <a:t>Fakült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6,8%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İlahiyat 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8,2%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Lisansüstü Eğitim Enstitüsü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16,7%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83,3%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1,4%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9,3%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4,1%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19,2%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22,2%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1,9%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0,8%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Yüksekova MYO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76,9%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23,1%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848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13,7%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5,6%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399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0482"/>
            <a:ext cx="7787208" cy="490066"/>
          </a:xfrm>
        </p:spPr>
        <p:txBody>
          <a:bodyPr>
            <a:noAutofit/>
          </a:bodyPr>
          <a:lstStyle/>
          <a:p>
            <a:r>
              <a:rPr lang="tr-TR" sz="2400" dirty="0"/>
              <a:t>Mezun Birim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03882"/>
              </p:ext>
            </p:extLst>
          </p:nvPr>
        </p:nvGraphicFramePr>
        <p:xfrm>
          <a:off x="1907704" y="457789"/>
          <a:ext cx="5796336" cy="629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20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20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94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04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04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75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753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82997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r>
                        <a:rPr lang="tr-TR" sz="1050" dirty="0">
                          <a:effectLst/>
                        </a:rPr>
                        <a:t> * </a:t>
                      </a:r>
                      <a:r>
                        <a:rPr lang="tr-TR" sz="1050" dirty="0" err="1">
                          <a:effectLst/>
                        </a:rPr>
                        <a:t>Mezuniyet_Sonrası_İs_Bulma_Süresi</a:t>
                      </a:r>
                      <a:r>
                        <a:rPr lang="tr-TR" sz="1050" dirty="0">
                          <a:effectLst/>
                        </a:rPr>
                        <a:t> </a:t>
                      </a:r>
                      <a:r>
                        <a:rPr lang="tr-TR" sz="1050" dirty="0" err="1">
                          <a:effectLst/>
                        </a:rPr>
                        <a:t>Crosstabulation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997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Mezuniyet_Sonrası_İs_Bulma_Süresi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Total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9713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 Yıldan Az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1-2 Yıl Arası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 Yıldan Fazla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Bulamadım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997">
                <a:tc rowSpan="2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effectLst/>
                        </a:rPr>
                        <a:t>Mezun_Olunan_Birim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Çölemerik MYO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55,6%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13,9%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22,2%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32,3%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22,2%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28,3%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Eğitim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45,5%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13,6%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22,7%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18,2%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16,1%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11,1%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17,3%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İktisadi ve İdari Bilimler Fakült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İlahiyat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8,3%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Lisansüstü Eğitim Enstitüsü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9,7%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Bilimleri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33,3%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3,2%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5,6%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4,7%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Sağlık Hizmetleri MYO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7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46,2%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15,4%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26,9%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3,8%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100,0%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11,8%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50,0%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20,5%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Spor Bilimleri Fakültesi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100,0%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1,6%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0,8%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Yüksekova MYO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7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13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38,5%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7,7%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53,8%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</a:rPr>
                        <a:t>0,0%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82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8,1%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0,0%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5,9%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19,4%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0,0%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10,2%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14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Aktif Çalışma Durumu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945954"/>
              </p:ext>
            </p:extLst>
          </p:nvPr>
        </p:nvGraphicFramePr>
        <p:xfrm>
          <a:off x="1547664" y="2132856"/>
          <a:ext cx="5082198" cy="2880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88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8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48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95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02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0027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Mezuniyet_Türü</a:t>
                      </a:r>
                      <a:r>
                        <a:rPr lang="tr-TR" sz="1100" dirty="0">
                          <a:effectLst/>
                        </a:rPr>
                        <a:t> * </a:t>
                      </a:r>
                      <a:r>
                        <a:rPr lang="tr-TR" sz="1100" dirty="0" err="1">
                          <a:effectLst/>
                        </a:rPr>
                        <a:t>Aktif_Calısma_Durumu</a:t>
                      </a:r>
                      <a:r>
                        <a:rPr lang="tr-TR" sz="1100" dirty="0">
                          <a:effectLst/>
                        </a:rPr>
                        <a:t> </a:t>
                      </a:r>
                      <a:r>
                        <a:rPr lang="tr-TR" sz="1100" dirty="0" err="1">
                          <a:effectLst/>
                        </a:rPr>
                        <a:t>Crosstabulation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027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Aktif_Calısma_Durumu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Total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27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Evet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Hayır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027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Mezuniyet_Türü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Lisans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37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64,9%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35,1%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27,6%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32,5%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29,1%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Ön Lisans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68,3%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31,7%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64,4%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65,0%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64,6%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Yüksek Lisans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7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87,5%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12,5%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100,0%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0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8,0%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2,5%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6,3%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9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İş Bulmada Güçlük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95418"/>
              </p:ext>
            </p:extLst>
          </p:nvPr>
        </p:nvGraphicFramePr>
        <p:xfrm>
          <a:off x="1619672" y="1988840"/>
          <a:ext cx="5202254" cy="3168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0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4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77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41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64029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Mezuniyet_Türü</a:t>
                      </a:r>
                      <a:r>
                        <a:rPr lang="tr-TR" sz="1200" dirty="0">
                          <a:effectLst/>
                        </a:rPr>
                        <a:t> * </a:t>
                      </a:r>
                      <a:r>
                        <a:rPr lang="tr-TR" sz="1200" dirty="0" err="1">
                          <a:effectLst/>
                        </a:rPr>
                        <a:t>Is_Bulmada_Güclük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029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Is_Bulmada_Güclük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Total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029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Mezuniyet_Türü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Lisans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64,9%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35,1%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32,9%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29,1%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Ön Lisans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47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82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57,3%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42,7%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64,4%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64,8%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64,6%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Yüksek Lisans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25,0%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75,0%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2,7%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11,1%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6,3%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399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Mezuniyet Türü İle Mezuniyet Sonrası İş bulma Süresi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64211"/>
              </p:ext>
            </p:extLst>
          </p:nvPr>
        </p:nvGraphicFramePr>
        <p:xfrm>
          <a:off x="755576" y="1988840"/>
          <a:ext cx="7498499" cy="337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2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1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47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61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98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98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902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02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70030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Mezuniyet_Türü</a:t>
                      </a:r>
                      <a:r>
                        <a:rPr lang="tr-TR" sz="1400" dirty="0">
                          <a:effectLst/>
                        </a:rPr>
                        <a:t> * </a:t>
                      </a:r>
                      <a:r>
                        <a:rPr lang="tr-TR" sz="1400" dirty="0" err="1">
                          <a:effectLst/>
                        </a:rPr>
                        <a:t>Mezuniyet_Sonrası_İs_Bulma_Süresi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r>
                        <a:rPr lang="tr-TR" sz="1400" dirty="0" err="1">
                          <a:effectLst/>
                        </a:rPr>
                        <a:t>Crosstabulation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030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Mezuniyet_Sonrası_İs_Bulma_Süresi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Total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030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 Yıldan Az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1-2 Yıl Arası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 Yıldan Fazla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Bulamadım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9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030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Mezuniyet_Türü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Lisans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43,2%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10,8%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18,9%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27,0%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25,8%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41,2%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27,8%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29,1%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Ön Lisans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39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25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47,6%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7,3%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12,2%</a:t>
                      </a:r>
                      <a:endParaRPr lang="tr-T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30,5%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2,4%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62,9%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58,8%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69,4%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64,6%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Yüksek Lisans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87,5%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0,0%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0,0%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12,5%</a:t>
                      </a:r>
                      <a:endParaRPr lang="tr-T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0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11,3%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0,0%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2,8%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6,3%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14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4869160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/>
              <a:t>Anket Maddelerine Verilen Yanıtların Dağılımı</a:t>
            </a:r>
          </a:p>
        </p:txBody>
      </p:sp>
    </p:spTree>
    <p:extLst>
      <p:ext uri="{BB962C8B-B14F-4D97-AF65-F5344CB8AC3E}">
        <p14:creationId xmlns:p14="http://schemas.microsoft.com/office/powerpoint/2010/main" val="729736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62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Mezuniyet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İlk defa 2024 yılında 127 Mezun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92086"/>
              </p:ext>
            </p:extLst>
          </p:nvPr>
        </p:nvGraphicFramePr>
        <p:xfrm>
          <a:off x="1979712" y="2276872"/>
          <a:ext cx="4824536" cy="1233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4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4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86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0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Cinsiyet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034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Erkek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86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67,7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Kadın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41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32,3</a:t>
                      </a:r>
                      <a:endParaRPr lang="tr-TR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0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Toplam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127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100,0</a:t>
                      </a:r>
                      <a:endParaRPr lang="tr-TR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207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91350"/>
              </p:ext>
            </p:extLst>
          </p:nvPr>
        </p:nvGraphicFramePr>
        <p:xfrm>
          <a:off x="1763688" y="1628800"/>
          <a:ext cx="4680520" cy="387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576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3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20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157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Mezun_Olunan_Birim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303">
                <a:tc rowSpan="10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Çölemerik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36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28,3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Eğitim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17,3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9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İktisadi ve İdari Bilimler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3,9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İlahiyat Fakültesi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9,4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15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Lisansüstü Eğitim Enstitüsü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4,7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15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Sağlık Bilimleri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4,7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Sağlık Hizmetleri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26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20,5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Spor Bilimleri Fakültesi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,8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Yüksekova MYO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13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10,2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Toplam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127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100,0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80737"/>
              </p:ext>
            </p:extLst>
          </p:nvPr>
        </p:nvGraphicFramePr>
        <p:xfrm>
          <a:off x="2267744" y="2204864"/>
          <a:ext cx="374441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84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5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3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24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Mezuniyet_Türü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45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 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Lisans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37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29,1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Ön Lisans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82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64,6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Yüksek Lisans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>
                          <a:effectLst/>
                        </a:rPr>
                        <a:t>8</a:t>
                      </a:r>
                      <a:endParaRPr lang="tr-TR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</a:rPr>
                        <a:t>6,3</a:t>
                      </a:r>
                      <a:endParaRPr lang="tr-TR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Toplam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127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100,0</a:t>
                      </a:r>
                      <a:endParaRPr lang="tr-T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917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8059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Mezuniyet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0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74187"/>
              </p:ext>
            </p:extLst>
          </p:nvPr>
        </p:nvGraphicFramePr>
        <p:xfrm>
          <a:off x="1907704" y="2132856"/>
          <a:ext cx="4464495" cy="2088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59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59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9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3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20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Aktif_Calısma_Durumu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058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Evet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87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68,5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20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Hayır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40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31,5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20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89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62218"/>
              </p:ext>
            </p:extLst>
          </p:nvPr>
        </p:nvGraphicFramePr>
        <p:xfrm>
          <a:off x="2195736" y="2348880"/>
          <a:ext cx="4176465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0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17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17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9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60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Is_Bulmada_Güclük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Frekans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 dirty="0">
                          <a:effectLst/>
                        </a:rPr>
                        <a:t>Yüzde</a:t>
                      </a:r>
                      <a:endParaRPr lang="tr-TR" sz="2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054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Evet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73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57,5</a:t>
                      </a:r>
                      <a:endParaRPr lang="tr-TR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Hayır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54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42,5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60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8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Katılanlara İlişkin Bilgiler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61928"/>
              </p:ext>
            </p:extLst>
          </p:nvPr>
        </p:nvGraphicFramePr>
        <p:xfrm>
          <a:off x="1475656" y="1988840"/>
          <a:ext cx="5472609" cy="2592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5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5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88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16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Mezuniyet_Sonrası_İs_Bulma_Süresi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effectLst/>
                        </a:rPr>
                        <a:t>Frekans</a:t>
                      </a:r>
                      <a:endParaRPr lang="tr-TR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effectLst/>
                        </a:rPr>
                        <a:t>Yüzde</a:t>
                      </a:r>
                      <a:endParaRPr lang="tr-TR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521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 Yıldan Az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48,8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1-2 Yıl Arası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7,9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 Yıldan Fazla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17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13,4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Bulamadım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36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28,3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Kayıp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1,6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5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Toplam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127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100,0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8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Cinsiyet İle Aktif Çalışma Durumu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58717"/>
              </p:ext>
            </p:extLst>
          </p:nvPr>
        </p:nvGraphicFramePr>
        <p:xfrm>
          <a:off x="1403648" y="1628800"/>
          <a:ext cx="5184576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2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41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41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01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2399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Cinsiyet * </a:t>
                      </a:r>
                      <a:r>
                        <a:rPr lang="tr-TR" sz="1200" dirty="0" err="1">
                          <a:effectLst/>
                        </a:rPr>
                        <a:t>Aktif_Calısma_Durumu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Crosstabulation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606"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Aktif_Calısma_Durumu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991"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Hayır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991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Cinsiyet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Erkek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86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19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70,9%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29,1%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100,0%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Kadın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26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15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19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63,4%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36,6%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100,0%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9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1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1267</Words>
  <Application>Microsoft Office PowerPoint</Application>
  <PresentationFormat>Ekran Gösterisi (4:3)</PresentationFormat>
  <Paragraphs>874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55" baseType="lpstr">
      <vt:lpstr>Ofis Teması</vt:lpstr>
      <vt:lpstr>Mezuniyet Anketi Sonuçları</vt:lpstr>
      <vt:lpstr>Mezuniyet Anketi</vt:lpstr>
      <vt:lpstr>Katılanlara İlişkin Bilgiler</vt:lpstr>
      <vt:lpstr>Katılanlara İlişkin Bilgiler</vt:lpstr>
      <vt:lpstr>Katılanlara İlişkin Bilgiler</vt:lpstr>
      <vt:lpstr>Katılanlara İlişkin Bilgiler</vt:lpstr>
      <vt:lpstr>Katılanlara İlişkin Bilgiler</vt:lpstr>
      <vt:lpstr>Katılanlara İlişkin Bilgiler</vt:lpstr>
      <vt:lpstr>Cinsiyet İle Aktif Çalışma Durumu</vt:lpstr>
      <vt:lpstr>Cinsiyet İle İş Bulmada Güçlük</vt:lpstr>
      <vt:lpstr>Cinsiyet İle Mezuniyet Sonrası İş bulma Süresi</vt:lpstr>
      <vt:lpstr>Mezun Birim İle Aktif Çalışma Durumu</vt:lpstr>
      <vt:lpstr>Mezun Birim İle İş Bulmada Güçlük</vt:lpstr>
      <vt:lpstr>Mezun Birim İle Mezuniyet Sonrası İş bulma Süresi</vt:lpstr>
      <vt:lpstr>Mezuniyet Türü İle Aktif Çalışma Durumu</vt:lpstr>
      <vt:lpstr>Mezuniyet Türü İle İş Bulmada Güçlük</vt:lpstr>
      <vt:lpstr>Mezuniyet Türü İle Mezuniyet Sonrası İş bulma Süresi</vt:lpstr>
      <vt:lpstr>Anket Maddelerine Verilen Yanıtların Dağılımı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Mezuniyet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Asus</cp:lastModifiedBy>
  <cp:revision>197</cp:revision>
  <dcterms:created xsi:type="dcterms:W3CDTF">2018-04-06T15:56:19Z</dcterms:created>
  <dcterms:modified xsi:type="dcterms:W3CDTF">2024-10-22T06:08:24Z</dcterms:modified>
</cp:coreProperties>
</file>