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charts/chart20.xml" ContentType="application/vnd.openxmlformats-officedocument.drawingml.chart+xml"/>
  <Override PartName="/ppt/charts/chart21.xml" ContentType="application/vnd.openxmlformats-officedocument.drawingml.chart+xml"/>
  <Override PartName="/ppt/charts/chart22.xml" ContentType="application/vnd.openxmlformats-officedocument.drawingml.chart+xml"/>
  <Override PartName="/ppt/charts/chart23.xml" ContentType="application/vnd.openxmlformats-officedocument.drawingml.chart+xml"/>
  <Override PartName="/ppt/charts/chart24.xml" ContentType="application/vnd.openxmlformats-officedocument.drawingml.chart+xml"/>
  <Override PartName="/ppt/charts/chart25.xml" ContentType="application/vnd.openxmlformats-officedocument.drawingml.chart+xml"/>
  <Override PartName="/ppt/charts/chart26.xml" ContentType="application/vnd.openxmlformats-officedocument.drawingml.chart+xml"/>
  <Override PartName="/ppt/charts/chart27.xml" ContentType="application/vnd.openxmlformats-officedocument.drawingml.chart+xml"/>
  <Override PartName="/ppt/charts/chart28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5.xml" ContentType="application/vnd.ms-office.chartstyle+xml"/>
  <Override PartName="/ppt/charts/colors5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12" r:id="rId3"/>
    <p:sldId id="314" r:id="rId4"/>
    <p:sldId id="315" r:id="rId5"/>
    <p:sldId id="316" r:id="rId6"/>
    <p:sldId id="322" r:id="rId7"/>
    <p:sldId id="323" r:id="rId8"/>
    <p:sldId id="324" r:id="rId9"/>
    <p:sldId id="325" r:id="rId10"/>
    <p:sldId id="326" r:id="rId11"/>
    <p:sldId id="327" r:id="rId12"/>
    <p:sldId id="328" r:id="rId13"/>
    <p:sldId id="329" r:id="rId14"/>
    <p:sldId id="330" r:id="rId15"/>
    <p:sldId id="331" r:id="rId16"/>
    <p:sldId id="332" r:id="rId17"/>
    <p:sldId id="333" r:id="rId18"/>
    <p:sldId id="334" r:id="rId19"/>
    <p:sldId id="335" r:id="rId20"/>
    <p:sldId id="346" r:id="rId21"/>
    <p:sldId id="347" r:id="rId22"/>
    <p:sldId id="336" r:id="rId23"/>
    <p:sldId id="337" r:id="rId24"/>
    <p:sldId id="338" r:id="rId25"/>
    <p:sldId id="339" r:id="rId26"/>
    <p:sldId id="340" r:id="rId27"/>
    <p:sldId id="341" r:id="rId28"/>
    <p:sldId id="342" r:id="rId29"/>
    <p:sldId id="343" r:id="rId30"/>
    <p:sldId id="344" r:id="rId31"/>
    <p:sldId id="348" r:id="rId32"/>
    <p:sldId id="349" r:id="rId33"/>
    <p:sldId id="350" r:id="rId34"/>
    <p:sldId id="351" r:id="rId35"/>
    <p:sldId id="273" r:id="rId3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eview" initials="g" lastIdx="0" clrIdx="0">
    <p:extLst>
      <p:ext uri="{19B8F6BF-5375-455C-9EA6-DF929625EA0E}">
        <p15:presenceInfo xmlns="" xmlns:p15="http://schemas.microsoft.com/office/powerpoint/2012/main" userId="Revie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27102A9-8310-4765-A935-A1911B00CA55}" styleName="Açık Stil 1 - Vurgu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3296810-A885-4BE3-A3E7-6D5BEEA58F35}" styleName="Orta Stil 2 - Vurgu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>
        <p:scale>
          <a:sx n="96" d="100"/>
          <a:sy n="96" d="100"/>
        </p:scale>
        <p:origin x="-1066" y="-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ommentAuthors" Target="commentAuthor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1.xlsx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2.xlsx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2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2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2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2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3.xlsx"/></Relationships>
</file>

<file path=ppt/charts/_rels/chart2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28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4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5.xml.rels><?xml version="1.0" encoding="UTF-8" standalone="yes"?>
<Relationships xmlns="http://schemas.openxmlformats.org/package/2006/relationships"><Relationship Id="rId3" Type="http://schemas.microsoft.com/office/2011/relationships/chartStyle" Target="style5.xml"/><Relationship Id="rId2" Type="http://schemas.microsoft.com/office/2011/relationships/chartColorStyle" Target="colors5.xml"/><Relationship Id="rId1" Type="http://schemas.openxmlformats.org/officeDocument/2006/relationships/oleObject" Target="file:///C:\Users\gokha\Desktop\&#246;&#287;renci%20anketleri\D&#305;&#351;%20Payda&#351;%20Anketi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EG\Downloads\D&#305;&#351;%20Payda&#351;%20Anketi%202022%20May&#305;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'Görünüm 3'!$A$8:$A$12</c:f>
              <c:strCache>
                <c:ptCount val="5"/>
                <c:pt idx="0">
                  <c:v>1. Çok İyi</c:v>
                </c:pt>
                <c:pt idx="1">
                  <c:v>2. İyi</c:v>
                </c:pt>
                <c:pt idx="2">
                  <c:v>3. Yeterli</c:v>
                </c:pt>
                <c:pt idx="3">
                  <c:v>4. Yetersiz</c:v>
                </c:pt>
                <c:pt idx="4">
                  <c:v>5. Hiç bilgim yok</c:v>
                </c:pt>
              </c:strCache>
            </c:strRef>
          </c:cat>
          <c:val>
            <c:numRef>
              <c:f>'Görünüm 3'!$B$8:$B$12</c:f>
              <c:numCache>
                <c:formatCode>0.00</c:formatCode>
                <c:ptCount val="5"/>
                <c:pt idx="0">
                  <c:v>9.02</c:v>
                </c:pt>
                <c:pt idx="1">
                  <c:v>24.18</c:v>
                </c:pt>
                <c:pt idx="2">
                  <c:v>14.75</c:v>
                </c:pt>
                <c:pt idx="3">
                  <c:v>10.25</c:v>
                </c:pt>
                <c:pt idx="4">
                  <c:v>41.8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3'!$A$86:$A$88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3'!$B$86:$B$88</c:f>
              <c:numCache>
                <c:formatCode>0.00%</c:formatCode>
                <c:ptCount val="3"/>
                <c:pt idx="0">
                  <c:v>0.69040000000000001</c:v>
                </c:pt>
                <c:pt idx="1">
                  <c:v>0.2301</c:v>
                </c:pt>
                <c:pt idx="2">
                  <c:v>7.9500000000000001E-2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3'!$A$94:$A$96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3'!$B$94:$B$96</c:f>
              <c:numCache>
                <c:formatCode>0.00%</c:formatCode>
                <c:ptCount val="3"/>
                <c:pt idx="0">
                  <c:v>0.69869999999999999</c:v>
                </c:pt>
                <c:pt idx="1">
                  <c:v>0.21759999999999999</c:v>
                </c:pt>
                <c:pt idx="2">
                  <c:v>8.3699999999999997E-2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3'!$A$102:$A$104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3'!$B$102:$B$104</c:f>
              <c:numCache>
                <c:formatCode>0.00%</c:formatCode>
                <c:ptCount val="3"/>
                <c:pt idx="0">
                  <c:v>0.71550000000000002</c:v>
                </c:pt>
                <c:pt idx="1">
                  <c:v>0.2092</c:v>
                </c:pt>
                <c:pt idx="2">
                  <c:v>7.5300000000000006E-2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3'!$A$110:$A$112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3'!$B$110:$B$112</c:f>
              <c:numCache>
                <c:formatCode>0.00%</c:formatCode>
                <c:ptCount val="3"/>
                <c:pt idx="0">
                  <c:v>0.64710000000000001</c:v>
                </c:pt>
                <c:pt idx="1">
                  <c:v>0.28149999999999997</c:v>
                </c:pt>
                <c:pt idx="2">
                  <c:v>7.1400000000000005E-2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3'!$A$118:$A$120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3'!$B$118:$B$120</c:f>
              <c:numCache>
                <c:formatCode>0.00%</c:formatCode>
                <c:ptCount val="3"/>
                <c:pt idx="0">
                  <c:v>0.66810000000000003</c:v>
                </c:pt>
                <c:pt idx="1">
                  <c:v>0.2596</c:v>
                </c:pt>
                <c:pt idx="2">
                  <c:v>7.2300000000000003E-2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3'!$A$126:$A$128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3'!$B$126:$B$128</c:f>
              <c:numCache>
                <c:formatCode>0.00%</c:formatCode>
                <c:ptCount val="3"/>
                <c:pt idx="0">
                  <c:v>0.65969999999999995</c:v>
                </c:pt>
                <c:pt idx="1">
                  <c:v>0.25629999999999997</c:v>
                </c:pt>
                <c:pt idx="2">
                  <c:v>8.4000000000000005E-2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3'!$A$134:$A$136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3'!$B$134:$B$136</c:f>
              <c:numCache>
                <c:formatCode>0.00%</c:formatCode>
                <c:ptCount val="3"/>
                <c:pt idx="0">
                  <c:v>0.66949999999999998</c:v>
                </c:pt>
                <c:pt idx="1">
                  <c:v>0.25519999999999998</c:v>
                </c:pt>
                <c:pt idx="2">
                  <c:v>7.5300000000000006E-2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3'!$A$142:$A$144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3'!$B$142:$B$144</c:f>
              <c:numCache>
                <c:formatCode>0.00%</c:formatCode>
                <c:ptCount val="3"/>
                <c:pt idx="0">
                  <c:v>0.67090000000000005</c:v>
                </c:pt>
                <c:pt idx="1">
                  <c:v>0.24890000000000001</c:v>
                </c:pt>
                <c:pt idx="2">
                  <c:v>8.0199999999999994E-2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3'!$A$158:$A$160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3'!$B$158:$B$160</c:f>
              <c:numCache>
                <c:formatCode>0.00%</c:formatCode>
                <c:ptCount val="3"/>
                <c:pt idx="0">
                  <c:v>0.47899999999999998</c:v>
                </c:pt>
                <c:pt idx="1">
                  <c:v>0.45379999999999998</c:v>
                </c:pt>
                <c:pt idx="2">
                  <c:v>6.7199999999999996E-2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3'!$A$166:$A$168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3'!$B$166:$B$168</c:f>
              <c:numCache>
                <c:formatCode>0.00%</c:formatCode>
                <c:ptCount val="3"/>
                <c:pt idx="0">
                  <c:v>0.4874</c:v>
                </c:pt>
                <c:pt idx="1">
                  <c:v>0.45800000000000002</c:v>
                </c:pt>
                <c:pt idx="2">
                  <c:v>5.4600000000000003E-2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3'!$A$18:$A$22</c:f>
              <c:strCache>
                <c:ptCount val="5"/>
                <c:pt idx="0">
                  <c:v>1. Çok İyi</c:v>
                </c:pt>
                <c:pt idx="1">
                  <c:v>2. İyi</c:v>
                </c:pt>
                <c:pt idx="2">
                  <c:v>3. Yeterli</c:v>
                </c:pt>
                <c:pt idx="3">
                  <c:v>4. Yetersiz</c:v>
                </c:pt>
                <c:pt idx="4">
                  <c:v>5. Hiç bilgim yok</c:v>
                </c:pt>
              </c:strCache>
            </c:strRef>
          </c:cat>
          <c:val>
            <c:numRef>
              <c:f>'Görünüm 3'!$B$18:$B$22</c:f>
              <c:numCache>
                <c:formatCode>0.00%</c:formatCode>
                <c:ptCount val="5"/>
                <c:pt idx="0">
                  <c:v>9.8400000000000001E-2</c:v>
                </c:pt>
                <c:pt idx="1">
                  <c:v>0.20080000000000001</c:v>
                </c:pt>
                <c:pt idx="2">
                  <c:v>0.16800000000000001</c:v>
                </c:pt>
                <c:pt idx="3">
                  <c:v>7.3800000000000004E-2</c:v>
                </c:pt>
                <c:pt idx="4">
                  <c:v>0.45900000000000002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3'!$A$174:$A$176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3'!$B$174:$B$176</c:f>
              <c:numCache>
                <c:formatCode>0.00%</c:formatCode>
                <c:ptCount val="3"/>
                <c:pt idx="0">
                  <c:v>0.47899999999999998</c:v>
                </c:pt>
                <c:pt idx="1">
                  <c:v>0.4496</c:v>
                </c:pt>
                <c:pt idx="2">
                  <c:v>7.1400000000000005E-2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3'!$A$182:$A$184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3'!$B$182:$B$184</c:f>
              <c:numCache>
                <c:formatCode>0.00%</c:formatCode>
                <c:ptCount val="3"/>
                <c:pt idx="0">
                  <c:v>0.49370000000000003</c:v>
                </c:pt>
                <c:pt idx="1">
                  <c:v>0.44729999999999998</c:v>
                </c:pt>
                <c:pt idx="2">
                  <c:v>5.91E-2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3'!$A$190:$A$192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3'!$B$190:$B$192</c:f>
              <c:numCache>
                <c:formatCode>0.00%</c:formatCode>
                <c:ptCount val="3"/>
                <c:pt idx="0">
                  <c:v>0.54659999999999997</c:v>
                </c:pt>
                <c:pt idx="1">
                  <c:v>0.40679999999999999</c:v>
                </c:pt>
                <c:pt idx="2">
                  <c:v>4.6600000000000003E-2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3'!$A$198:$A$200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3'!$B$198:$B$200</c:f>
              <c:numCache>
                <c:formatCode>0.00%</c:formatCode>
                <c:ptCount val="3"/>
                <c:pt idx="0">
                  <c:v>0.45529999999999998</c:v>
                </c:pt>
                <c:pt idx="1">
                  <c:v>0.46810000000000002</c:v>
                </c:pt>
                <c:pt idx="2">
                  <c:v>7.6600000000000001E-2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3'!$A$206:$A$208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3'!$B$206:$B$208</c:f>
              <c:numCache>
                <c:formatCode>0.00%</c:formatCode>
                <c:ptCount val="3"/>
                <c:pt idx="0">
                  <c:v>0.443</c:v>
                </c:pt>
                <c:pt idx="1">
                  <c:v>0.48949999999999999</c:v>
                </c:pt>
                <c:pt idx="2">
                  <c:v>6.7500000000000004E-2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3'!$A$214:$A$216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3'!$B$214:$B$216</c:f>
              <c:numCache>
                <c:formatCode>0.00%</c:formatCode>
                <c:ptCount val="3"/>
                <c:pt idx="0">
                  <c:v>0.47460000000000002</c:v>
                </c:pt>
                <c:pt idx="1">
                  <c:v>0.45760000000000001</c:v>
                </c:pt>
                <c:pt idx="2">
                  <c:v>6.7799999999999999E-2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3'!$A$222:$A$224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3'!$B$222:$B$224</c:f>
              <c:numCache>
                <c:formatCode>0.00%</c:formatCode>
                <c:ptCount val="3"/>
                <c:pt idx="0">
                  <c:v>0.46410000000000001</c:v>
                </c:pt>
                <c:pt idx="1">
                  <c:v>0.45989999999999998</c:v>
                </c:pt>
                <c:pt idx="2">
                  <c:v>7.5899999999999995E-2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3'!$A$230:$A$232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3'!$B$230:$B$232</c:f>
              <c:numCache>
                <c:formatCode>0.00%</c:formatCode>
                <c:ptCount val="3"/>
                <c:pt idx="0">
                  <c:v>0.44490000000000002</c:v>
                </c:pt>
                <c:pt idx="1">
                  <c:v>0.49149999999999999</c:v>
                </c:pt>
                <c:pt idx="2">
                  <c:v>6.3600000000000004E-2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3'!$A$238:$A$240</c:f>
              <c:strCache>
                <c:ptCount val="3"/>
                <c:pt idx="0">
                  <c:v>1. İyi</c:v>
                </c:pt>
                <c:pt idx="1">
                  <c:v>2. Kısmen</c:v>
                </c:pt>
                <c:pt idx="2">
                  <c:v>3. Kötü</c:v>
                </c:pt>
              </c:strCache>
            </c:strRef>
          </c:cat>
          <c:val>
            <c:numRef>
              <c:f>'Görünüm 3'!$B$238:$B$240</c:f>
              <c:numCache>
                <c:formatCode>0.00%</c:formatCode>
                <c:ptCount val="3"/>
                <c:pt idx="0">
                  <c:v>0.4199</c:v>
                </c:pt>
                <c:pt idx="1">
                  <c:v>0.53249999999999997</c:v>
                </c:pt>
                <c:pt idx="2">
                  <c:v>4.7600000000000003E-2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3'!$A$38:$A$40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3'!$B$38:$B$40</c:f>
              <c:numCache>
                <c:formatCode>0.00%</c:formatCode>
                <c:ptCount val="3"/>
                <c:pt idx="0">
                  <c:v>0.5917</c:v>
                </c:pt>
                <c:pt idx="1">
                  <c:v>0.33750000000000002</c:v>
                </c:pt>
                <c:pt idx="2">
                  <c:v>7.0800000000000002E-2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3'!$A$46:$A$48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3'!$B$46:$B$48</c:f>
              <c:numCache>
                <c:formatCode>0.00%</c:formatCode>
                <c:ptCount val="3"/>
                <c:pt idx="0">
                  <c:v>0.60919999999999996</c:v>
                </c:pt>
                <c:pt idx="1">
                  <c:v>0.32350000000000001</c:v>
                </c:pt>
                <c:pt idx="2">
                  <c:v>6.7199999999999996E-2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dLbls>
          <c:dLblPos val="outEnd"/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tr-TR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3'!$A$54:$A$56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3'!$B$54:$B$56</c:f>
              <c:numCache>
                <c:formatCode>0.00%</c:formatCode>
                <c:ptCount val="3"/>
                <c:pt idx="0" formatCode="0%">
                  <c:v>0.65</c:v>
                </c:pt>
                <c:pt idx="1">
                  <c:v>0.28749999999999998</c:v>
                </c:pt>
                <c:pt idx="2">
                  <c:v>6.25E-2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3'!$A$62:$A$64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3'!$B$62:$B$64</c:f>
              <c:numCache>
                <c:formatCode>0.00%</c:formatCode>
                <c:ptCount val="3"/>
                <c:pt idx="0">
                  <c:v>0.66949999999999998</c:v>
                </c:pt>
                <c:pt idx="1">
                  <c:v>0.27200000000000002</c:v>
                </c:pt>
                <c:pt idx="2">
                  <c:v>5.8599999999999999E-2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75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3'!$A$70:$A$72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3'!$B$70:$B$72</c:f>
              <c:numCache>
                <c:formatCode>0.00%</c:formatCode>
                <c:ptCount val="3"/>
                <c:pt idx="0">
                  <c:v>0.67649999999999999</c:v>
                </c:pt>
                <c:pt idx="1">
                  <c:v>0.25629999999999997</c:v>
                </c:pt>
                <c:pt idx="2">
                  <c:v>6.7199999999999996E-2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'Görünüm 3'!$A$78:$A$80</c:f>
              <c:strCache>
                <c:ptCount val="3"/>
                <c:pt idx="0">
                  <c:v>1. Önemli</c:v>
                </c:pt>
                <c:pt idx="1">
                  <c:v>2. Kısmen</c:v>
                </c:pt>
                <c:pt idx="2">
                  <c:v>3. Önemsiz</c:v>
                </c:pt>
              </c:strCache>
            </c:strRef>
          </c:cat>
          <c:val>
            <c:numRef>
              <c:f>'Görünüm 3'!$B$78:$B$80</c:f>
              <c:numCache>
                <c:formatCode>0.00%</c:formatCode>
                <c:ptCount val="3"/>
                <c:pt idx="0">
                  <c:v>0.69040000000000001</c:v>
                </c:pt>
                <c:pt idx="1">
                  <c:v>0.23849999999999999</c:v>
                </c:pt>
                <c:pt idx="2">
                  <c:v>7.1099999999999997E-2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olors5.xml><?xml version="1.0" encoding="utf-8"?>
<cs:colorStyle xmlns:cs="http://schemas.microsoft.com/office/drawing/2012/chartStyle" xmlns:a="http://schemas.openxmlformats.org/drawingml/2006/main" meth="cycle" id="13">
  <a:schemeClr val="accent6"/>
  <a:schemeClr val="accent5"/>
  <a:schemeClr val="accent4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5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425053-6C03-4CBB-BDFC-43A0C885AF18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67BC32-A993-4272-8C3F-3DE1FECE7F41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67188610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B0586D-0D13-4547-BF2D-18E0F01ED548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7B8285-3E2F-4145-A165-4F1B1B5A6CDC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4549824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09A9C-0007-405B-8C98-A98CAA8BBCE5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7548CE-3726-4A4E-9AFA-566B0E4A1B40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D2FE4-B318-4E86-8C1F-EA44B99B0B34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DE6F5-B550-4C71-82E3-187293181B11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704F90-1C71-411D-A3B8-7A4574BB9112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5E6F3-BDF2-4486-8572-6A87CE1F55EE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6D17D-6A81-4636-93DB-13A5F073EE69}" type="datetime1">
              <a:rPr lang="tr-TR" smtClean="0"/>
              <a:t>22.10.2024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825D2C-DEDE-4562-B212-E8C976EFEB73}" type="datetime1">
              <a:rPr lang="tr-TR" smtClean="0"/>
              <a:t>22.10.2024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600CC-E110-476F-8F49-85B8EF09E6FB}" type="datetime1">
              <a:rPr lang="tr-TR" smtClean="0"/>
              <a:t>22.10.2024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401D03-9B32-4AC5-BD3F-11C85A362C5C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CCC5CF-7A5B-416F-90D7-E75668CE820D}" type="datetime1">
              <a:rPr lang="tr-TR" smtClean="0"/>
              <a:t>22.10.2024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4D2621-961F-4428-AE3B-F8A7B8DA8A85}" type="datetime1">
              <a:rPr lang="tr-TR" smtClean="0"/>
              <a:t>22.10.2024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19675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br>
              <a:rPr lang="tr-TR" dirty="0"/>
            </a:br>
            <a:r>
              <a:rPr lang="tr-TR" dirty="0"/>
              <a:t> </a:t>
            </a:r>
            <a:r>
              <a:rPr lang="tr-TR" b="1" dirty="0"/>
              <a:t>DIŞ PAYDAŞ DEĞERLENDİRME RAPORU </a:t>
            </a:r>
            <a:r>
              <a:rPr lang="tr-TR" dirty="0"/>
              <a:t/>
            </a:r>
            <a:br>
              <a:rPr lang="tr-TR" dirty="0"/>
            </a:br>
            <a:r>
              <a:rPr lang="tr-TR" dirty="0"/>
              <a:t>(</a:t>
            </a:r>
            <a:r>
              <a:rPr lang="tr-TR" dirty="0" smtClean="0"/>
              <a:t>2022)</a:t>
            </a:r>
            <a:endParaRPr lang="tr-TR" dirty="0"/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8" y="116632"/>
            <a:ext cx="123825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37806" y="1556792"/>
            <a:ext cx="1526282" cy="72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46355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618789"/>
              </p:ext>
            </p:extLst>
          </p:nvPr>
        </p:nvGraphicFramePr>
        <p:xfrm>
          <a:off x="1187624" y="1916832"/>
          <a:ext cx="6336704" cy="172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07890"/>
                <a:gridCol w="928814"/>
              </a:tblGrid>
              <a:tr h="3260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dirty="0" smtClean="0">
                          <a:effectLst/>
                        </a:rPr>
                        <a:t>Bilimsellik-Yenilikçilik</a:t>
                      </a:r>
                      <a:endParaRPr lang="tr-TR" sz="14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69,04%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23,85%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 dirty="0">
                          <a:effectLst/>
                        </a:rPr>
                        <a:t>7,11%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7478018"/>
              </p:ext>
            </p:extLst>
          </p:nvPr>
        </p:nvGraphicFramePr>
        <p:xfrm>
          <a:off x="2267744" y="4149080"/>
          <a:ext cx="5256584" cy="22322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1364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6612874"/>
              </p:ext>
            </p:extLst>
          </p:nvPr>
        </p:nvGraphicFramePr>
        <p:xfrm>
          <a:off x="1331640" y="1700808"/>
          <a:ext cx="6048672" cy="16201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62077"/>
                <a:gridCol w="886595"/>
              </a:tblGrid>
              <a:tr h="324036"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Dürüstlük-Şeffaflık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r-TR" sz="1600" u="none" strike="noStrike">
                          <a:effectLst/>
                        </a:rPr>
                        <a:t> </a:t>
                      </a:r>
                      <a:endParaRPr lang="tr-TR" sz="1600" b="1" i="0" u="none" strike="noStrike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</a:tr>
              <a:tr h="32403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403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Önemli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69,04%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403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23,01%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403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3. Önemsiz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7,95%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5097541"/>
              </p:ext>
            </p:extLst>
          </p:nvPr>
        </p:nvGraphicFramePr>
        <p:xfrm>
          <a:off x="1619672" y="3645024"/>
          <a:ext cx="583264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723448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57599"/>
              </p:ext>
            </p:extLst>
          </p:nvPr>
        </p:nvGraphicFramePr>
        <p:xfrm>
          <a:off x="1043608" y="1556792"/>
          <a:ext cx="6840760" cy="194421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38063"/>
                <a:gridCol w="1002697"/>
              </a:tblGrid>
              <a:tr h="366759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0" u="none" strike="noStrike" dirty="0" smtClean="0">
                          <a:effectLst/>
                        </a:rPr>
                        <a:t> </a:t>
                      </a:r>
                      <a:r>
                        <a:rPr lang="tr-TR" sz="1400" b="1" u="none" strike="noStrike" dirty="0">
                          <a:effectLst/>
                        </a:rPr>
                        <a:t>Hizmette çeşitlilik</a:t>
                      </a:r>
                      <a:endParaRPr lang="tr-TR" sz="14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94364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u="none" strike="noStrike" dirty="0">
                          <a:effectLst/>
                        </a:rPr>
                        <a:t>Seçenek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u="none" strike="noStrike">
                          <a:effectLst/>
                        </a:rPr>
                        <a:t>Oran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94364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u="none" strike="noStrike" dirty="0">
                          <a:effectLst/>
                        </a:rPr>
                        <a:t>1. Önemli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b="0" u="none" strike="noStrike">
                          <a:effectLst/>
                        </a:rPr>
                        <a:t>69,87%</a:t>
                      </a:r>
                      <a:endParaRPr lang="tr-T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94364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u="none" strike="noStrike" dirty="0">
                          <a:effectLst/>
                        </a:rPr>
                        <a:t>2. Kısmen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b="0" u="none" strike="noStrike">
                          <a:effectLst/>
                        </a:rPr>
                        <a:t>21,76%</a:t>
                      </a:r>
                      <a:endParaRPr lang="tr-TR" sz="105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94364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b="0" u="none" strike="noStrike" dirty="0">
                          <a:effectLst/>
                        </a:rPr>
                        <a:t>3. Önemsiz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b="0" u="none" strike="noStrike" dirty="0">
                          <a:effectLst/>
                        </a:rPr>
                        <a:t>8,37%</a:t>
                      </a:r>
                      <a:endParaRPr lang="tr-TR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74057416"/>
              </p:ext>
            </p:extLst>
          </p:nvPr>
        </p:nvGraphicFramePr>
        <p:xfrm>
          <a:off x="1331640" y="3717032"/>
          <a:ext cx="640871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35396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51364217"/>
              </p:ext>
            </p:extLst>
          </p:nvPr>
        </p:nvGraphicFramePr>
        <p:xfrm>
          <a:off x="1331640" y="1844824"/>
          <a:ext cx="6408712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69344"/>
                <a:gridCol w="939368"/>
              </a:tblGrid>
              <a:tr h="31242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Güvenilirlik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Önemli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71,55%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20,92%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Önemsiz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7,53%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2248940"/>
              </p:ext>
            </p:extLst>
          </p:nvPr>
        </p:nvGraphicFramePr>
        <p:xfrm>
          <a:off x="1619672" y="3717032"/>
          <a:ext cx="6048672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413455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9274191"/>
              </p:ext>
            </p:extLst>
          </p:nvPr>
        </p:nvGraphicFramePr>
        <p:xfrm>
          <a:off x="1259632" y="1700808"/>
          <a:ext cx="6696744" cy="1800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715157"/>
                <a:gridCol w="981587"/>
              </a:tblGrid>
              <a:tr h="33959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Teknik </a:t>
                      </a:r>
                      <a:r>
                        <a:rPr lang="tr-TR" sz="1600" b="1" u="none" strike="noStrike" dirty="0">
                          <a:effectLst/>
                        </a:rPr>
                        <a:t>yeterlilik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Önemli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64,71%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28,15%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Önemsiz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7,14%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3194538"/>
              </p:ext>
            </p:extLst>
          </p:nvPr>
        </p:nvGraphicFramePr>
        <p:xfrm>
          <a:off x="1475656" y="3645024"/>
          <a:ext cx="6120680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2275388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21320"/>
              </p:ext>
            </p:extLst>
          </p:nvPr>
        </p:nvGraphicFramePr>
        <p:xfrm>
          <a:off x="827584" y="1700808"/>
          <a:ext cx="7488832" cy="1512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91143"/>
                <a:gridCol w="1097689"/>
              </a:tblGrid>
              <a:tr h="28525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Araştırma </a:t>
                      </a:r>
                      <a:r>
                        <a:rPr lang="tr-TR" sz="1600" b="1" u="none" strike="noStrike" dirty="0">
                          <a:effectLst/>
                        </a:rPr>
                        <a:t>geliştirme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0672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0672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Önemli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66,81%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0672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25,96%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0672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Önemsiz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7,23%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766225"/>
              </p:ext>
            </p:extLst>
          </p:nvPr>
        </p:nvGraphicFramePr>
        <p:xfrm>
          <a:off x="1187624" y="3429000"/>
          <a:ext cx="6696744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523486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1287756"/>
              </p:ext>
            </p:extLst>
          </p:nvPr>
        </p:nvGraphicFramePr>
        <p:xfrm>
          <a:off x="1259632" y="1772816"/>
          <a:ext cx="6912768" cy="172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899517"/>
                <a:gridCol w="1013251"/>
              </a:tblGrid>
              <a:tr h="3260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İşbirliği </a:t>
                      </a:r>
                      <a:r>
                        <a:rPr lang="tr-TR" sz="1600" b="1" u="none" strike="noStrike" dirty="0">
                          <a:effectLst/>
                        </a:rPr>
                        <a:t>– Danışmanlık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Önemli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65,97%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25,63%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Önemsiz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8,40%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403678"/>
              </p:ext>
            </p:extLst>
          </p:nvPr>
        </p:nvGraphicFramePr>
        <p:xfrm>
          <a:off x="1475656" y="3573016"/>
          <a:ext cx="6336704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673175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9431729"/>
              </p:ext>
            </p:extLst>
          </p:nvPr>
        </p:nvGraphicFramePr>
        <p:xfrm>
          <a:off x="827584" y="1772816"/>
          <a:ext cx="7632848" cy="1872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4050"/>
                <a:gridCol w="1118798"/>
              </a:tblGrid>
              <a:tr h="3531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err="1" smtClean="0">
                          <a:effectLst/>
                        </a:rPr>
                        <a:t>Sosyo</a:t>
                      </a:r>
                      <a:r>
                        <a:rPr lang="tr-TR" sz="1600" b="1" u="none" strike="noStrike" dirty="0" smtClean="0">
                          <a:effectLst/>
                        </a:rPr>
                        <a:t>-kültürel </a:t>
                      </a:r>
                      <a:r>
                        <a:rPr lang="tr-TR" sz="1600" b="1" u="none" strike="noStrike" dirty="0">
                          <a:effectLst/>
                        </a:rPr>
                        <a:t>ve sportif etkinlikler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Önemli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66,95%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25,52%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Önemsiz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7,53%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73088941"/>
              </p:ext>
            </p:extLst>
          </p:nvPr>
        </p:nvGraphicFramePr>
        <p:xfrm>
          <a:off x="1043608" y="3861048"/>
          <a:ext cx="6840760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000489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9645351"/>
              </p:ext>
            </p:extLst>
          </p:nvPr>
        </p:nvGraphicFramePr>
        <p:xfrm>
          <a:off x="755576" y="1700808"/>
          <a:ext cx="7632848" cy="1872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4050"/>
                <a:gridCol w="1118798"/>
              </a:tblGrid>
              <a:tr h="3531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Katılımcılık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Önemli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67,09%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24,89%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Önemsiz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8,02%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46203125"/>
              </p:ext>
            </p:extLst>
          </p:nvPr>
        </p:nvGraphicFramePr>
        <p:xfrm>
          <a:off x="1043608" y="3789040"/>
          <a:ext cx="6912768" cy="2304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69229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3589303"/>
              </p:ext>
            </p:extLst>
          </p:nvPr>
        </p:nvGraphicFramePr>
        <p:xfrm>
          <a:off x="971600" y="1700808"/>
          <a:ext cx="7488832" cy="1800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91143"/>
                <a:gridCol w="1097689"/>
              </a:tblGrid>
              <a:tr h="33959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Çağdaşlık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İyi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47,90%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45,38%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Kötü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6,72%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3486625"/>
              </p:ext>
            </p:extLst>
          </p:nvPr>
        </p:nvGraphicFramePr>
        <p:xfrm>
          <a:off x="1187624" y="3645024"/>
          <a:ext cx="6840760" cy="28083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346187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DIŞ PAYDAŞ DEĞERLENDİRME RAPORU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tr-TR" dirty="0"/>
              <a:t>Üniversitemiz kalite çalışmaları kapsamında, dış paydaşlarla ilgili bilgi edinmek amacıyla kurum dışından kurumun nasıl değerlendirildiği belirlenmeye çalışılmıştır. </a:t>
            </a:r>
          </a:p>
          <a:p>
            <a:pPr algn="just"/>
            <a:r>
              <a:rPr lang="tr-TR" dirty="0"/>
              <a:t>Dış paydaş anketimize </a:t>
            </a:r>
            <a:r>
              <a:rPr lang="tr-TR" b="1" dirty="0" smtClean="0"/>
              <a:t>246 </a:t>
            </a:r>
            <a:r>
              <a:rPr lang="tr-TR" dirty="0" smtClean="0"/>
              <a:t>dış </a:t>
            </a:r>
            <a:r>
              <a:rPr lang="tr-TR" dirty="0"/>
              <a:t>paydaş geri dönüş yapmıştır. </a:t>
            </a:r>
          </a:p>
          <a:p>
            <a:pPr algn="just"/>
            <a:r>
              <a:rPr lang="tr-TR" dirty="0"/>
              <a:t>Anket formunun çoktan seçmeli maddeleri veri analizine uygun biçimde yüzde, frekans ve grafiklerle desteklenerek raporlanmıştır. Açık uçlu maddeler ise içerik analizi yöntemi ile analiz edilmiştir.</a:t>
            </a:r>
          </a:p>
        </p:txBody>
      </p:sp>
    </p:spTree>
    <p:extLst>
      <p:ext uri="{BB962C8B-B14F-4D97-AF65-F5344CB8AC3E}">
        <p14:creationId xmlns:p14="http://schemas.microsoft.com/office/powerpoint/2010/main" val="8365710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2643077"/>
              </p:ext>
            </p:extLst>
          </p:nvPr>
        </p:nvGraphicFramePr>
        <p:xfrm>
          <a:off x="755576" y="1700808"/>
          <a:ext cx="7560840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2596"/>
                <a:gridCol w="1108244"/>
              </a:tblGrid>
              <a:tr h="31242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dirty="0" smtClean="0">
                          <a:effectLst/>
                        </a:rPr>
                        <a:t>Prestij </a:t>
                      </a:r>
                      <a:r>
                        <a:rPr lang="tr-TR" sz="1400" b="1" u="none" strike="noStrike" dirty="0">
                          <a:effectLst/>
                        </a:rPr>
                        <a:t>- saygınlık</a:t>
                      </a:r>
                      <a:endParaRPr lang="tr-TR" sz="14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48,74%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45,80%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 dirty="0">
                          <a:effectLst/>
                        </a:rPr>
                        <a:t>5,46%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1823683"/>
              </p:ext>
            </p:extLst>
          </p:nvPr>
        </p:nvGraphicFramePr>
        <p:xfrm>
          <a:off x="971600" y="3573016"/>
          <a:ext cx="712879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4711369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5570285"/>
              </p:ext>
            </p:extLst>
          </p:nvPr>
        </p:nvGraphicFramePr>
        <p:xfrm>
          <a:off x="899592" y="1628800"/>
          <a:ext cx="7560840" cy="1800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2596"/>
                <a:gridCol w="1108244"/>
              </a:tblGrid>
              <a:tr h="33959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Eğitim </a:t>
                      </a:r>
                      <a:r>
                        <a:rPr lang="tr-TR" sz="1600" b="1" u="none" strike="noStrike" dirty="0">
                          <a:effectLst/>
                        </a:rPr>
                        <a:t>kalitesi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İyi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47,90%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44,96%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Kötü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7,14%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6669770"/>
              </p:ext>
            </p:extLst>
          </p:nvPr>
        </p:nvGraphicFramePr>
        <p:xfrm>
          <a:off x="1043608" y="3573016"/>
          <a:ext cx="7128792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9036897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122634"/>
              </p:ext>
            </p:extLst>
          </p:nvPr>
        </p:nvGraphicFramePr>
        <p:xfrm>
          <a:off x="899592" y="1700808"/>
          <a:ext cx="7704856" cy="14401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75503"/>
                <a:gridCol w="1129353"/>
              </a:tblGrid>
              <a:tr h="271673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Bilimsel </a:t>
                      </a:r>
                      <a:r>
                        <a:rPr lang="tr-TR" sz="1600" b="1" u="none" strike="noStrike" dirty="0">
                          <a:effectLst/>
                        </a:rPr>
                        <a:t>düzey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9212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b="0" u="none" strike="noStrike" dirty="0">
                          <a:effectLst/>
                        </a:rPr>
                        <a:t>Seçenek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u="none" strike="noStrike">
                          <a:effectLst/>
                        </a:rPr>
                        <a:t>Oran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9212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b="0" u="none" strike="noStrike" dirty="0">
                          <a:effectLst/>
                        </a:rPr>
                        <a:t>1. İyi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900" b="0" u="none" strike="noStrike">
                          <a:effectLst/>
                        </a:rPr>
                        <a:t>49,37%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9212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b="0" u="none" strike="noStrike" dirty="0">
                          <a:effectLst/>
                        </a:rPr>
                        <a:t>2. Kısmen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900" b="0" u="none" strike="noStrike">
                          <a:effectLst/>
                        </a:rPr>
                        <a:t>44,73%</a:t>
                      </a:r>
                      <a:endParaRPr lang="tr-TR" sz="9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92122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b="0" u="none" strike="noStrike" dirty="0">
                          <a:effectLst/>
                        </a:rPr>
                        <a:t>3. Kötü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900" b="0" u="none" strike="noStrike" dirty="0">
                          <a:effectLst/>
                        </a:rPr>
                        <a:t>5,91%</a:t>
                      </a:r>
                      <a:endParaRPr lang="tr-TR" sz="9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662760"/>
              </p:ext>
            </p:extLst>
          </p:nvPr>
        </p:nvGraphicFramePr>
        <p:xfrm>
          <a:off x="1043608" y="3284984"/>
          <a:ext cx="7272808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64014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75171502"/>
              </p:ext>
            </p:extLst>
          </p:nvPr>
        </p:nvGraphicFramePr>
        <p:xfrm>
          <a:off x="899592" y="1628800"/>
          <a:ext cx="7560840" cy="172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2596"/>
                <a:gridCol w="1108244"/>
              </a:tblGrid>
              <a:tr h="3260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Topluma </a:t>
                      </a:r>
                      <a:r>
                        <a:rPr lang="tr-TR" sz="1600" b="1" u="none" strike="noStrike" dirty="0">
                          <a:effectLst/>
                        </a:rPr>
                        <a:t>yararlılık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b="0" u="none" strike="noStrike" dirty="0">
                          <a:effectLst/>
                        </a:rPr>
                        <a:t>Seçenek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b="0" u="none" strike="noStrike">
                          <a:effectLst/>
                        </a:rPr>
                        <a:t>Oran</a:t>
                      </a:r>
                      <a:endParaRPr lang="tr-TR" sz="16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b="0" u="none" strike="noStrike" dirty="0">
                          <a:effectLst/>
                        </a:rPr>
                        <a:t>1. İyi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u="none" strike="noStrike">
                          <a:effectLst/>
                        </a:rPr>
                        <a:t>54,66%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b="0" u="none" strike="noStrike" dirty="0">
                          <a:effectLst/>
                        </a:rPr>
                        <a:t>2. Kısmen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u="none" strike="noStrike">
                          <a:effectLst/>
                        </a:rPr>
                        <a:t>40,68%</a:t>
                      </a:r>
                      <a:endParaRPr lang="tr-TR" sz="11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b="0" u="none" strike="noStrike" dirty="0">
                          <a:effectLst/>
                        </a:rPr>
                        <a:t>3. Kötü</a:t>
                      </a:r>
                      <a:endParaRPr lang="tr-TR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b="0" u="none" strike="noStrike" dirty="0">
                          <a:effectLst/>
                        </a:rPr>
                        <a:t>4,66%</a:t>
                      </a:r>
                      <a:endParaRPr lang="tr-TR" sz="11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8016172"/>
              </p:ext>
            </p:extLst>
          </p:nvPr>
        </p:nvGraphicFramePr>
        <p:xfrm>
          <a:off x="1187624" y="3573016"/>
          <a:ext cx="6984776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813773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4179093"/>
              </p:ext>
            </p:extLst>
          </p:nvPr>
        </p:nvGraphicFramePr>
        <p:xfrm>
          <a:off x="827584" y="1700808"/>
          <a:ext cx="7632848" cy="172819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14050"/>
                <a:gridCol w="1118798"/>
              </a:tblGrid>
              <a:tr h="326008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AR-GE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Oran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İyi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900" u="none" strike="noStrike">
                          <a:effectLst/>
                        </a:rPr>
                        <a:t>45,53%</a:t>
                      </a:r>
                      <a:endParaRPr lang="tr-TR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900" u="none" strike="noStrike">
                          <a:effectLst/>
                        </a:rPr>
                        <a:t>46,81%</a:t>
                      </a:r>
                      <a:endParaRPr lang="tr-TR" sz="9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5054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Kötü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900" u="none" strike="noStrike" dirty="0">
                          <a:effectLst/>
                        </a:rPr>
                        <a:t>7,66%</a:t>
                      </a:r>
                      <a:endParaRPr lang="tr-TR" sz="9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9538144"/>
              </p:ext>
            </p:extLst>
          </p:nvPr>
        </p:nvGraphicFramePr>
        <p:xfrm>
          <a:off x="1043608" y="3717032"/>
          <a:ext cx="6984776" cy="2664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020237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8695072"/>
              </p:ext>
            </p:extLst>
          </p:nvPr>
        </p:nvGraphicFramePr>
        <p:xfrm>
          <a:off x="683568" y="1700808"/>
          <a:ext cx="7776864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636956"/>
                <a:gridCol w="1139908"/>
              </a:tblGrid>
              <a:tr h="31242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Bürokratik </a:t>
                      </a:r>
                      <a:r>
                        <a:rPr lang="tr-TR" sz="1600" b="1" u="none" strike="noStrike" dirty="0">
                          <a:effectLst/>
                        </a:rPr>
                        <a:t>kolaylık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İyi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44,30%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48,95%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Kötü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6,75%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251067"/>
              </p:ext>
            </p:extLst>
          </p:nvPr>
        </p:nvGraphicFramePr>
        <p:xfrm>
          <a:off x="899592" y="3573016"/>
          <a:ext cx="741682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4869967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2462075"/>
              </p:ext>
            </p:extLst>
          </p:nvPr>
        </p:nvGraphicFramePr>
        <p:xfrm>
          <a:off x="611560" y="1628800"/>
          <a:ext cx="7992888" cy="180019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21316"/>
                <a:gridCol w="1171572"/>
              </a:tblGrid>
              <a:tr h="33959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dirty="0" smtClean="0">
                          <a:effectLst/>
                        </a:rPr>
                        <a:t>Kendini </a:t>
                      </a:r>
                      <a:r>
                        <a:rPr lang="tr-TR" sz="1400" b="1" u="none" strike="noStrike" dirty="0">
                          <a:effectLst/>
                        </a:rPr>
                        <a:t>yenileme</a:t>
                      </a:r>
                      <a:endParaRPr lang="tr-TR" sz="14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İyi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47,46%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45,76%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65152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Kötü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 dirty="0">
                          <a:effectLst/>
                        </a:rPr>
                        <a:t>6,78%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32326979"/>
              </p:ext>
            </p:extLst>
          </p:nvPr>
        </p:nvGraphicFramePr>
        <p:xfrm>
          <a:off x="827584" y="3645024"/>
          <a:ext cx="7488832" cy="2520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352933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64620"/>
              </p:ext>
            </p:extLst>
          </p:nvPr>
        </p:nvGraphicFramePr>
        <p:xfrm>
          <a:off x="899592" y="1772816"/>
          <a:ext cx="7200800" cy="136815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145330"/>
                <a:gridCol w="1055470"/>
              </a:tblGrid>
              <a:tr h="25809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Öğretim </a:t>
                      </a:r>
                      <a:r>
                        <a:rPr lang="tr-TR" sz="1600" b="1" u="none" strike="noStrike" dirty="0">
                          <a:effectLst/>
                        </a:rPr>
                        <a:t>üyesi kalitesi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7751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7751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İyi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46,41%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7751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45,99%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77516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Kötü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7,59%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75315291"/>
              </p:ext>
            </p:extLst>
          </p:nvPr>
        </p:nvGraphicFramePr>
        <p:xfrm>
          <a:off x="1115616" y="3284984"/>
          <a:ext cx="6984776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51036843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6" name="Tabl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5090677"/>
              </p:ext>
            </p:extLst>
          </p:nvPr>
        </p:nvGraphicFramePr>
        <p:xfrm>
          <a:off x="971600" y="1772816"/>
          <a:ext cx="7344816" cy="158417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8237"/>
                <a:gridCol w="1076579"/>
              </a:tblGrid>
              <a:tr h="298841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Dış </a:t>
                      </a:r>
                      <a:r>
                        <a:rPr lang="tr-TR" sz="1600" b="1" u="none" strike="noStrike" dirty="0">
                          <a:effectLst/>
                        </a:rPr>
                        <a:t>kurumlarla işbirliği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1334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1334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İyi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44,49%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1334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49,15%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1334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3. Kötü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6,36%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4055146"/>
              </p:ext>
            </p:extLst>
          </p:nvPr>
        </p:nvGraphicFramePr>
        <p:xfrm>
          <a:off x="1187624" y="3501008"/>
          <a:ext cx="6840760" cy="23762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75438260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4. Hakkâri üniversitesi hakkında sahip olduğunuz görüşünüzü aşağıdaki ifadelere göre değerlendiriniz?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424248"/>
              </p:ext>
            </p:extLst>
          </p:nvPr>
        </p:nvGraphicFramePr>
        <p:xfrm>
          <a:off x="755576" y="1772816"/>
          <a:ext cx="7704856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75503"/>
                <a:gridCol w="1129353"/>
              </a:tblGrid>
              <a:tr h="31242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Alt </a:t>
                      </a:r>
                      <a:r>
                        <a:rPr lang="tr-TR" sz="1600" b="1" u="none" strike="noStrike" dirty="0">
                          <a:effectLst/>
                        </a:rPr>
                        <a:t>yapı, donanım, bina imkânları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İyi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41,99%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53,25%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3. Kötü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4,76%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14849459"/>
              </p:ext>
            </p:extLst>
          </p:nvPr>
        </p:nvGraphicFramePr>
        <p:xfrm>
          <a:off x="971600" y="3645024"/>
          <a:ext cx="7344816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827166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9952262"/>
              </p:ext>
            </p:extLst>
          </p:nvPr>
        </p:nvGraphicFramePr>
        <p:xfrm>
          <a:off x="1043608" y="404664"/>
          <a:ext cx="7056784" cy="240451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195720"/>
                <a:gridCol w="968692"/>
                <a:gridCol w="892372"/>
              </a:tblGrid>
              <a:tr h="621433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tr-TR" sz="1400" u="none" strike="noStrike" dirty="0" smtClean="0">
                          <a:effectLst/>
                        </a:rPr>
                        <a:t>1. Üniversitemizin </a:t>
                      </a:r>
                      <a:r>
                        <a:rPr lang="tr-TR" sz="1400" u="none" strike="noStrike" dirty="0">
                          <a:effectLst/>
                        </a:rPr>
                        <a:t>hizmetleri, görev/yetki/sorumlulukları hakkındaki bilgi düzeyinizi nasıl Değerlendirirsiniz?</a:t>
                      </a:r>
                      <a:endParaRPr lang="tr-TR" sz="14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92351"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>
                          <a:effectLst/>
                        </a:rPr>
                        <a:t> 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>
                          <a:effectLst/>
                        </a:rPr>
                        <a:t> 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>
                          <a:effectLst/>
                        </a:rPr>
                        <a:t> 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19235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Seçenek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Katılım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19235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1. Çok İyi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22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9.02 %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19235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2. İyi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59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24.18 %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19235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3. Yeterli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36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14.75 %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19235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4. Yetersiz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25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10.25 %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19235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5. Hiç bilgim yok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102</a:t>
                      </a:r>
                      <a:endParaRPr lang="tr-TR" sz="1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41.8 %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192351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Toplam Katılım: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244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tr-TR" sz="1400" u="none" strike="noStrike" dirty="0">
                          <a:effectLst/>
                        </a:rPr>
                        <a:t> </a:t>
                      </a:r>
                      <a:endParaRPr lang="tr-T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graphicFrame>
        <p:nvGraphicFramePr>
          <p:cNvPr id="8" name="Grafik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78283168"/>
              </p:ext>
            </p:extLst>
          </p:nvPr>
        </p:nvGraphicFramePr>
        <p:xfrm>
          <a:off x="1187624" y="3068960"/>
          <a:ext cx="6768752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006481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5. Bölgenin üniversitemiz gelişimine yönelik sunduğu fırsatlar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>
                <a:ln w="0"/>
              </a:rPr>
              <a:t>Hayvancılık faaliyetleri</a:t>
            </a:r>
            <a:endParaRPr lang="tr-TR" dirty="0">
              <a:ln w="0"/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ln w="0"/>
              </a:rPr>
              <a:t>Coğrafik yapı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ln w="0"/>
              </a:rPr>
              <a:t>Yer altı-Doğal kaynaklar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ln w="0"/>
              </a:rPr>
              <a:t>Kültürel çeşitlilik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>
                <a:ln w="0"/>
              </a:rPr>
              <a:t>Ekonomik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ln w="0"/>
              </a:rPr>
              <a:t>İş</a:t>
            </a:r>
            <a:r>
              <a:rPr lang="tr-TR" b="1" dirty="0" smtClean="0">
                <a:ln w="0"/>
                <a:pattFill prst="dkUpDiag">
                  <a:fgClr>
                    <a:schemeClr val="bg1">
                      <a:lumMod val="50000"/>
                    </a:schemeClr>
                  </a:fgClr>
                  <a:bgClr>
                    <a:schemeClr val="tx1">
                      <a:lumMod val="75000"/>
                      <a:lumOff val="25000"/>
                    </a:schemeClr>
                  </a:bgClr>
                </a:pattFill>
              </a:rPr>
              <a:t> </a:t>
            </a:r>
            <a:r>
              <a:rPr lang="tr-TR" dirty="0" smtClean="0">
                <a:ln w="0"/>
              </a:rPr>
              <a:t>İmkanı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>
                <a:ln w="0"/>
              </a:rPr>
              <a:t>AR-GE</a:t>
            </a:r>
            <a:endParaRPr lang="tr-TR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val="371423028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6. Bölgenin üniversitemiz gelişimini tehdit eden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>
                <a:ln w="0"/>
              </a:rPr>
              <a:t>Coğrafik koşulların zorlu olması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Diğer illere geçişte yol üstü olmaması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dirty="0" smtClean="0"/>
              <a:t>Yeniliğe kapalılık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Ulaşım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Terör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Ön yargılar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80684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7. Üniversitemizde güçlü olduğunu düşündüğünüz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Genç Akademik Kadro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Çalışma </a:t>
            </a:r>
            <a:r>
              <a:rPr lang="tr-TR" dirty="0"/>
              <a:t>yapılabilecek alanlar olması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/>
              <a:t>Personel </a:t>
            </a:r>
            <a:r>
              <a:rPr lang="tr-TR" dirty="0" smtClean="0"/>
              <a:t>yetkinliği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Eğitim </a:t>
            </a:r>
            <a:r>
              <a:rPr lang="tr-TR" dirty="0"/>
              <a:t>Ç</a:t>
            </a:r>
            <a:r>
              <a:rPr lang="tr-TR" dirty="0" smtClean="0"/>
              <a:t>eşitliliği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Akademik Personel Kalitesi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Yenilikçi olmaları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0590555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8. Üniversitemizde zayıf olduğunu düşündüğünüz unsurlar nelerdir?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Tanıtım, üniversite faaliyetlerinin duyurulamaması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Kampüsün </a:t>
            </a:r>
            <a:r>
              <a:rPr lang="tr-TR" dirty="0"/>
              <a:t>konumu ve bitmemiş </a:t>
            </a:r>
            <a:r>
              <a:rPr lang="tr-TR" dirty="0" smtClean="0"/>
              <a:t>olması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Kampüsün yetersizliği ve uzak olması</a:t>
            </a:r>
            <a:endParaRPr lang="tr-TR" dirty="0"/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Alt </a:t>
            </a:r>
            <a:r>
              <a:rPr lang="tr-TR" dirty="0"/>
              <a:t>yapı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Eğlence alanlarının azlığı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tr-TR" dirty="0" smtClean="0"/>
              <a:t>Teknolojik Altyapı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5365489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9. Üniversitemiz için önemli olduğunu düşündüğünüz diğer düşüncelerinizi belirtiniz.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="" xmlns:a16="http://schemas.microsoft.com/office/drawing/2014/main" id="{82A69C46-F6C1-4BB4-B5D4-090F6DB293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112568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q"/>
            </a:pPr>
            <a:r>
              <a:rPr lang="tr-TR" i="1" dirty="0" smtClean="0"/>
              <a:t>«Üniversite tanıtımları"</a:t>
            </a:r>
            <a:endParaRPr lang="tr-TR" i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i="1" dirty="0"/>
              <a:t>"Sosyal </a:t>
            </a:r>
            <a:r>
              <a:rPr lang="tr-TR" i="1" dirty="0" smtClean="0"/>
              <a:t>etkinler"</a:t>
            </a:r>
            <a:endParaRPr lang="tr-TR" i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i="1" dirty="0" smtClean="0"/>
              <a:t>"</a:t>
            </a:r>
            <a:r>
              <a:rPr lang="tr-TR" i="1" dirty="0"/>
              <a:t>Kampüsün </a:t>
            </a:r>
            <a:r>
              <a:rPr lang="tr-TR" i="1" dirty="0" smtClean="0"/>
              <a:t>bitmesi ve aktif hale gelmesi"</a:t>
            </a:r>
            <a:endParaRPr lang="tr-TR" i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i="1" dirty="0" smtClean="0"/>
              <a:t>«Teknolojik altyapılar"</a:t>
            </a:r>
            <a:endParaRPr lang="tr-TR" i="1" dirty="0"/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i="1" dirty="0"/>
              <a:t>"Coğrafi yapıya göre bölümlerin açılması"</a:t>
            </a:r>
          </a:p>
          <a:p>
            <a:pPr algn="just">
              <a:buFont typeface="Wingdings" panose="05000000000000000000" pitchFamily="2" charset="2"/>
              <a:buChar char="q"/>
            </a:pPr>
            <a:r>
              <a:rPr lang="tr-TR" i="1" dirty="0" smtClean="0"/>
              <a:t>«Yüksek Lisans programının </a:t>
            </a:r>
            <a:r>
              <a:rPr lang="tr-TR" i="1" dirty="0"/>
              <a:t>açılması" </a:t>
            </a:r>
            <a:endParaRPr lang="tr-TR" b="1" i="1" dirty="0">
              <a:ln/>
              <a:pattFill prst="dkUpDiag">
                <a:fgClr>
                  <a:schemeClr val="bg1">
                    <a:lumMod val="50000"/>
                  </a:schemeClr>
                </a:fgClr>
                <a:bgClr>
                  <a:schemeClr val="tx1">
                    <a:lumMod val="75000"/>
                    <a:lumOff val="25000"/>
                  </a:schemeClr>
                </a:bgClr>
              </a:pattFill>
            </a:endParaRPr>
          </a:p>
        </p:txBody>
      </p:sp>
    </p:spTree>
    <p:extLst>
      <p:ext uri="{BB962C8B-B14F-4D97-AF65-F5344CB8AC3E}">
        <p14:creationId xmlns:p14="http://schemas.microsoft.com/office/powerpoint/2010/main" val="122414400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755576" y="16288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/>
            </a:r>
            <a:br>
              <a:rPr lang="tr-TR" dirty="0"/>
            </a:br>
            <a:r>
              <a:rPr lang="tr-TR" dirty="0"/>
              <a:t>Hakkari Üniversitesi</a:t>
            </a:r>
            <a:br>
              <a:rPr lang="tr-TR" dirty="0"/>
            </a:br>
            <a:r>
              <a:rPr lang="tr-TR" dirty="0"/>
              <a:t>Kalite Yönetim Sistemi</a:t>
            </a:r>
            <a:br>
              <a:rPr lang="tr-TR" dirty="0"/>
            </a:br>
            <a:r>
              <a:rPr lang="tr-TR" dirty="0"/>
              <a:t>(</a:t>
            </a:r>
            <a:r>
              <a:rPr lang="tr-TR" dirty="0" smtClean="0"/>
              <a:t>2022)</a:t>
            </a:r>
            <a:endParaRPr lang="tr-TR" dirty="0"/>
          </a:p>
        </p:txBody>
      </p:sp>
      <p:pic>
        <p:nvPicPr>
          <p:cNvPr id="1026" name="Picture 2" descr="C:\Users\HP\Desktop\indir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60648"/>
            <a:ext cx="1656184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HP\Desktop\KYS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132856"/>
            <a:ext cx="1965819" cy="936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26346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o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436617"/>
              </p:ext>
            </p:extLst>
          </p:nvPr>
        </p:nvGraphicFramePr>
        <p:xfrm>
          <a:off x="395536" y="476672"/>
          <a:ext cx="8064896" cy="25202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882770"/>
                <a:gridCol w="1182126"/>
              </a:tblGrid>
              <a:tr h="58408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u="none" strike="noStrike" dirty="0" smtClean="0">
                          <a:effectLst/>
                        </a:rPr>
                        <a:t>2. </a:t>
                      </a:r>
                      <a:r>
                        <a:rPr lang="tr-TR" sz="1600" u="none" strike="noStrike" dirty="0">
                          <a:effectLst/>
                        </a:rPr>
                        <a:t>Üniversitede İletişimde olduğunuz birim veya birimlerle ilgili memnuniyet derecenizi belirtiniz.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22699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2699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Çok İyi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9,84%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2699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İyi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20,08%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2699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3. Yeterli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16,80%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2699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4. Yetersiz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7,38%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22699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5. Hiç bilgim yok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45,90%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5" name="Grafik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70844390"/>
              </p:ext>
            </p:extLst>
          </p:nvPr>
        </p:nvGraphicFramePr>
        <p:xfrm>
          <a:off x="971600" y="3212976"/>
          <a:ext cx="7200800" cy="31683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24964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7" name="Grafik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66920801"/>
              </p:ext>
            </p:extLst>
          </p:nvPr>
        </p:nvGraphicFramePr>
        <p:xfrm>
          <a:off x="1331640" y="3284984"/>
          <a:ext cx="5760640" cy="2880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Tablo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870090"/>
              </p:ext>
            </p:extLst>
          </p:nvPr>
        </p:nvGraphicFramePr>
        <p:xfrm>
          <a:off x="1835696" y="1700808"/>
          <a:ext cx="5256584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86091"/>
                <a:gridCol w="770493"/>
              </a:tblGrid>
              <a:tr h="31242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Kent </a:t>
                      </a:r>
                      <a:r>
                        <a:rPr lang="tr-TR" sz="1600" b="1" u="none" strike="noStrike" dirty="0">
                          <a:effectLst/>
                        </a:rPr>
                        <a:t>ekonomisine katkı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Önemli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59,17%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33,75%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3. Önemsiz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7,08%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87552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9631317"/>
              </p:ext>
            </p:extLst>
          </p:nvPr>
        </p:nvGraphicFramePr>
        <p:xfrm>
          <a:off x="2123728" y="1844824"/>
          <a:ext cx="4536504" cy="130500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1558"/>
                <a:gridCol w="664946"/>
              </a:tblGrid>
              <a:tr h="244506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Hizmet </a:t>
                      </a:r>
                      <a:r>
                        <a:rPr lang="tr-TR" sz="1600" b="1" u="none" strike="noStrike" dirty="0">
                          <a:effectLst/>
                        </a:rPr>
                        <a:t>kalitesi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26291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Seçenek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6291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1. Önemli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60,92%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6291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2. Kısmen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32,35%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262910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3. Önemsiz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6,72%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81839371"/>
              </p:ext>
            </p:extLst>
          </p:nvPr>
        </p:nvGraphicFramePr>
        <p:xfrm>
          <a:off x="1763688" y="3429000"/>
          <a:ext cx="5688632" cy="24482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72772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4" name="Grafik 3">
            <a:extLst>
              <a:ext uri="{FF2B5EF4-FFF2-40B4-BE49-F238E27FC236}">
                <a16:creationId xmlns="" xmlns:a16="http://schemas.microsoft.com/office/drawing/2014/main" id="{54B460CF-B979-4B4F-ACF3-B96414063FE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45849791"/>
              </p:ext>
            </p:extLst>
          </p:nvPr>
        </p:nvGraphicFramePr>
        <p:xfrm>
          <a:off x="2285999" y="4217174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4218759"/>
              </p:ext>
            </p:extLst>
          </p:nvPr>
        </p:nvGraphicFramePr>
        <p:xfrm>
          <a:off x="1835696" y="1772816"/>
          <a:ext cx="4608512" cy="16561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33011"/>
                <a:gridCol w="675501"/>
              </a:tblGrid>
              <a:tr h="312424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400" b="1" u="none" strike="noStrike" dirty="0" smtClean="0">
                          <a:effectLst/>
                        </a:rPr>
                        <a:t>Etik </a:t>
                      </a:r>
                      <a:r>
                        <a:rPr lang="tr-TR" sz="1400" b="1" u="none" strike="noStrike" dirty="0">
                          <a:effectLst/>
                        </a:rPr>
                        <a:t>değerlere bağlılık</a:t>
                      </a:r>
                      <a:endParaRPr lang="tr-TR" sz="14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Seçenek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>
                          <a:effectLst/>
                        </a:rPr>
                        <a:t>Oran</a:t>
                      </a:r>
                      <a:endParaRPr lang="tr-TR" sz="14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1. Önemli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65%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2. Kısmen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>
                          <a:effectLst/>
                        </a:rPr>
                        <a:t>28,75%</a:t>
                      </a:r>
                      <a:endParaRPr lang="tr-TR" sz="105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35940">
                <a:tc>
                  <a:txBody>
                    <a:bodyPr/>
                    <a:lstStyle/>
                    <a:p>
                      <a:pPr algn="l" fontAlgn="t"/>
                      <a:r>
                        <a:rPr lang="tr-TR" sz="1400" u="none" strike="noStrike" dirty="0">
                          <a:effectLst/>
                        </a:rPr>
                        <a:t>3. Önemsiz</a:t>
                      </a:r>
                      <a:endParaRPr lang="tr-TR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050" u="none" strike="noStrike" dirty="0">
                          <a:effectLst/>
                        </a:rPr>
                        <a:t>6,25%</a:t>
                      </a:r>
                      <a:endParaRPr lang="tr-TR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69594157"/>
              </p:ext>
            </p:extLst>
          </p:nvPr>
        </p:nvGraphicFramePr>
        <p:xfrm>
          <a:off x="1835696" y="3645024"/>
          <a:ext cx="5184576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782306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7566200"/>
              </p:ext>
            </p:extLst>
          </p:nvPr>
        </p:nvGraphicFramePr>
        <p:xfrm>
          <a:off x="1547664" y="1844824"/>
          <a:ext cx="5904656" cy="18722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9171"/>
                <a:gridCol w="865485"/>
              </a:tblGrid>
              <a:tr h="353175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600" b="1" u="none" strike="noStrike" dirty="0" smtClean="0">
                          <a:effectLst/>
                        </a:rPr>
                        <a:t>Sürekli </a:t>
                      </a:r>
                      <a:r>
                        <a:rPr lang="tr-TR" sz="1600" b="1" u="none" strike="noStrike" dirty="0">
                          <a:effectLst/>
                        </a:rPr>
                        <a:t>gelişme</a:t>
                      </a:r>
                      <a:endParaRPr lang="tr-TR" sz="16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Seçenek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Oran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1. Önemli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>
                          <a:effectLst/>
                        </a:rPr>
                        <a:t>66,95%</a:t>
                      </a:r>
                      <a:endParaRPr lang="tr-TR" sz="11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 dirty="0">
                          <a:effectLst/>
                        </a:rPr>
                        <a:t>2. Kısmen</a:t>
                      </a:r>
                      <a:endParaRPr lang="tr-TR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27,20%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79758">
                <a:tc>
                  <a:txBody>
                    <a:bodyPr/>
                    <a:lstStyle/>
                    <a:p>
                      <a:pPr algn="l" fontAlgn="t"/>
                      <a:r>
                        <a:rPr lang="tr-TR" sz="1600" u="none" strike="noStrike">
                          <a:effectLst/>
                        </a:rPr>
                        <a:t>3. Önemsiz</a:t>
                      </a:r>
                      <a:endParaRPr lang="tr-TR" sz="16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100" u="none" strike="noStrike" dirty="0">
                          <a:effectLst/>
                        </a:rPr>
                        <a:t>5,86%</a:t>
                      </a:r>
                      <a:endParaRPr lang="tr-TR" sz="11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7602671"/>
              </p:ext>
            </p:extLst>
          </p:nvPr>
        </p:nvGraphicFramePr>
        <p:xfrm>
          <a:off x="1691680" y="3933056"/>
          <a:ext cx="6336704" cy="27363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653746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="" xmlns:a16="http://schemas.microsoft.com/office/drawing/2014/main" id="{922BF440-D34E-4E3A-9626-66D71D8B8CFD}"/>
              </a:ext>
            </a:extLst>
          </p:cNvPr>
          <p:cNvSpPr>
            <a:spLocks noGrp="1"/>
          </p:cNvSpPr>
          <p:nvPr>
            <p:ph type="title"/>
          </p:nvPr>
        </p:nvSpPr>
        <p:spPr>
          <a:ln>
            <a:noFill/>
          </a:ln>
          <a:effectLst>
            <a:outerShdw blurRad="57785" dist="33020" dir="3180000" algn="ctr">
              <a:srgbClr val="000000">
                <a:alpha val="30000"/>
              </a:srgbClr>
            </a:outerShdw>
            <a:softEdge rad="31750"/>
          </a:effectLst>
          <a:scene3d>
            <a:camera prst="orthographicFront">
              <a:rot lat="0" lon="0" rev="0"/>
            </a:camera>
            <a:lightRig rig="brightRoom" dir="t">
              <a:rot lat="0" lon="0" rev="600000"/>
            </a:lightRig>
          </a:scene3d>
          <a:sp3d prstMaterial="metal">
            <a:bevelT w="38100" h="57150" prst="angle"/>
          </a:sp3d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tr-TR" sz="32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3. Hakkâri üniversitesi ile ilgili aşağıda belirtilen ifadeler hakkındaki önem dereceniz?</a:t>
            </a:r>
          </a:p>
        </p:txBody>
      </p:sp>
      <p:graphicFrame>
        <p:nvGraphicFramePr>
          <p:cNvPr id="5" name="Tablo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9768564"/>
              </p:ext>
            </p:extLst>
          </p:nvPr>
        </p:nvGraphicFramePr>
        <p:xfrm>
          <a:off x="1187624" y="1628800"/>
          <a:ext cx="6480720" cy="151216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30797"/>
                <a:gridCol w="949923"/>
              </a:tblGrid>
              <a:tr h="285257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tr-TR" sz="1800" b="1" u="none" strike="noStrike" dirty="0" smtClean="0">
                          <a:effectLst/>
                        </a:rPr>
                        <a:t>Bilgi </a:t>
                      </a:r>
                      <a:r>
                        <a:rPr lang="tr-TR" sz="1800" b="1" u="none" strike="noStrike" dirty="0">
                          <a:effectLst/>
                        </a:rPr>
                        <a:t>ve deneyim</a:t>
                      </a:r>
                      <a:endParaRPr lang="tr-TR" sz="1800" b="1" i="0" u="none" strike="noStrike" dirty="0">
                        <a:solidFill>
                          <a:srgbClr val="C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306728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Seçenek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>
                          <a:effectLst/>
                        </a:rPr>
                        <a:t>Oran</a:t>
                      </a:r>
                      <a:endParaRPr lang="tr-TR" sz="18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06728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1. Önemli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u="none" strike="noStrike">
                          <a:effectLst/>
                        </a:rPr>
                        <a:t>67,65%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06728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2. Kısmen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u="none" strike="noStrike">
                          <a:effectLst/>
                        </a:rPr>
                        <a:t>25,63%</a:t>
                      </a:r>
                      <a:endParaRPr lang="tr-TR" sz="1200" b="1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  <a:tr h="306728">
                <a:tc>
                  <a:txBody>
                    <a:bodyPr/>
                    <a:lstStyle/>
                    <a:p>
                      <a:pPr algn="l" fontAlgn="t"/>
                      <a:r>
                        <a:rPr lang="tr-TR" sz="1800" u="none" strike="noStrike" dirty="0">
                          <a:effectLst/>
                        </a:rPr>
                        <a:t>3. Önemsiz</a:t>
                      </a:r>
                      <a:endParaRPr lang="tr-TR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tr-TR" sz="1200" u="none" strike="noStrike" dirty="0">
                          <a:effectLst/>
                        </a:rPr>
                        <a:t>6,72%</a:t>
                      </a:r>
                      <a:endParaRPr lang="tr-TR" sz="12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/>
                </a:tc>
              </a:tr>
            </a:tbl>
          </a:graphicData>
        </a:graphic>
      </p:graphicFrame>
      <p:graphicFrame>
        <p:nvGraphicFramePr>
          <p:cNvPr id="6" name="Grafik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0952121"/>
              </p:ext>
            </p:extLst>
          </p:nvPr>
        </p:nvGraphicFramePr>
        <p:xfrm>
          <a:off x="1475656" y="3356992"/>
          <a:ext cx="5976664" cy="2592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5833909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8213</TotalTime>
  <Words>1023</Words>
  <Application>Microsoft Office PowerPoint</Application>
  <PresentationFormat>Ekran Gösterisi (4:3)</PresentationFormat>
  <Paragraphs>331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35</vt:i4>
      </vt:variant>
    </vt:vector>
  </HeadingPairs>
  <TitlesOfParts>
    <vt:vector size="36" baseType="lpstr">
      <vt:lpstr>Ofis Teması</vt:lpstr>
      <vt:lpstr>       Hakkari Üniversitesi  DIŞ PAYDAŞ DEĞERLENDİRME RAPORU  (2022)</vt:lpstr>
      <vt:lpstr>DIŞ PAYDAŞ DEĞERLENDİRME RAPORU </vt:lpstr>
      <vt:lpstr>PowerPoint Sunusu</vt:lpstr>
      <vt:lpstr>PowerPoint Sunusu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3. Hakkâri üniversitesi ile ilgili aşağıda belirtilen ifadeler hakkındaki önem dereceniz?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4. Hakkâri üniversitesi hakkında sahip olduğunuz görüşünüzü aşağıdaki ifadelere göre değerlendiriniz?</vt:lpstr>
      <vt:lpstr>5. Bölgenin üniversitemiz gelişimine yönelik sunduğu fırsatlar nelerdir?</vt:lpstr>
      <vt:lpstr>6. Bölgenin üniversitemiz gelişimini tehdit eden unsurlar nelerdir?</vt:lpstr>
      <vt:lpstr>7. Üniversitemizde güçlü olduğunu düşündüğünüz unsurlar nelerdir?</vt:lpstr>
      <vt:lpstr>8. Üniversitemizde zayıf olduğunu düşündüğünüz unsurlar nelerdir?</vt:lpstr>
      <vt:lpstr>9. Üniversitemiz için önemli olduğunu düşündüğünüz diğer düşüncelerinizi belirtiniz.</vt:lpstr>
      <vt:lpstr>      Hakkari Üniversitesi Kalite Yönetim Sistemi (2022)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Hakkari Üniversitesi Öğrenci Memnuniyet Anketi Sonuçları</dc:title>
  <dc:creator>HP</dc:creator>
  <cp:lastModifiedBy>Asus</cp:lastModifiedBy>
  <cp:revision>650</cp:revision>
  <dcterms:created xsi:type="dcterms:W3CDTF">2016-06-19T07:30:34Z</dcterms:created>
  <dcterms:modified xsi:type="dcterms:W3CDTF">2024-10-22T06:33:02Z</dcterms:modified>
</cp:coreProperties>
</file>