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12" r:id="rId3"/>
    <p:sldId id="314" r:id="rId4"/>
    <p:sldId id="315" r:id="rId5"/>
    <p:sldId id="316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46" r:id="rId21"/>
    <p:sldId id="347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273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" initials="g" lastIdx="0" clrIdx="0">
    <p:extLst>
      <p:ext uri="{19B8F6BF-5375-455C-9EA6-DF929625EA0E}">
        <p15:presenceInfo xmlns:p15="http://schemas.microsoft.com/office/powerpoint/2012/main" xmlns="" userId="Revi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gokha\Desktop\&#246;&#287;renci%20anketleri\D&#305;&#351;%20Payda&#351;%20Anket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70-423F-B312-547A3FE4DC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270-423F-B312-547A3FE4DC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70-423F-B312-547A3FE4DC2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270-423F-B312-547A3FE4DC2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3'!$A$82:$A$84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3'!$C$82:$C$84</c:f>
              <c:numCache>
                <c:formatCode>0.00%</c:formatCode>
                <c:ptCount val="3"/>
                <c:pt idx="0">
                  <c:v>0.75</c:v>
                </c:pt>
                <c:pt idx="1">
                  <c:v>0.18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70-423F-B312-547A3FE4DC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14-45F1-8540-809DEFBD68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A14-45F1-8540-809DEFBD68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A14-45F1-8540-809DEFBD68B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14-45F1-8540-809DEFBD68B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3'!$A$89:$A$91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3'!$C$89:$C$91</c:f>
              <c:numCache>
                <c:formatCode>0.00%</c:formatCode>
                <c:ptCount val="3"/>
                <c:pt idx="0">
                  <c:v>0.65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14-45F1-8540-809DEFBD68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96-45FC-875E-09F948BDB6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996-45FC-875E-09F948BDB6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96-45FC-875E-09F948BDB64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996-45FC-875E-09F948BDB64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3'!$A$96:$A$98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3'!$C$96:$C$98</c:f>
              <c:numCache>
                <c:formatCode>0.00%</c:formatCode>
                <c:ptCount val="3"/>
                <c:pt idx="0">
                  <c:v>0.73</c:v>
                </c:pt>
                <c:pt idx="1">
                  <c:v>0.2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96-45FC-875E-09F948BDB6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44-4D9A-BE0A-99C4DE5061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C44-4D9A-BE0A-99C4DE5061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44-4D9A-BE0A-99C4DE5061C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44-4D9A-BE0A-99C4DE5061C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3'!$A$103:$A$105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3'!$C$103:$C$105</c:f>
              <c:numCache>
                <c:formatCode>0.00%</c:formatCode>
                <c:ptCount val="3"/>
                <c:pt idx="0">
                  <c:v>0.73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44-4D9A-BE0A-99C4DE5061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8F-4C93-B201-2D43025CB4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88F-4C93-B201-2D43025CB4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8F-4C93-B201-2D43025CB40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88F-4C93-B201-2D43025CB40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3'!$A$110:$A$112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3'!$C$110:$C$112</c:f>
              <c:numCache>
                <c:formatCode>0.00%</c:formatCode>
                <c:ptCount val="3"/>
                <c:pt idx="0">
                  <c:v>0.73</c:v>
                </c:pt>
                <c:pt idx="1">
                  <c:v>0.2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8F-4C93-B201-2D43025CB4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91-448B-89E2-22383DF1C3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E91-448B-89E2-22383DF1C3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91-448B-89E2-22383DF1C31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E91-448B-89E2-22383DF1C31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3'!$A$117:$A$119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3'!$C$117:$C$119</c:f>
              <c:numCache>
                <c:formatCode>0.00%</c:formatCode>
                <c:ptCount val="3"/>
                <c:pt idx="0">
                  <c:v>0.69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91-448B-89E2-22383DF1C3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5A-413F-A845-0C375A4C22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D5A-413F-A845-0C375A4C22B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5A-413F-A845-0C375A4C22B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5A-413F-A845-0C375A4C22B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3'!$A$124:$A$126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3'!$C$124:$C$126</c:f>
              <c:numCache>
                <c:formatCode>0.00%</c:formatCode>
                <c:ptCount val="3"/>
                <c:pt idx="0">
                  <c:v>0.69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5A-413F-A845-0C375A4C22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608-4B1C-BD4B-CE74586B64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608-4B1C-BD4B-CE74586B64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608-4B1C-BD4B-CE74586B648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608-4B1C-BD4B-CE74586B648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3'!$A$131:$A$133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3'!$C$131:$C$133</c:f>
              <c:numCache>
                <c:formatCode>0.00%</c:formatCode>
                <c:ptCount val="3"/>
                <c:pt idx="0">
                  <c:v>0.67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08-4B1C-BD4B-CE74586B64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E7-4AB7-8F38-F4A1B43A23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2E7-4AB7-8F38-F4A1B43A23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E7-4AB7-8F38-F4A1B43A23E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3'!$A$146:$A$148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3'!$C$146:$C$148</c:f>
              <c:numCache>
                <c:formatCode>0.00%</c:formatCode>
                <c:ptCount val="3"/>
                <c:pt idx="0">
                  <c:v>0.63</c:v>
                </c:pt>
                <c:pt idx="1">
                  <c:v>0.26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E7-4AB7-8F38-F4A1B43A23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8A-4239-9838-58606BFFC1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08A-4239-9838-58606BFFC1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8A-4239-9838-58606BFFC18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3'!$A$153:$A$155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3'!$C$153:$C$155</c:f>
              <c:numCache>
                <c:formatCode>0.00%</c:formatCode>
                <c:ptCount val="3"/>
                <c:pt idx="0">
                  <c:v>0.55000000000000004</c:v>
                </c:pt>
                <c:pt idx="1">
                  <c:v>0.31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8A-4239-9838-58606BFFC1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BD-4754-AB1D-DB80B50AEE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FBD-4754-AB1D-DB80B50AEE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BD-4754-AB1D-DB80B50AEE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FBD-4754-AB1D-DB80B50AEE2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BD-4754-AB1D-DB80B50AEE2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3'!$A$4:$A$8</c:f>
              <c:strCache>
                <c:ptCount val="5"/>
                <c:pt idx="0">
                  <c:v>1. Çok İyi</c:v>
                </c:pt>
                <c:pt idx="1">
                  <c:v>2. İyi</c:v>
                </c:pt>
                <c:pt idx="2">
                  <c:v>3. Yeterli</c:v>
                </c:pt>
                <c:pt idx="3">
                  <c:v>4. Yetersiz</c:v>
                </c:pt>
                <c:pt idx="4">
                  <c:v>5. Hiç bilgim yok</c:v>
                </c:pt>
              </c:strCache>
            </c:strRef>
          </c:cat>
          <c:val>
            <c:numRef>
              <c:f>'Görünüm 3'!$C$4:$C$8</c:f>
              <c:numCache>
                <c:formatCode>0.00%</c:formatCode>
                <c:ptCount val="5"/>
                <c:pt idx="0">
                  <c:v>0.08</c:v>
                </c:pt>
                <c:pt idx="1">
                  <c:v>0.24</c:v>
                </c:pt>
                <c:pt idx="2">
                  <c:v>0.24</c:v>
                </c:pt>
                <c:pt idx="3">
                  <c:v>0.14000000000000001</c:v>
                </c:pt>
                <c:pt idx="4">
                  <c:v>0.32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BD-4754-AB1D-DB80B50AEE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AD-4FE1-9100-A8A46A5249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2AD-4FE1-9100-A8A46A5249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AD-4FE1-9100-A8A46A5249B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3'!$A$160:$A$162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3'!$C$160:$C$162</c:f>
              <c:numCache>
                <c:formatCode>0.00%</c:formatCode>
                <c:ptCount val="3"/>
                <c:pt idx="0">
                  <c:v>0.45</c:v>
                </c:pt>
                <c:pt idx="1">
                  <c:v>0.43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AD-4FE1-9100-A8A46A5249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A0-49DE-86C8-D1FB8A287F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0A0-49DE-86C8-D1FB8A287F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A0-49DE-86C8-D1FB8A287F7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3'!$A$167:$A$169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3'!$C$167:$C$169</c:f>
              <c:numCache>
                <c:formatCode>0.00%</c:formatCode>
                <c:ptCount val="3"/>
                <c:pt idx="0">
                  <c:v>0.47</c:v>
                </c:pt>
                <c:pt idx="1">
                  <c:v>0.41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A0-49DE-86C8-D1FB8A287F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BDE-487F-B04A-5DCE669B3E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BDE-487F-B04A-5DCE669B3E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BDE-487F-B04A-5DCE669B3EE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3'!$A$174:$A$176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3'!$C$174:$C$176</c:f>
              <c:numCache>
                <c:formatCode>0.00%</c:formatCode>
                <c:ptCount val="3"/>
                <c:pt idx="0">
                  <c:v>0.67</c:v>
                </c:pt>
                <c:pt idx="1">
                  <c:v>0.24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DE-487F-B04A-5DCE669B3E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3B-4690-9114-A1D80C8011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F3B-4690-9114-A1D80C8011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3B-4690-9114-A1D80C80112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3'!$A$181:$A$183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3'!$C$181:$C$183</c:f>
              <c:numCache>
                <c:formatCode>0.00%</c:formatCode>
                <c:ptCount val="3"/>
                <c:pt idx="0">
                  <c:v>0.51</c:v>
                </c:pt>
                <c:pt idx="1">
                  <c:v>0.35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3B-4690-9114-A1D80C8011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63-4C85-9A77-F80482FA5E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E63-4C85-9A77-F80482FA5E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63-4C85-9A77-F80482FA5EE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3'!$A$188:$A$190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3'!$C$188:$C$190</c:f>
              <c:numCache>
                <c:formatCode>0.00%</c:formatCode>
                <c:ptCount val="3"/>
                <c:pt idx="0">
                  <c:v>0.49</c:v>
                </c:pt>
                <c:pt idx="1">
                  <c:v>0.41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63-4C85-9A77-F80482FA5E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73-4C1A-A978-A445D534B3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E73-4C1A-A978-A445D534B3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73-4C1A-A978-A445D534B3C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3'!$A$195:$A$197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3'!$C$195:$C$197</c:f>
              <c:numCache>
                <c:formatCode>0.00%</c:formatCode>
                <c:ptCount val="3"/>
                <c:pt idx="0">
                  <c:v>0.49</c:v>
                </c:pt>
                <c:pt idx="1">
                  <c:v>0.39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73-4C1A-A978-A445D534B3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AC4-4540-8250-598020FF37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AC4-4540-8250-598020FF37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AC4-4540-8250-598020FF37B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3'!$A$202:$A$204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3'!$C$202:$C$204</c:f>
              <c:numCache>
                <c:formatCode>0.00%</c:formatCode>
                <c:ptCount val="3"/>
                <c:pt idx="0" formatCode="0%">
                  <c:v>0.43</c:v>
                </c:pt>
                <c:pt idx="1">
                  <c:v>0.45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C4-4540-8250-598020FF37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16-44E3-A937-9A9220491F2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716-44E3-A937-9A9220491F2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16-44E3-A937-9A9220491F2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3'!$A$209:$A$211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3'!$C$209:$C$211</c:f>
              <c:numCache>
                <c:formatCode>0.00%</c:formatCode>
                <c:ptCount val="3"/>
                <c:pt idx="0">
                  <c:v>0.61</c:v>
                </c:pt>
                <c:pt idx="1">
                  <c:v>0.28000000000000003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16-44E3-A937-9A9220491F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66B-4E5D-BC77-2CA888861E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66B-4E5D-BC77-2CA888861E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66B-4E5D-BC77-2CA888861EF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3'!$A$216:$A$218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3'!$C$216:$C$218</c:f>
              <c:numCache>
                <c:formatCode>0.00%</c:formatCode>
                <c:ptCount val="3"/>
                <c:pt idx="0">
                  <c:v>0.41</c:v>
                </c:pt>
                <c:pt idx="1">
                  <c:v>0.45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6B-4E5D-BC77-2CA888861E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85-4354-BE7C-EFF2EAA866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085-4354-BE7C-EFF2EAA866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85-4354-BE7C-EFF2EAA866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085-4354-BE7C-EFF2EAA866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085-4354-BE7C-EFF2EAA866C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3'!$A$13:$A$17</c:f>
              <c:strCache>
                <c:ptCount val="5"/>
                <c:pt idx="0">
                  <c:v>1. Çok İyi</c:v>
                </c:pt>
                <c:pt idx="1">
                  <c:v>2. İyi</c:v>
                </c:pt>
                <c:pt idx="2">
                  <c:v>3. Yeterli</c:v>
                </c:pt>
                <c:pt idx="3">
                  <c:v>4. Yetersiz</c:v>
                </c:pt>
                <c:pt idx="4">
                  <c:v>5. Hiç bilgim yok</c:v>
                </c:pt>
              </c:strCache>
            </c:strRef>
          </c:cat>
          <c:val>
            <c:numRef>
              <c:f>'Görünüm 3'!$C$13:$C$17</c:f>
              <c:numCache>
                <c:formatCode>0.00%</c:formatCode>
                <c:ptCount val="5"/>
                <c:pt idx="0">
                  <c:v>0.12</c:v>
                </c:pt>
                <c:pt idx="1">
                  <c:v>0.33</c:v>
                </c:pt>
                <c:pt idx="2">
                  <c:v>0.14000000000000001</c:v>
                </c:pt>
                <c:pt idx="3">
                  <c:v>0</c:v>
                </c:pt>
                <c:pt idx="4">
                  <c:v>0.41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85-4354-BE7C-EFF2EAA866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F9-412F-9D42-6C62C6284E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4F9-412F-9D42-6C62C6284E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4F9-412F-9D42-6C62C6284EA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3'!$A$31:$A$33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3'!$C$31:$C$33</c:f>
              <c:numCache>
                <c:formatCode>0.00%</c:formatCode>
                <c:ptCount val="3"/>
                <c:pt idx="0">
                  <c:v>0.67</c:v>
                </c:pt>
                <c:pt idx="1">
                  <c:v>0.28000000000000003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F9-412F-9D42-6C62C6284E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563-4EA1-BFA1-561788CF6E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563-4EA1-BFA1-561788CF6E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563-4EA1-BFA1-561788CF6E5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563-4EA1-BFA1-561788CF6E5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3'!$A$40:$A$42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3'!$C$40:$C$42</c:f>
              <c:numCache>
                <c:formatCode>0.00%</c:formatCode>
                <c:ptCount val="3"/>
                <c:pt idx="0">
                  <c:v>0.65</c:v>
                </c:pt>
                <c:pt idx="1">
                  <c:v>0.23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63-4EA1-BFA1-561788CF6E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D6-4074-B2E9-5A1A7E0722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BD6-4074-B2E9-5A1A7E0722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D6-4074-B2E9-5A1A7E07228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BD6-4074-B2E9-5A1A7E07228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3'!$A$49:$A$51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3'!$C$49:$C$51</c:f>
              <c:numCache>
                <c:formatCode>0.00%</c:formatCode>
                <c:ptCount val="3"/>
                <c:pt idx="0">
                  <c:v>0.69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D6-4074-B2E9-5A1A7E0722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A7-44C8-A3A3-242B2227B6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BA7-44C8-A3A3-242B2227B6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A7-44C8-A3A3-242B2227B69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3'!$A$58:$A$60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3'!$C$58:$C$60</c:f>
              <c:numCache>
                <c:formatCode>0.00%</c:formatCode>
                <c:ptCount val="3"/>
                <c:pt idx="0">
                  <c:v>0.63</c:v>
                </c:pt>
                <c:pt idx="1">
                  <c:v>0.2</c:v>
                </c:pt>
                <c:pt idx="2" formatCode="0%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A7-44C8-A3A3-242B2227B6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83-498E-95FF-940844EC75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183-498E-95FF-940844EC75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183-498E-95FF-940844EC754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183-498E-95FF-940844EC754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3'!$A$66:$A$68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3'!$C$66:$C$68</c:f>
              <c:numCache>
                <c:formatCode>0.00%</c:formatCode>
                <c:ptCount val="3"/>
                <c:pt idx="0">
                  <c:v>0.63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83-498E-95FF-940844EC75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8A-4039-864B-D31D1D95F8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78A-4039-864B-D31D1D95F8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8A-4039-864B-D31D1D95F87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78A-4039-864B-D31D1D95F87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3'!$A$74:$A$76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3'!$C$74:$C$76</c:f>
              <c:numCache>
                <c:formatCode>0.00%</c:formatCode>
                <c:ptCount val="3"/>
                <c:pt idx="0">
                  <c:v>0.67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8A-4039-864B-D31D1D95F8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5053-6C03-4CBB-BDFC-43A0C885AF18}" type="datetimeFigureOut">
              <a:rPr lang="tr-TR" smtClean="0"/>
              <a:t>19.01.2023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BC32-A993-4272-8C3F-3DE1FECE7F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1886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0586D-0D13-4547-BF2D-18E0F01ED548}" type="datetimeFigureOut">
              <a:rPr lang="tr-TR" smtClean="0"/>
              <a:t>19.01.2023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B8285-3E2F-4145-A165-4F1B1B5A6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498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9A9C-0007-405B-8C98-A98CAA8BBCE5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48CE-3726-4A4E-9AFA-566B0E4A1B40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FE4-B318-4E86-8C1F-EA44B99B0B34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E6F5-B550-4C71-82E3-187293181B11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4F90-1C71-411D-A3B8-7A4574BB9112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6F3-BDF2-4486-8572-6A87CE1F55EE}" type="datetime1">
              <a:rPr lang="tr-TR" smtClean="0"/>
              <a:t>19.01.2023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D17D-6A81-4636-93DB-13A5F073EE69}" type="datetime1">
              <a:rPr lang="tr-TR" smtClean="0"/>
              <a:t>19.01.2023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D2C-DEDE-4562-B212-E8C976EFEB73}" type="datetime1">
              <a:rPr lang="tr-TR" smtClean="0"/>
              <a:t>19.01.2023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00CC-E110-476F-8F49-85B8EF09E6FB}" type="datetime1">
              <a:rPr lang="tr-TR" smtClean="0"/>
              <a:t>19.01.2023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1D03-9B32-4AC5-BD3F-11C85A362C5C}" type="datetime1">
              <a:rPr lang="tr-TR" smtClean="0"/>
              <a:t>19.01.2023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5CF-7A5B-416F-90D7-E75668CE820D}" type="datetime1">
              <a:rPr lang="tr-TR" smtClean="0"/>
              <a:t>19.01.2023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2621-961F-4428-AE3B-F8A7B8DA8A85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DIŞ PAYDAŞ DEĞERLENDİRME RAPORU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806" y="1556792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63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A4870015-86C5-46FE-8CFA-223A3AEC7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85875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984399594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19534157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83968767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Bilimsellik-Yenilikçilik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270786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19424650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67757338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9675069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87415145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13922518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86BAB1D8-31EB-4941-9F6C-86E6A092A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844877"/>
              </p:ext>
            </p:extLst>
          </p:nvPr>
        </p:nvGraphicFramePr>
        <p:xfrm>
          <a:off x="2051720" y="4221088"/>
          <a:ext cx="511256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136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5951BA43-B6E1-49D5-A35C-685CD8C1C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359253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3254253693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415545524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48714462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Dürüstlük-Şeffaflık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001560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41707072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3820009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97127366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49439063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2085679796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CF00658D-38F9-4BFB-B763-FCFC52DFE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037944"/>
              </p:ext>
            </p:extLst>
          </p:nvPr>
        </p:nvGraphicFramePr>
        <p:xfrm>
          <a:off x="2123728" y="4293096"/>
          <a:ext cx="5256584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34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54DBF8B3-D1D3-44F8-BEC3-CEC2148D1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20690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71295158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316152926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80679435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Hizmette çeşitlilik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051297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22759122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97123073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996036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7465753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53369616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3C98EA6-1988-4B80-B6E5-4511FA9977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010387"/>
              </p:ext>
            </p:extLst>
          </p:nvPr>
        </p:nvGraphicFramePr>
        <p:xfrm>
          <a:off x="1979712" y="4293096"/>
          <a:ext cx="532859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3539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64B696D5-C171-427E-A849-8B4FD4B33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036900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398337855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4081016050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7342137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Güvenilirlik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729578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292024017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8432366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7908397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64032241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27800506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D1F047D-BED0-456A-BA4A-51CBEF9187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411267"/>
              </p:ext>
            </p:extLst>
          </p:nvPr>
        </p:nvGraphicFramePr>
        <p:xfrm>
          <a:off x="1763688" y="4221088"/>
          <a:ext cx="561662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34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12624315-B60A-4EEE-8DDF-E68FCDF5C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41041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80196156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963386365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954830443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Teknik yeterlilik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669889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4605351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79168535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12062631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45594620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13521407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376B66E-631C-43C7-BA0E-4579F9B95B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7544643"/>
              </p:ext>
            </p:extLst>
          </p:nvPr>
        </p:nvGraphicFramePr>
        <p:xfrm>
          <a:off x="2051720" y="4293096"/>
          <a:ext cx="52565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53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6D997C54-F263-4F7B-8FB8-A49D8B07B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12834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4083921086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815387971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061892476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Araştırma geliştirme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30081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76431529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33705693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7807217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64862961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29991039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F68E756-8495-402B-9171-93F784CDF5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211761"/>
              </p:ext>
            </p:extLst>
          </p:nvPr>
        </p:nvGraphicFramePr>
        <p:xfrm>
          <a:off x="1907704" y="4293096"/>
          <a:ext cx="54006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2348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9DD90A8D-17F0-4183-92D1-C21EED00F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3572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6260932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35927740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595315958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İşbirliği – Danışmanlık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330552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57101314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4543307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36510321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7555630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4095965003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A91B635-9DB1-4F58-A99D-6701757EB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438915"/>
              </p:ext>
            </p:extLst>
          </p:nvPr>
        </p:nvGraphicFramePr>
        <p:xfrm>
          <a:off x="1835696" y="4293096"/>
          <a:ext cx="554461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7317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9D5E9483-CA37-4D04-8793-1F38CBA23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284178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301274248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131552761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4265719298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Sosyo</a:t>
                      </a:r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-kültürel ve sportif etkinlikler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8916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4557736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72304356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74727495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83973936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785589346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6E31BD3-D6EA-43FC-AE34-93E8E707C1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250280"/>
              </p:ext>
            </p:extLst>
          </p:nvPr>
        </p:nvGraphicFramePr>
        <p:xfrm>
          <a:off x="2051720" y="4293096"/>
          <a:ext cx="518457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0048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8BB872E9-D286-4F29-B2A8-D79621767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036673"/>
              </p:ext>
            </p:extLst>
          </p:nvPr>
        </p:nvGraphicFramePr>
        <p:xfrm>
          <a:off x="251999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319003316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4119074970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82515952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Katılımcılık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908367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2216164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4290307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04702531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79496703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32833973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E23C65A2-5F3B-482E-9058-32821B8DFA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272295"/>
              </p:ext>
            </p:extLst>
          </p:nvPr>
        </p:nvGraphicFramePr>
        <p:xfrm>
          <a:off x="1979712" y="4221088"/>
          <a:ext cx="518457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922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8D5B2382-FD63-4DDA-84E9-1C992537B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0332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226279309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609819810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102948276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Çağdaşlık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561710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00263140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3597160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7826612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90500515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687386603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29CA7A5-F10E-4981-A5CF-6FDE47648E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780142"/>
              </p:ext>
            </p:extLst>
          </p:nvPr>
        </p:nvGraphicFramePr>
        <p:xfrm>
          <a:off x="1835696" y="4293096"/>
          <a:ext cx="554461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461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DIŞ PAYDAŞ DEĞERLENDİRME RAPORU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Üniversitemiz kalite çalışmaları kapsamında, dış paydaşlarla ilgili bilgi edinmek amacıyla kurum dışından kurumun nasıl değerlendirildiği belirlenmeye çalışılmıştır. </a:t>
            </a:r>
          </a:p>
          <a:p>
            <a:pPr algn="just"/>
            <a:r>
              <a:rPr lang="tr-TR" dirty="0"/>
              <a:t>Dış paydaş anketimize </a:t>
            </a:r>
            <a:r>
              <a:rPr lang="tr-TR" b="1" dirty="0" smtClean="0"/>
              <a:t>51 </a:t>
            </a:r>
            <a:r>
              <a:rPr lang="tr-TR" dirty="0" smtClean="0"/>
              <a:t>dış </a:t>
            </a:r>
            <a:r>
              <a:rPr lang="tr-TR" dirty="0"/>
              <a:t>paydaş geri dönüş yapmıştır. </a:t>
            </a:r>
          </a:p>
          <a:p>
            <a:pPr algn="just"/>
            <a:r>
              <a:rPr lang="tr-TR" dirty="0"/>
              <a:t>Anket formunun çoktan seçmeli maddeleri veri analizine uygun biçimde yüzde, frekans ve grafiklerle desteklenerek raporlanmıştır. Açık uçlu maddeler ise içerik analizi yöntemi ile analiz edilmiştir.</a:t>
            </a:r>
          </a:p>
        </p:txBody>
      </p:sp>
    </p:spTree>
    <p:extLst>
      <p:ext uri="{BB962C8B-B14F-4D97-AF65-F5344CB8AC3E}">
        <p14:creationId xmlns:p14="http://schemas.microsoft.com/office/powerpoint/2010/main" val="836571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DF2171DF-0E00-4A5C-A3AD-8F40A8021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20418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2956112988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36567146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54963952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Prestij - saygınlık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20932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61067691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55,00%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3466779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2415122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8025620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230059778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1CBD246-7B6E-42E6-83AD-2D9292B539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924844"/>
              </p:ext>
            </p:extLst>
          </p:nvPr>
        </p:nvGraphicFramePr>
        <p:xfrm>
          <a:off x="1835696" y="4293096"/>
          <a:ext cx="561662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7113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E55B97D4-455D-4BE9-B5C7-355FCD791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62643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28790774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89317505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161790485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Eğitim kalitesi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631944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8706941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4964078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36446631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48861183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33744021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74C91A8-403D-46E0-BF97-A4EE2E7A21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67210"/>
              </p:ext>
            </p:extLst>
          </p:nvPr>
        </p:nvGraphicFramePr>
        <p:xfrm>
          <a:off x="1835696" y="4221088"/>
          <a:ext cx="56166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368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A16663DE-4B32-4BA1-A9E6-6F2513561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33364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2901804478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335364828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93421726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Bilimsel düzey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99818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53984504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75189361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21463187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88717127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628791605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6165C226-E549-4549-8CAF-40B1D8C630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600879"/>
              </p:ext>
            </p:extLst>
          </p:nvPr>
        </p:nvGraphicFramePr>
        <p:xfrm>
          <a:off x="1619672" y="4221088"/>
          <a:ext cx="597666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4014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A66007CA-430B-475E-9BC3-38A565916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3786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272864131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511100743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74176779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Topluma yararlılık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615791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65714344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86392923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67336384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95916057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44847635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B83A789B-44E7-4B53-8691-E78C3BC93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991349"/>
              </p:ext>
            </p:extLst>
          </p:nvPr>
        </p:nvGraphicFramePr>
        <p:xfrm>
          <a:off x="1835696" y="4293096"/>
          <a:ext cx="547260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1377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5729A1DA-171F-425D-AE6A-496B2287C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443782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85154997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101199242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649741578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AR-GE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2754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71211872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51,00%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37321380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08826698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8061127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6070144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B22087AF-D085-4F49-955E-EB2910E9EF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209876"/>
              </p:ext>
            </p:extLst>
          </p:nvPr>
        </p:nvGraphicFramePr>
        <p:xfrm>
          <a:off x="1691680" y="4293096"/>
          <a:ext cx="540060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023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E1B3BAA2-7480-4E24-A3B1-46B92B486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390009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20908478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94458855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713963167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Bürokratik kolaylık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983050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52553469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6740982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8973814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8262377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016398900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BB9BEB40-8774-4C46-97B3-9A18B0C021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197635"/>
              </p:ext>
            </p:extLst>
          </p:nvPr>
        </p:nvGraphicFramePr>
        <p:xfrm>
          <a:off x="1907704" y="4365104"/>
          <a:ext cx="540060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699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F02DD586-082A-4CF9-A562-C0A74DF45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60986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37653485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832364404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9889125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Kendini yenileme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765637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64845705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99426492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34326344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21674299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64299073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DE23B30-8085-47B1-B2DB-345C0A95A3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441675"/>
              </p:ext>
            </p:extLst>
          </p:nvPr>
        </p:nvGraphicFramePr>
        <p:xfrm>
          <a:off x="1475656" y="4221088"/>
          <a:ext cx="576064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3529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37EF7A31-156C-429F-B252-2C49FB5DE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490403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2913261591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529031028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37202423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Öğretim üyesi kalitesi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448373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88461284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43%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83684325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75845951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082422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287833813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688ED0B-09F7-4CE2-B6BD-3A8BE0BB6D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024273"/>
              </p:ext>
            </p:extLst>
          </p:nvPr>
        </p:nvGraphicFramePr>
        <p:xfrm>
          <a:off x="1691680" y="4221088"/>
          <a:ext cx="576064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0368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28B142A6-171D-41F4-A126-AD27C99CA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551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262434285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004156363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04067806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Dış kurumlarla işbirliği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358106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99424305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Oran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37458274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0825233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62578590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27528390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E79009A-CAA5-4653-B6B0-9C6C838D3C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299662"/>
              </p:ext>
            </p:extLst>
          </p:nvPr>
        </p:nvGraphicFramePr>
        <p:xfrm>
          <a:off x="1763688" y="4221088"/>
          <a:ext cx="561662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4382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31A6C95F-907E-42CB-A6F5-0C20EA1BA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37998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801818713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863566266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03465280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Alt yapı, donanım, bina imkânları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579894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415066311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16088448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56425322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4263665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29303719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643C04A-F707-4582-8900-C7BED77E27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424143"/>
              </p:ext>
            </p:extLst>
          </p:nvPr>
        </p:nvGraphicFramePr>
        <p:xfrm>
          <a:off x="1835696" y="4293096"/>
          <a:ext cx="583264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16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İçerik Yer Tutucusu 8">
            <a:extLst>
              <a:ext uri="{FF2B5EF4-FFF2-40B4-BE49-F238E27FC236}">
                <a16:creationId xmlns:a16="http://schemas.microsoft.com/office/drawing/2014/main" xmlns="" id="{279F4434-6D46-4DC2-A366-C94844C0F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176958"/>
              </p:ext>
            </p:extLst>
          </p:nvPr>
        </p:nvGraphicFramePr>
        <p:xfrm>
          <a:off x="252000" y="404664"/>
          <a:ext cx="8640000" cy="2205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4">
                  <a:extLst>
                    <a:ext uri="{9D8B030D-6E8A-4147-A177-3AD203B41FA5}">
                      <a16:colId xmlns:a16="http://schemas.microsoft.com/office/drawing/2014/main" xmlns="" val="401189334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930785155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705183085"/>
                    </a:ext>
                  </a:extLst>
                </a:gridCol>
              </a:tblGrid>
              <a:tr h="315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1. Üniversitemizin hizmetleri, görev/yetki/sorumlulukları hakkındaki bilgi düzeyinizi nasıl Değerlendirirsiniz?</a:t>
                      </a:r>
                      <a:endParaRPr lang="tr-TR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1190604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Seçenek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cap="none" spc="0">
                          <a:ln>
                            <a:noFill/>
                          </a:ln>
                          <a:effectLst/>
                        </a:rPr>
                        <a:t>Oran</a:t>
                      </a:r>
                      <a:endParaRPr lang="tr-TR" sz="1400" b="0" i="0" u="none" strike="noStrike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2351400927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1. Çok İyi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624469169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2. İyi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313737050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3. Yeterli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038372848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4. Yetersiz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129884364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5. Hiç bilgim yok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387902762"/>
                  </a:ext>
                </a:extLst>
              </a:tr>
            </a:tbl>
          </a:graphicData>
        </a:graphic>
      </p:graphicFrame>
      <p:graphicFrame>
        <p:nvGraphicFramePr>
          <p:cNvPr id="20" name="Grafik 19">
            <a:extLst>
              <a:ext uri="{FF2B5EF4-FFF2-40B4-BE49-F238E27FC236}">
                <a16:creationId xmlns:a16="http://schemas.microsoft.com/office/drawing/2014/main" xmlns="" id="{608CB34F-F170-451E-BE33-C77D559252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595669"/>
              </p:ext>
            </p:extLst>
          </p:nvPr>
        </p:nvGraphicFramePr>
        <p:xfrm>
          <a:off x="1602000" y="3392595"/>
          <a:ext cx="59400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k 3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608CB34F-F170-451E-BE33-C77D559252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817590"/>
              </p:ext>
            </p:extLst>
          </p:nvPr>
        </p:nvGraphicFramePr>
        <p:xfrm>
          <a:off x="1547664" y="3212976"/>
          <a:ext cx="57606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0064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Bölgenin üniversitemiz gelişimine yönelik sunduğu fırsatlar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Doğası ve Doğal Güzellikleri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Genç Dinamik Kadro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Mesleki Eğitim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Ekonomik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ln w="0"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</a:rPr>
              <a:t>Yabancı Uyruklu Öğrenciler</a:t>
            </a:r>
            <a:endParaRPr lang="tr-TR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3714230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Bölgenin üniversitemiz gelişimini tehdit eden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İkl</a:t>
            </a:r>
            <a:r>
              <a:rPr lang="tr-TR" dirty="0" smtClean="0"/>
              <a:t>im</a:t>
            </a:r>
            <a:endParaRPr lang="tr-T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/>
              <a:t>Fiziksel durum ve sosyal yaşam alanlarının yetersiz olması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Ulaşım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Terör</a:t>
            </a:r>
            <a:endParaRPr lang="tr-T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Genç Nüfus Göçü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068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7. Üniversitemizde güçlü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Akademik Kadronun Kaliteli Olması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Yenilikç</a:t>
            </a:r>
            <a:r>
              <a:rPr lang="tr-TR" dirty="0" smtClean="0"/>
              <a:t>i Olması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905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8. Üniversitemizde zayıf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Üniversitenin Tanıtımı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İşbirliği, Öğrenci Projesi Desteği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Teknoloji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Fiziki Alt yapı</a:t>
            </a:r>
          </a:p>
          <a:p>
            <a:pPr>
              <a:buFont typeface="Wingdings" panose="05000000000000000000" pitchFamily="2" charset="2"/>
              <a:buChar char="q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654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Hakkâri </a:t>
            </a:r>
            <a:r>
              <a:rPr lang="tr-TR" sz="2800" dirty="0"/>
              <a:t>Üniversitesi´ </a:t>
            </a:r>
            <a:r>
              <a:rPr lang="tr-TR" sz="2800" dirty="0" err="1"/>
              <a:t>nin</a:t>
            </a:r>
            <a:r>
              <a:rPr lang="tr-TR" sz="2800" dirty="0"/>
              <a:t> hedefleri sizce neler olmalıdır? 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 ve Teknolojik Alt yapıda yenilikler</a:t>
            </a:r>
          </a:p>
          <a:p>
            <a:r>
              <a:rPr lang="tr-TR" dirty="0" smtClean="0"/>
              <a:t>Üniversiteyi tanıtmak</a:t>
            </a:r>
          </a:p>
          <a:p>
            <a:r>
              <a:rPr lang="tr-TR" dirty="0" smtClean="0"/>
              <a:t>Öğrenci gelebilecek yeni bölümlerin açılması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0666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Hakkâri Üniversitesi´nin öncelik vermesini istediğiniz </a:t>
            </a:r>
            <a:r>
              <a:rPr lang="tr-TR" sz="3200" dirty="0" smtClean="0"/>
              <a:t>konular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Tıp Fakültesinin açılması</a:t>
            </a:r>
          </a:p>
          <a:p>
            <a:r>
              <a:rPr lang="tr-TR" dirty="0" smtClean="0"/>
              <a:t>Ziraat fakültesinin açılması</a:t>
            </a:r>
          </a:p>
          <a:p>
            <a:r>
              <a:rPr lang="tr-TR" dirty="0" smtClean="0"/>
              <a:t>Fakülte ve Birim çalışma koşullarının iyileştirilmesi</a:t>
            </a:r>
          </a:p>
          <a:p>
            <a:r>
              <a:rPr lang="tr-TR" dirty="0" smtClean="0"/>
              <a:t>Kurumsal aidiyetin sağlanması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0035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Hakkâri Üniversitesini olumlu yönde etkileyebileceğini düşündüğünüz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Mesleki Eğitim</a:t>
            </a:r>
          </a:p>
          <a:p>
            <a:r>
              <a:rPr lang="tr-TR" dirty="0" smtClean="0"/>
              <a:t>ARGE</a:t>
            </a:r>
          </a:p>
          <a:p>
            <a:r>
              <a:rPr lang="tr-TR" dirty="0" smtClean="0"/>
              <a:t>Proje</a:t>
            </a:r>
          </a:p>
          <a:p>
            <a:r>
              <a:rPr lang="tr-TR" dirty="0" smtClean="0"/>
              <a:t>Sağlık Bilimleri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7841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Kurumunuzun üniversitemizle işbirliği yapması gerektiğini düşündüğünüz en önemli </a:t>
            </a:r>
            <a:r>
              <a:rPr lang="tr-TR" sz="2800" dirty="0" smtClean="0"/>
              <a:t>konu/konular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Kardeş Üniversite</a:t>
            </a:r>
          </a:p>
          <a:p>
            <a:r>
              <a:rPr lang="tr-TR" dirty="0" smtClean="0"/>
              <a:t>Denetim </a:t>
            </a:r>
          </a:p>
          <a:p>
            <a:r>
              <a:rPr lang="tr-TR" dirty="0" smtClean="0"/>
              <a:t>Eğitim Planları</a:t>
            </a:r>
          </a:p>
          <a:p>
            <a:r>
              <a:rPr lang="tr-TR" dirty="0" smtClean="0"/>
              <a:t>Spor Etkinlikleri</a:t>
            </a:r>
          </a:p>
          <a:p>
            <a:r>
              <a:rPr lang="tr-TR" dirty="0" smtClean="0"/>
              <a:t>Rehberlik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77600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Kalite Yönetim Sistemi</a:t>
            </a:r>
            <a:br>
              <a:rPr lang="tr-TR" dirty="0"/>
            </a:br>
            <a:r>
              <a:rPr lang="tr-TR"/>
              <a:t>(</a:t>
            </a:r>
            <a:r>
              <a:rPr lang="tr-TR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8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96581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3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xmlns="" id="{B1EB73E0-700C-4348-BB24-3D51B66D7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755300"/>
              </p:ext>
            </p:extLst>
          </p:nvPr>
        </p:nvGraphicFramePr>
        <p:xfrm>
          <a:off x="252000" y="404664"/>
          <a:ext cx="8639999" cy="2205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610608725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427177388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552056380"/>
                    </a:ext>
                  </a:extLst>
                </a:gridCol>
              </a:tblGrid>
              <a:tr h="315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2. Üniversitede İletişimde olduğunuz birim veya birimlerle ilgili memnuniyet derecenizi belirtiniz.</a:t>
                      </a:r>
                      <a:endParaRPr lang="tr-TR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7990689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811491066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Çok 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598481655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080379046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Yeterli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707775560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4. Yetersiz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534135976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5. Hiç bilgim yok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43385784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CD6910C-1013-4934-BE84-D72E02226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724338"/>
              </p:ext>
            </p:extLst>
          </p:nvPr>
        </p:nvGraphicFramePr>
        <p:xfrm>
          <a:off x="1835696" y="3284984"/>
          <a:ext cx="612068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4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DABC3F62-7297-47ED-A54B-243246402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991519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413168348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837336838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645890915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Kent ekonomisine katkı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779188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36454346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3816128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13054740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72777498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2535711890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9119AE2-1C2E-4A21-A278-AAD9D1C9F4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792467"/>
              </p:ext>
            </p:extLst>
          </p:nvPr>
        </p:nvGraphicFramePr>
        <p:xfrm>
          <a:off x="2195736" y="4149080"/>
          <a:ext cx="504056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75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F5DA8A80-5B61-43F2-8376-3F9826B20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47188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107699003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2747527177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175665086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Hizmet kalitesi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001186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0312327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6520311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20565783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80228478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17015561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C161FD4A-0C42-4490-A037-4C71ABB11D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317076"/>
              </p:ext>
            </p:extLst>
          </p:nvPr>
        </p:nvGraphicFramePr>
        <p:xfrm>
          <a:off x="2123728" y="4293096"/>
          <a:ext cx="475252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77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9AB4C010-B075-41EA-9F21-F7E64C203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01832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230568821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379713192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120365253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Etik değerlere bağlılık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276484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19228937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84196110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91086158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764440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38202231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4B460CF-B979-4B4F-ACF3-B96414063F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086736"/>
              </p:ext>
            </p:extLst>
          </p:nvPr>
        </p:nvGraphicFramePr>
        <p:xfrm>
          <a:off x="2051720" y="4221088"/>
          <a:ext cx="489654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230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CFD58BB0-C8AF-41ED-8DD7-3DD72FA00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3787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3175047998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896353519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314733932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Sürekli gelişme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724139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9955438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72798486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21053138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92208400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914118830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8936E14B-BA36-4177-B839-C27BCCC6FF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001734"/>
              </p:ext>
            </p:extLst>
          </p:nvPr>
        </p:nvGraphicFramePr>
        <p:xfrm>
          <a:off x="2051720" y="4149080"/>
          <a:ext cx="518457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37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1429AAFF-9FF1-43BF-A708-FED67BD6E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594830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:a16="http://schemas.microsoft.com/office/drawing/2014/main" xmlns="" val="1406811532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791330550"/>
                    </a:ext>
                  </a:extLst>
                </a:gridCol>
                <a:gridCol w="644383">
                  <a:extLst>
                    <a:ext uri="{9D8B030D-6E8A-4147-A177-3AD203B41FA5}">
                      <a16:colId xmlns:a16="http://schemas.microsoft.com/office/drawing/2014/main" xmlns="" val="1474403882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Bilgi ve deneyim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678177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369887534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799886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4655604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51945669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:a16="http://schemas.microsoft.com/office/drawing/2014/main" xmlns="" val="139594628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17F753D-4426-4E12-8266-127F4A525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79939"/>
              </p:ext>
            </p:extLst>
          </p:nvPr>
        </p:nvGraphicFramePr>
        <p:xfrm>
          <a:off x="1907704" y="4365104"/>
          <a:ext cx="52565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83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5423</TotalTime>
  <Words>1238</Words>
  <Application>Microsoft Office PowerPoint</Application>
  <PresentationFormat>Ekran Gösterisi (4:3)</PresentationFormat>
  <Paragraphs>442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       Hakkari Üniversitesi  DIŞ PAYDAŞ DEĞERLENDİRME RAPORU  (2023)</vt:lpstr>
      <vt:lpstr>DIŞ PAYDAŞ DEĞERLENDİRME RAPORU </vt:lpstr>
      <vt:lpstr>PowerPoint Sunusu</vt:lpstr>
      <vt:lpstr>PowerPoint Sunusu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5. Bölgenin üniversitemiz gelişimine yönelik sunduğu fırsatlar nelerdir?</vt:lpstr>
      <vt:lpstr>6. Bölgenin üniversitemiz gelişimini tehdit eden unsurlar nelerdir?</vt:lpstr>
      <vt:lpstr>7. Üniversitemizde güçlü olduğunu düşündüğünüz unsurlar nelerdir?</vt:lpstr>
      <vt:lpstr>8. Üniversitemizde zayıf olduğunu düşündüğünüz unsurlar nelerdir?</vt:lpstr>
      <vt:lpstr>Hakkâri Üniversitesi´ nin hedefleri sizce neler olmalıdır?  </vt:lpstr>
      <vt:lpstr>Hakkâri Üniversitesi´nin öncelik vermesini istediğiniz konular</vt:lpstr>
      <vt:lpstr>Hakkâri Üniversitesini olumlu yönde etkileyebileceğini düşündüğünüz gelişmeler</vt:lpstr>
      <vt:lpstr>Kurumunuzun üniversitemizle işbirliği yapması gerektiğini düşündüğünüz en önemli konu/konular</vt:lpstr>
      <vt:lpstr>      Hakkari Üniversitesi Kalite Yönetim Sistemi (2023)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Hakkari Üniversitesi Öğrenci Memnuniyet Anketi Sonuçları</dc:title>
  <dc:creator>HP</dc:creator>
  <cp:lastModifiedBy>EG</cp:lastModifiedBy>
  <cp:revision>671</cp:revision>
  <dcterms:created xsi:type="dcterms:W3CDTF">2016-06-19T07:30:34Z</dcterms:created>
  <dcterms:modified xsi:type="dcterms:W3CDTF">2023-01-19T13:26:05Z</dcterms:modified>
</cp:coreProperties>
</file>