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2" r:id="rId2"/>
    <p:sldId id="323" r:id="rId3"/>
    <p:sldId id="324" r:id="rId4"/>
    <p:sldId id="325" r:id="rId5"/>
    <p:sldId id="307" r:id="rId6"/>
    <p:sldId id="321" r:id="rId7"/>
    <p:sldId id="320" r:id="rId8"/>
    <p:sldId id="319" r:id="rId9"/>
    <p:sldId id="318" r:id="rId10"/>
    <p:sldId id="317" r:id="rId11"/>
    <p:sldId id="316" r:id="rId12"/>
    <p:sldId id="315" r:id="rId13"/>
    <p:sldId id="314" r:id="rId14"/>
    <p:sldId id="313" r:id="rId15"/>
    <p:sldId id="312" r:id="rId16"/>
    <p:sldId id="311" r:id="rId17"/>
    <p:sldId id="310" r:id="rId18"/>
    <p:sldId id="309" r:id="rId19"/>
    <p:sldId id="30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8"/>
  </p:normalViewPr>
  <p:slideViewPr>
    <p:cSldViewPr snapToGrid="0">
      <p:cViewPr varScale="1">
        <p:scale>
          <a:sx n="108" d="100"/>
          <a:sy n="108"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rzuucar\Downloads\Strateji%20Gelistirme%20Daire%20Baskanligi%20Ic%20Paydas%20Anket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İç Paydaş Memnuniyet Ortalaması</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Sheet1!$A$118:$A$132</c:f>
              <c:strCache>
                <c:ptCount val="15"/>
                <c:pt idx="0">
                  <c:v>Strateji Geliştirme Daire Başkanlığı yöneticilerine ( Daire Bşk., Şube Md., Muhasebe Yetk.) kolay ulaşabiliyorum.</c:v>
                </c:pt>
                <c:pt idx="1">
                  <c:v>Birim personeline kolayca ulaşabiliyorum</c:v>
                </c:pt>
                <c:pt idx="2">
                  <c:v>Birim çalışanlarının taleplere karşı tutum ve davranışlarından memnunum.</c:v>
                </c:pt>
                <c:pt idx="3">
                  <c:v>Birim personeli sorunum ile ilgilenir ve gerekli çözüm önerilerini geliştirir.</c:v>
                </c:pt>
                <c:pt idx="4">
                  <c:v>Birim personeli ilgili konularda yeterli bilgi ve deneyime sahiptir.</c:v>
                </c:pt>
                <c:pt idx="5">
                  <c:v>Birim personeli ile uyum içinde çalışmaktayım</c:v>
                </c:pt>
                <c:pt idx="6">
                  <c:v>Birim personeli tarafından sunulan hizmetler zamanında yerine getirilmektedir.</c:v>
                </c:pt>
                <c:pt idx="7">
                  <c:v>Mali yönetim bilgi sistemleri (KBS, MYS, TKYS, e-Bütçe, Ka-Ya gibi) kullanımı, karşılaşılan sorunların çözümü ve verilen desteklerden dolayı Strateji Geliştirme Daire Başkanlığından memnunum.</c:v>
                </c:pt>
                <c:pt idx="8">
                  <c:v>Birim tarafından yürütülen muhasebe hizmetlerinden memnunum.</c:v>
                </c:pt>
                <c:pt idx="9">
                  <c:v>Bütçenin hazırlanması, yıl içindeki bütçe uygulamaları ve ödenek talebi süreci hizmet kalitesinden memnunum.</c:v>
                </c:pt>
                <c:pt idx="10">
                  <c:v>Strateji Geliştirme Daire Başkanlığı taşınır işlemleri sürecindeki hizmet kalitesinden memnunum.</c:v>
                </c:pt>
                <c:pt idx="11">
                  <c:v>Birimin web sayfasındaki bilgiler güncel olup mevzuata uygun olarak yayınlanmaktadır.</c:v>
                </c:pt>
                <c:pt idx="12">
                  <c:v>Strateji Geliştirme Daire Başkanlığının Raporlama işlemleri sürecindeki hizmet kalitesinden memnunum.</c:v>
                </c:pt>
                <c:pt idx="13">
                  <c:v>Birimin görev ve fonksiyonlarının üniversitemiz açısından önemli olduğunu düşünüyorum.</c:v>
                </c:pt>
                <c:pt idx="14">
                  <c:v>Strateji Geliştirme Daire Başkanlığının hizmet kalitesinden genel olarak memnunum.</c:v>
                </c:pt>
              </c:strCache>
            </c:strRef>
          </c:cat>
          <c:val>
            <c:numRef>
              <c:f>Sheet1!$B$118:$B$132</c:f>
              <c:numCache>
                <c:formatCode>General</c:formatCode>
                <c:ptCount val="15"/>
                <c:pt idx="0">
                  <c:v>82</c:v>
                </c:pt>
                <c:pt idx="1">
                  <c:v>83</c:v>
                </c:pt>
                <c:pt idx="2">
                  <c:v>81</c:v>
                </c:pt>
                <c:pt idx="3">
                  <c:v>81</c:v>
                </c:pt>
                <c:pt idx="4">
                  <c:v>76</c:v>
                </c:pt>
                <c:pt idx="5">
                  <c:v>80</c:v>
                </c:pt>
                <c:pt idx="6">
                  <c:v>78</c:v>
                </c:pt>
                <c:pt idx="7">
                  <c:v>77</c:v>
                </c:pt>
                <c:pt idx="8">
                  <c:v>76</c:v>
                </c:pt>
                <c:pt idx="9">
                  <c:v>75</c:v>
                </c:pt>
                <c:pt idx="10">
                  <c:v>76</c:v>
                </c:pt>
                <c:pt idx="11">
                  <c:v>75</c:v>
                </c:pt>
                <c:pt idx="12">
                  <c:v>76</c:v>
                </c:pt>
                <c:pt idx="13">
                  <c:v>82</c:v>
                </c:pt>
                <c:pt idx="14">
                  <c:v>78</c:v>
                </c:pt>
              </c:numCache>
            </c:numRef>
          </c:val>
          <c:extLst>
            <c:ext xmlns:c16="http://schemas.microsoft.com/office/drawing/2014/chart" uri="{C3380CC4-5D6E-409C-BE32-E72D297353CC}">
              <c16:uniqueId val="{00000000-8D21-334C-9FA1-F6669287C3E6}"/>
            </c:ext>
          </c:extLst>
        </c:ser>
        <c:dLbls>
          <c:showLegendKey val="0"/>
          <c:showVal val="0"/>
          <c:showCatName val="0"/>
          <c:showSerName val="0"/>
          <c:showPercent val="0"/>
          <c:showBubbleSize val="0"/>
        </c:dLbls>
        <c:gapWidth val="182"/>
        <c:axId val="261820736"/>
        <c:axId val="261321904"/>
      </c:barChart>
      <c:catAx>
        <c:axId val="26182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1321904"/>
        <c:crosses val="autoZero"/>
        <c:auto val="1"/>
        <c:lblAlgn val="ctr"/>
        <c:lblOffset val="100"/>
        <c:noMultiLvlLbl val="0"/>
      </c:catAx>
      <c:valAx>
        <c:axId val="261321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1820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122238-030A-74B0-60B3-13BEB2E05CD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BE1768B-A1F5-FCE1-8161-4A67E4248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B068840-2335-A025-533A-65ADBC1B552D}"/>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61531111-4387-2F3C-71B5-4175C1FDB3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80CC9D-0515-6201-BD29-D90B77B56057}"/>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69447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DB35F-5A37-B2DF-3E67-CABCC6785DF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1DC999A-E6A1-603C-2CF7-49B77411EAB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A9CD683-85B6-E96F-3BA7-1ADC4E50865A}"/>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9387D55A-BB76-7495-EC6E-2CA571B2EA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7089198-CA05-DB2A-6B6A-5CB6BFE77C69}"/>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100647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ED03451-252A-FC6A-C74B-3ACF9B2F2AA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C3BEA2C-9E7E-6E66-8F8F-439641C8518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773FF5A-99C2-9A72-AB71-EF49CFC85B55}"/>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9AFECDD8-6350-A937-3453-3D415FDE51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2B81E7-C684-51C1-42EE-2A07E9309661}"/>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1877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40FC8A-1DDB-4151-2232-90CB6ED307A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DC42CA-CAED-9DD6-04E3-41538185C66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A07CB8-F8C0-80EE-0699-137653E4DB38}"/>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30C4443E-64F4-5E73-995D-A4291EB847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8FF7DF-BF48-BA10-6277-9D4A5D4EEC5C}"/>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13593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E742B0-ED43-8E91-117D-4A8819FAE89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11FBBF8-B958-6268-FE58-2BC739762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DDF9B1A-E331-38EB-ED26-1A5B16C332AD}"/>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A8E53F67-C254-A0CE-5BB6-F4BF9CBAE5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B1BCC1-C16F-EA37-A24C-5A456E44BDE7}"/>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15641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42C54D-1D6D-2C32-C03E-52269C89E51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6E5D00-353D-3D2D-3A7D-2302591C061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D3C17B3-A9EF-6F20-4A87-50EC3FA9C1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EEBE65B-5EB6-3B09-EDAA-DFEE66B94B07}"/>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6" name="Alt Bilgi Yer Tutucusu 5">
            <a:extLst>
              <a:ext uri="{FF2B5EF4-FFF2-40B4-BE49-F238E27FC236}">
                <a16:creationId xmlns:a16="http://schemas.microsoft.com/office/drawing/2014/main" id="{25AFE8EC-7DEB-D6CF-7D5E-163E17F3E6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06D0A68-B990-48A3-2E43-38F03C523787}"/>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9992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756CAC-111A-6060-2FD0-A55D157712B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3C4460-0F4A-F4E1-41C2-724024CAD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517B523-6C91-1CB0-1D1B-E52F63ED434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CC79912-F780-A5C4-915A-B80316C40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8CC382E-9C92-2446-66BB-B51471CD5A3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798D940-9057-629D-5FDD-D26C0D639F97}"/>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8" name="Alt Bilgi Yer Tutucusu 7">
            <a:extLst>
              <a:ext uri="{FF2B5EF4-FFF2-40B4-BE49-F238E27FC236}">
                <a16:creationId xmlns:a16="http://schemas.microsoft.com/office/drawing/2014/main" id="{0285D5CC-30A6-F8AD-FF8C-DBB1A183E63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49FDDA-BDA4-2414-32ED-608D6F7470E9}"/>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141526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D572CB-30D3-DB5D-7150-14F35E82A16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D3222BA-770D-98FA-9159-899983634EAA}"/>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4" name="Alt Bilgi Yer Tutucusu 3">
            <a:extLst>
              <a:ext uri="{FF2B5EF4-FFF2-40B4-BE49-F238E27FC236}">
                <a16:creationId xmlns:a16="http://schemas.microsoft.com/office/drawing/2014/main" id="{59C7906E-EA1E-27BD-6B2A-FC5217F14EA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B3C07F1-CAC7-48DF-D143-B88CC19C36BB}"/>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165527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25A4184-3275-2BBF-5264-1545CD6F4EB3}"/>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3" name="Alt Bilgi Yer Tutucusu 2">
            <a:extLst>
              <a:ext uri="{FF2B5EF4-FFF2-40B4-BE49-F238E27FC236}">
                <a16:creationId xmlns:a16="http://schemas.microsoft.com/office/drawing/2014/main" id="{DCF49BC2-738E-7322-7698-FC6136D99E8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231CA0B-29F7-FE25-4217-C80F40F395C5}"/>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1125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E0A23A-10CC-8EAA-5E54-F3EB4C347C9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0D52154-893E-AA79-A503-1BE907D44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72EA8E3-E093-C156-F39E-D9D5183F0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6A7CAB9-ECED-2094-423B-46997FBCB7E0}"/>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6" name="Alt Bilgi Yer Tutucusu 5">
            <a:extLst>
              <a:ext uri="{FF2B5EF4-FFF2-40B4-BE49-F238E27FC236}">
                <a16:creationId xmlns:a16="http://schemas.microsoft.com/office/drawing/2014/main" id="{09F85588-612E-85BB-8941-9DDF81BB94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21BC918-02D3-4C31-6099-F0573CF1E3CE}"/>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56395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B84056-B48B-126D-FF40-FACA78917A3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963616-3F4A-36B4-7893-0D6F8357D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AB451DD-AF8B-E4C9-0125-70C52DA39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6BF057-4029-F069-9726-59A378A18483}"/>
              </a:ext>
            </a:extLst>
          </p:cNvPr>
          <p:cNvSpPr>
            <a:spLocks noGrp="1"/>
          </p:cNvSpPr>
          <p:nvPr>
            <p:ph type="dt" sz="half" idx="10"/>
          </p:nvPr>
        </p:nvSpPr>
        <p:spPr/>
        <p:txBody>
          <a:bodyPr/>
          <a:lstStyle/>
          <a:p>
            <a:fld id="{CC2B5A5B-20F8-4749-9D4A-7EF801A3DEE6}" type="datetimeFigureOut">
              <a:rPr lang="tr-TR" smtClean="0"/>
              <a:t>5.02.2025</a:t>
            </a:fld>
            <a:endParaRPr lang="tr-TR"/>
          </a:p>
        </p:txBody>
      </p:sp>
      <p:sp>
        <p:nvSpPr>
          <p:cNvPr id="6" name="Alt Bilgi Yer Tutucusu 5">
            <a:extLst>
              <a:ext uri="{FF2B5EF4-FFF2-40B4-BE49-F238E27FC236}">
                <a16:creationId xmlns:a16="http://schemas.microsoft.com/office/drawing/2014/main" id="{73B948B1-D0E6-00FC-CC9C-F95CDD28BC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6BFAF1-BB88-75B2-D52A-8421B739268A}"/>
              </a:ext>
            </a:extLst>
          </p:cNvPr>
          <p:cNvSpPr>
            <a:spLocks noGrp="1"/>
          </p:cNvSpPr>
          <p:nvPr>
            <p:ph type="sldNum" sz="quarter" idx="12"/>
          </p:nvPr>
        </p:nvSpPr>
        <p:spPr/>
        <p:txBody>
          <a:bodyPr/>
          <a:lstStyle/>
          <a:p>
            <a:fld id="{BEE00C9E-02EC-F047-A47B-441844C1ED2C}" type="slidenum">
              <a:rPr lang="tr-TR" smtClean="0"/>
              <a:t>‹#›</a:t>
            </a:fld>
            <a:endParaRPr lang="tr-TR"/>
          </a:p>
        </p:txBody>
      </p:sp>
    </p:spTree>
    <p:extLst>
      <p:ext uri="{BB962C8B-B14F-4D97-AF65-F5344CB8AC3E}">
        <p14:creationId xmlns:p14="http://schemas.microsoft.com/office/powerpoint/2010/main" val="299259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99FC4D7-C856-3AED-9FBD-DA15BE13C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4B58AB-79C1-B95A-78AC-FCCAD3D70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DEC900-44CC-48D3-9380-39E97B45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B5A5B-20F8-4749-9D4A-7EF801A3DEE6}" type="datetimeFigureOut">
              <a:rPr lang="tr-TR" smtClean="0"/>
              <a:t>5.02.2025</a:t>
            </a:fld>
            <a:endParaRPr lang="tr-TR"/>
          </a:p>
        </p:txBody>
      </p:sp>
      <p:sp>
        <p:nvSpPr>
          <p:cNvPr id="5" name="Alt Bilgi Yer Tutucusu 4">
            <a:extLst>
              <a:ext uri="{FF2B5EF4-FFF2-40B4-BE49-F238E27FC236}">
                <a16:creationId xmlns:a16="http://schemas.microsoft.com/office/drawing/2014/main" id="{995EA552-99E7-E353-A650-693212475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53FBF04-F473-FC88-8091-E37D7C368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00C9E-02EC-F047-A47B-441844C1ED2C}" type="slidenum">
              <a:rPr lang="tr-TR" smtClean="0"/>
              <a:t>‹#›</a:t>
            </a:fld>
            <a:endParaRPr lang="tr-TR"/>
          </a:p>
        </p:txBody>
      </p:sp>
    </p:spTree>
    <p:extLst>
      <p:ext uri="{BB962C8B-B14F-4D97-AF65-F5344CB8AC3E}">
        <p14:creationId xmlns:p14="http://schemas.microsoft.com/office/powerpoint/2010/main" val="255993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09800" y="2705521"/>
            <a:ext cx="7772400" cy="1914524"/>
          </a:xfrm>
        </p:spPr>
        <p:txBody>
          <a:bodyPr>
            <a:noAutofit/>
          </a:bodyPr>
          <a:lstStyle/>
          <a:p>
            <a:r>
              <a:rPr lang="tr-TR" sz="2800" dirty="0"/>
              <a:t>STRATEJİ GELİŞTİRME DAİRE BAŞKANLIĞI MEMNUNİYET ANKETİ - SEÇMELİ </a:t>
            </a:r>
            <a:br>
              <a:rPr lang="tr-TR" sz="2800" dirty="0"/>
            </a:br>
            <a:r>
              <a:rPr lang="tr-TR" sz="2800" dirty="0"/>
              <a:t>ANKET SONUÇLARI</a:t>
            </a:r>
          </a:p>
        </p:txBody>
      </p:sp>
      <p:sp>
        <p:nvSpPr>
          <p:cNvPr id="3" name="Alt Başlık 2"/>
          <p:cNvSpPr>
            <a:spLocks noGrp="1"/>
          </p:cNvSpPr>
          <p:nvPr>
            <p:ph type="subTitle" idx="1"/>
          </p:nvPr>
        </p:nvSpPr>
        <p:spPr>
          <a:xfrm>
            <a:off x="2895600" y="3886200"/>
            <a:ext cx="6400800" cy="2495128"/>
          </a:xfrm>
        </p:spPr>
        <p:txBody>
          <a:bodyPr>
            <a:normAutofit/>
          </a:bodyPr>
          <a:lstStyle/>
          <a:p>
            <a:endParaRPr lang="tr-TR" b="1" dirty="0"/>
          </a:p>
          <a:p>
            <a:endParaRPr lang="tr-TR" b="1" dirty="0"/>
          </a:p>
          <a:p>
            <a:endParaRPr lang="tr-TR" b="1" dirty="0"/>
          </a:p>
          <a:p>
            <a:r>
              <a:rPr lang="tr-TR" b="1" dirty="0"/>
              <a:t>Hakkari Üniversitesi</a:t>
            </a:r>
          </a:p>
          <a:p>
            <a:r>
              <a:rPr lang="tr-TR" b="1" dirty="0"/>
              <a:t>Ölçme ve Değerlendirme Koordinatörlüğü</a:t>
            </a:r>
          </a:p>
          <a:p>
            <a:endParaRPr lang="tr-TR" b="1" dirty="0"/>
          </a:p>
        </p:txBody>
      </p:sp>
      <p:pic>
        <p:nvPicPr>
          <p:cNvPr id="2050" name="Picture 2" descr="C:\Users\HP\Desktop\logo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44" y="845488"/>
            <a:ext cx="1398711" cy="139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1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15D2E8-1FBB-C279-C48B-B6FC69BD4C7F}"/>
              </a:ext>
            </a:extLst>
          </p:cNvPr>
          <p:cNvPicPr>
            <a:picLocks noChangeAspect="1"/>
          </p:cNvPicPr>
          <p:nvPr/>
        </p:nvPicPr>
        <p:blipFill>
          <a:blip r:embed="rId2"/>
          <a:stretch>
            <a:fillRect/>
          </a:stretch>
        </p:blipFill>
        <p:spPr>
          <a:xfrm>
            <a:off x="2413794" y="565945"/>
            <a:ext cx="7364412" cy="5726109"/>
          </a:xfrm>
          <a:prstGeom prst="rect">
            <a:avLst/>
          </a:prstGeom>
        </p:spPr>
      </p:pic>
    </p:spTree>
    <p:extLst>
      <p:ext uri="{BB962C8B-B14F-4D97-AF65-F5344CB8AC3E}">
        <p14:creationId xmlns:p14="http://schemas.microsoft.com/office/powerpoint/2010/main" val="124796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140F067-63C3-23C1-CEF2-E3F878E8F282}"/>
              </a:ext>
            </a:extLst>
          </p:cNvPr>
          <p:cNvPicPr>
            <a:picLocks noChangeAspect="1"/>
          </p:cNvPicPr>
          <p:nvPr/>
        </p:nvPicPr>
        <p:blipFill>
          <a:blip r:embed="rId2"/>
          <a:stretch>
            <a:fillRect/>
          </a:stretch>
        </p:blipFill>
        <p:spPr>
          <a:xfrm>
            <a:off x="2070894" y="560716"/>
            <a:ext cx="8050212" cy="5736568"/>
          </a:xfrm>
          <a:prstGeom prst="rect">
            <a:avLst/>
          </a:prstGeom>
        </p:spPr>
      </p:pic>
    </p:spTree>
    <p:extLst>
      <p:ext uri="{BB962C8B-B14F-4D97-AF65-F5344CB8AC3E}">
        <p14:creationId xmlns:p14="http://schemas.microsoft.com/office/powerpoint/2010/main" val="253321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AC760D7-BBD6-5451-7E27-DA8BA5C35A0F}"/>
              </a:ext>
            </a:extLst>
          </p:cNvPr>
          <p:cNvPicPr>
            <a:picLocks noChangeAspect="1"/>
          </p:cNvPicPr>
          <p:nvPr/>
        </p:nvPicPr>
        <p:blipFill>
          <a:blip r:embed="rId2"/>
          <a:stretch>
            <a:fillRect/>
          </a:stretch>
        </p:blipFill>
        <p:spPr>
          <a:xfrm>
            <a:off x="-53942" y="1413428"/>
            <a:ext cx="12299883" cy="4031144"/>
          </a:xfrm>
          <a:prstGeom prst="rect">
            <a:avLst/>
          </a:prstGeom>
        </p:spPr>
      </p:pic>
    </p:spTree>
    <p:extLst>
      <p:ext uri="{BB962C8B-B14F-4D97-AF65-F5344CB8AC3E}">
        <p14:creationId xmlns:p14="http://schemas.microsoft.com/office/powerpoint/2010/main" val="344965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9099C6D-9C4D-7885-ABD7-AFBC357FE5B4}"/>
              </a:ext>
            </a:extLst>
          </p:cNvPr>
          <p:cNvPicPr>
            <a:picLocks noChangeAspect="1"/>
          </p:cNvPicPr>
          <p:nvPr/>
        </p:nvPicPr>
        <p:blipFill>
          <a:blip r:embed="rId2"/>
          <a:stretch>
            <a:fillRect/>
          </a:stretch>
        </p:blipFill>
        <p:spPr>
          <a:xfrm>
            <a:off x="2405062" y="566157"/>
            <a:ext cx="7381875" cy="5725685"/>
          </a:xfrm>
          <a:prstGeom prst="rect">
            <a:avLst/>
          </a:prstGeom>
        </p:spPr>
      </p:pic>
    </p:spTree>
    <p:extLst>
      <p:ext uri="{BB962C8B-B14F-4D97-AF65-F5344CB8AC3E}">
        <p14:creationId xmlns:p14="http://schemas.microsoft.com/office/powerpoint/2010/main" val="244737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09681B9-109B-20D0-4D73-8EB9D21154AE}"/>
              </a:ext>
            </a:extLst>
          </p:cNvPr>
          <p:cNvPicPr>
            <a:picLocks noGrp="1" noChangeAspect="1"/>
          </p:cNvPicPr>
          <p:nvPr>
            <p:ph idx="1"/>
          </p:nvPr>
        </p:nvPicPr>
        <p:blipFill>
          <a:blip r:embed="rId2"/>
          <a:stretch>
            <a:fillRect/>
          </a:stretch>
        </p:blipFill>
        <p:spPr>
          <a:xfrm>
            <a:off x="1065718" y="754856"/>
            <a:ext cx="10060563" cy="5348288"/>
          </a:xfrm>
          <a:prstGeom prst="rect">
            <a:avLst/>
          </a:prstGeom>
        </p:spPr>
      </p:pic>
    </p:spTree>
    <p:extLst>
      <p:ext uri="{BB962C8B-B14F-4D97-AF65-F5344CB8AC3E}">
        <p14:creationId xmlns:p14="http://schemas.microsoft.com/office/powerpoint/2010/main" val="17714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9C0F921-F24B-DE46-3453-19C5C436EE03}"/>
              </a:ext>
            </a:extLst>
          </p:cNvPr>
          <p:cNvPicPr>
            <a:picLocks noChangeAspect="1"/>
          </p:cNvPicPr>
          <p:nvPr/>
        </p:nvPicPr>
        <p:blipFill>
          <a:blip r:embed="rId2"/>
          <a:stretch>
            <a:fillRect/>
          </a:stretch>
        </p:blipFill>
        <p:spPr>
          <a:xfrm>
            <a:off x="1711308" y="811887"/>
            <a:ext cx="8769383" cy="5234225"/>
          </a:xfrm>
          <a:prstGeom prst="rect">
            <a:avLst/>
          </a:prstGeom>
        </p:spPr>
      </p:pic>
    </p:spTree>
    <p:extLst>
      <p:ext uri="{BB962C8B-B14F-4D97-AF65-F5344CB8AC3E}">
        <p14:creationId xmlns:p14="http://schemas.microsoft.com/office/powerpoint/2010/main" val="250923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5A8E223-9F43-7530-1D07-17FF6CFAB07C}"/>
              </a:ext>
            </a:extLst>
          </p:cNvPr>
          <p:cNvPicPr>
            <a:picLocks noChangeAspect="1"/>
          </p:cNvPicPr>
          <p:nvPr/>
        </p:nvPicPr>
        <p:blipFill>
          <a:blip r:embed="rId2"/>
          <a:stretch>
            <a:fillRect/>
          </a:stretch>
        </p:blipFill>
        <p:spPr>
          <a:xfrm>
            <a:off x="1862137" y="500199"/>
            <a:ext cx="8467725" cy="5857602"/>
          </a:xfrm>
          <a:prstGeom prst="rect">
            <a:avLst/>
          </a:prstGeom>
        </p:spPr>
      </p:pic>
    </p:spTree>
    <p:extLst>
      <p:ext uri="{BB962C8B-B14F-4D97-AF65-F5344CB8AC3E}">
        <p14:creationId xmlns:p14="http://schemas.microsoft.com/office/powerpoint/2010/main" val="1685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BD176E6-19E8-9038-1A24-DBD38187C1E3}"/>
              </a:ext>
            </a:extLst>
          </p:cNvPr>
          <p:cNvPicPr>
            <a:picLocks noChangeAspect="1"/>
          </p:cNvPicPr>
          <p:nvPr/>
        </p:nvPicPr>
        <p:blipFill>
          <a:blip r:embed="rId2"/>
          <a:stretch>
            <a:fillRect/>
          </a:stretch>
        </p:blipFill>
        <p:spPr>
          <a:xfrm>
            <a:off x="681037" y="393910"/>
            <a:ext cx="10829925" cy="6070179"/>
          </a:xfrm>
          <a:prstGeom prst="rect">
            <a:avLst/>
          </a:prstGeom>
        </p:spPr>
      </p:pic>
    </p:spTree>
    <p:extLst>
      <p:ext uri="{BB962C8B-B14F-4D97-AF65-F5344CB8AC3E}">
        <p14:creationId xmlns:p14="http://schemas.microsoft.com/office/powerpoint/2010/main" val="322046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C7D736B-57EC-478D-BE0B-18A9A9EB5687}"/>
              </a:ext>
            </a:extLst>
          </p:cNvPr>
          <p:cNvPicPr>
            <a:picLocks noChangeAspect="1"/>
          </p:cNvPicPr>
          <p:nvPr/>
        </p:nvPicPr>
        <p:blipFill>
          <a:blip r:embed="rId2"/>
          <a:stretch>
            <a:fillRect/>
          </a:stretch>
        </p:blipFill>
        <p:spPr>
          <a:xfrm>
            <a:off x="1513681" y="418206"/>
            <a:ext cx="9164637" cy="6021587"/>
          </a:xfrm>
          <a:prstGeom prst="rect">
            <a:avLst/>
          </a:prstGeom>
        </p:spPr>
      </p:pic>
    </p:spTree>
    <p:extLst>
      <p:ext uri="{BB962C8B-B14F-4D97-AF65-F5344CB8AC3E}">
        <p14:creationId xmlns:p14="http://schemas.microsoft.com/office/powerpoint/2010/main" val="424310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511B361-A87E-967A-603B-D882C10273C3}"/>
              </a:ext>
            </a:extLst>
          </p:cNvPr>
          <p:cNvPicPr>
            <a:picLocks noChangeAspect="1"/>
          </p:cNvPicPr>
          <p:nvPr/>
        </p:nvPicPr>
        <p:blipFill>
          <a:blip r:embed="rId2"/>
          <a:stretch>
            <a:fillRect/>
          </a:stretch>
        </p:blipFill>
        <p:spPr>
          <a:xfrm>
            <a:off x="2520950" y="990600"/>
            <a:ext cx="7150100" cy="4876800"/>
          </a:xfrm>
          <a:prstGeom prst="rect">
            <a:avLst/>
          </a:prstGeom>
        </p:spPr>
      </p:pic>
    </p:spTree>
    <p:extLst>
      <p:ext uri="{BB962C8B-B14F-4D97-AF65-F5344CB8AC3E}">
        <p14:creationId xmlns:p14="http://schemas.microsoft.com/office/powerpoint/2010/main" val="100384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304991-9AD2-8503-EEF5-00A2E28E529E}"/>
              </a:ext>
            </a:extLst>
          </p:cNvPr>
          <p:cNvSpPr>
            <a:spLocks noGrp="1"/>
          </p:cNvSpPr>
          <p:nvPr>
            <p:ph idx="1"/>
          </p:nvPr>
        </p:nvSpPr>
        <p:spPr>
          <a:xfrm>
            <a:off x="671513" y="714375"/>
            <a:ext cx="10682287" cy="5462588"/>
          </a:xfrm>
        </p:spPr>
        <p:txBody>
          <a:bodyPr>
            <a:normAutofit/>
          </a:bodyPr>
          <a:lstStyle/>
          <a:p>
            <a:pPr algn="just"/>
            <a:r>
              <a:rPr lang="tr-TR" dirty="0"/>
              <a:t>Yapılan anket sonuçları toplam 112 birey yanıtlarından elde edilmiştir. </a:t>
            </a:r>
          </a:p>
          <a:p>
            <a:pPr algn="just"/>
            <a:r>
              <a:rPr lang="tr-TR" sz="2800" kern="100" dirty="0">
                <a:solidFill>
                  <a:schemeClr val="tx1"/>
                </a:solidFill>
                <a:effectLst/>
              </a:rPr>
              <a:t>Yöneticilere ulaşabilme kolaylığı , Personel erişilebilirliği, Personelin tutum ve davranış memnuniyeti, Sorunlara çözüm odaklı yaklaşım, Personelin bilgi ve deneyim yeterliliği, Personel ile uyumlu çalışma, Hizmetlerin zamanında sunulması, Mali yönetim sistemleri ve destek memnuniyeti, Muhasebe hizmetleri memnuniyeti, Bütçe hazırlama ve uygulama süreçleri, Taşınır işlemler hizmet kalitesi, Web sayfası güncelliği ve mevzuata uygunluk, Raporlama işlemleri kalitesi, Birimin üniversite için önemi konuları ile ilgili toplamda 15 adet soru sorulmuştur. Sorulara verilen cevaplar 1’den 5’e kadar(</a:t>
            </a:r>
            <a:r>
              <a:rPr lang="tr-TR" b="0" i="0" u="none" strike="noStrike" dirty="0">
                <a:solidFill>
                  <a:srgbClr val="404040"/>
                </a:solidFill>
                <a:effectLst/>
                <a:latin typeface="Inter"/>
              </a:rPr>
              <a:t>1-5 puan aralığı)</a:t>
            </a:r>
            <a:r>
              <a:rPr lang="tr-TR" b="0" i="0" u="none" strike="noStrike" kern="100" dirty="0">
                <a:latin typeface="Calibri" panose="020F0502020204030204" pitchFamily="34" charset="0"/>
                <a:cs typeface="Times New Roman" panose="02020603050405020304" pitchFamily="18" charset="0"/>
              </a:rPr>
              <a:t> </a:t>
            </a:r>
            <a:r>
              <a:rPr lang="tr-TR" kern="100" dirty="0"/>
              <a:t>puanlandı. 0 değerleri analiz </a:t>
            </a:r>
            <a:r>
              <a:rPr lang="tr-TR" b="0" i="0" u="none" strike="noStrike" dirty="0">
                <a:solidFill>
                  <a:srgbClr val="404040"/>
                </a:solidFill>
                <a:effectLst/>
                <a:latin typeface="Inter"/>
              </a:rPr>
              <a:t>dışı bırakıldı (eksik veri kabul edildi).</a:t>
            </a:r>
          </a:p>
          <a:p>
            <a:pPr marL="0" indent="0">
              <a:buNone/>
            </a:pPr>
            <a:endParaRPr lang="tr-TR" dirty="0"/>
          </a:p>
        </p:txBody>
      </p:sp>
    </p:spTree>
    <p:extLst>
      <p:ext uri="{BB962C8B-B14F-4D97-AF65-F5344CB8AC3E}">
        <p14:creationId xmlns:p14="http://schemas.microsoft.com/office/powerpoint/2010/main" val="147347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6C00C4-01EF-1C71-292C-DFD2F555CAAC}"/>
              </a:ext>
            </a:extLst>
          </p:cNvPr>
          <p:cNvSpPr>
            <a:spLocks noGrp="1"/>
          </p:cNvSpPr>
          <p:nvPr>
            <p:ph type="title"/>
          </p:nvPr>
        </p:nvSpPr>
        <p:spPr>
          <a:xfrm>
            <a:off x="838200" y="365125"/>
            <a:ext cx="10515600" cy="437763"/>
          </a:xfrm>
        </p:spPr>
        <p:txBody>
          <a:bodyPr>
            <a:normAutofit fontScale="90000"/>
          </a:bodyPr>
          <a:lstStyle/>
          <a:p>
            <a:r>
              <a:rPr lang="tr-TR" dirty="0"/>
              <a:t>Ölçekte Yer Alan Maddeler</a:t>
            </a:r>
          </a:p>
        </p:txBody>
      </p:sp>
      <p:sp>
        <p:nvSpPr>
          <p:cNvPr id="3" name="İçerik Yer Tutucusu 2">
            <a:extLst>
              <a:ext uri="{FF2B5EF4-FFF2-40B4-BE49-F238E27FC236}">
                <a16:creationId xmlns:a16="http://schemas.microsoft.com/office/drawing/2014/main" id="{E1DA8A1B-A530-E3D1-D16E-63F752CAC1DD}"/>
              </a:ext>
            </a:extLst>
          </p:cNvPr>
          <p:cNvSpPr>
            <a:spLocks noGrp="1"/>
          </p:cNvSpPr>
          <p:nvPr>
            <p:ph idx="1"/>
          </p:nvPr>
        </p:nvSpPr>
        <p:spPr>
          <a:xfrm>
            <a:off x="468351" y="1159727"/>
            <a:ext cx="10885449" cy="5195656"/>
          </a:xfrm>
        </p:spPr>
        <p:txBody>
          <a:bodyPr>
            <a:normAutofit fontScale="62500" lnSpcReduction="20000"/>
          </a:bodyPr>
          <a:lstStyle/>
          <a:p>
            <a:r>
              <a:rPr lang="tr-TR" dirty="0"/>
              <a:t>Strateji Geliştirme Daire Başkanlığı yöneticilerine ( Daire Bşk., Şube Md., Muhasebe </a:t>
            </a:r>
            <a:r>
              <a:rPr lang="tr-TR" dirty="0" err="1"/>
              <a:t>Yetk</a:t>
            </a:r>
            <a:r>
              <a:rPr lang="tr-TR" dirty="0"/>
              <a:t>.) kolay ulaşabiliyorum.</a:t>
            </a:r>
          </a:p>
          <a:p>
            <a:r>
              <a:rPr lang="tr-TR" dirty="0"/>
              <a:t>Birim personeline kolayca ulaşabiliyorum	</a:t>
            </a:r>
          </a:p>
          <a:p>
            <a:r>
              <a:rPr lang="tr-TR" dirty="0"/>
              <a:t>Birim çalışanlarının taleplere karşı tutum ve davranışlarından memnunum.	</a:t>
            </a:r>
          </a:p>
          <a:p>
            <a:r>
              <a:rPr lang="tr-TR" dirty="0"/>
              <a:t>Birim personeli sorunum ile ilgilenir ve gerekli çözüm önerilerini geliştirir.</a:t>
            </a:r>
          </a:p>
          <a:p>
            <a:r>
              <a:rPr lang="tr-TR" dirty="0"/>
              <a:t>Birim personeli ilgili konularda yeterli bilgi ve deneyime sahiptir.</a:t>
            </a:r>
          </a:p>
          <a:p>
            <a:r>
              <a:rPr lang="tr-TR" dirty="0"/>
              <a:t>Birim personeli ile uyum içinde çalışmaktayım	</a:t>
            </a:r>
          </a:p>
          <a:p>
            <a:r>
              <a:rPr lang="tr-TR" dirty="0"/>
              <a:t>Birim personeli tarafından sunulan hizmetler zamanında yerine getirilmektedir.</a:t>
            </a:r>
          </a:p>
          <a:p>
            <a:r>
              <a:rPr lang="tr-TR" dirty="0"/>
              <a:t>Mali yönetim bilgi sistemleri (KBS, MYS, TKYS, e-Bütçe, Ka-Ya gibi) kullanımı, karşılaşılan sorunların çözümü ve verilen desteklerden dolayı Strateji Geliştirme Daire Başkanlığından memnunum.</a:t>
            </a:r>
          </a:p>
          <a:p>
            <a:r>
              <a:rPr lang="tr-TR" dirty="0"/>
              <a:t>Birim tarafından yürütülen muhasebe hizmetlerinden memnunum.</a:t>
            </a:r>
          </a:p>
          <a:p>
            <a:r>
              <a:rPr lang="tr-TR" dirty="0"/>
              <a:t>Bütçenin hazırlanması, yıl içindeki bütçe uygulamaları ve ödenek talebi süreci hizmet kalitesinden memnunum.</a:t>
            </a:r>
          </a:p>
          <a:p>
            <a:r>
              <a:rPr lang="tr-TR" dirty="0"/>
              <a:t>Strateji Geliştirme Daire Başkanlığı taşınır işlemleri sürecindeki hizmet kalitesinden memnunum.	</a:t>
            </a:r>
          </a:p>
          <a:p>
            <a:r>
              <a:rPr lang="tr-TR" dirty="0"/>
              <a:t>Birimin web sayfasındaki bilgiler güncel olup mevzuata uygun olarak yayınlanmaktadır.	</a:t>
            </a:r>
          </a:p>
          <a:p>
            <a:r>
              <a:rPr lang="tr-TR" dirty="0"/>
              <a:t>Strateji Geliştirme Daire Başkanlığının Raporlama işlemleri sürecindeki hizmet kalitesinden memnunum.</a:t>
            </a:r>
          </a:p>
          <a:p>
            <a:r>
              <a:rPr lang="tr-TR" dirty="0"/>
              <a:t>Birimin görev ve fonksiyonlarının üniversitemiz açısından önemli olduğunu düşünüyorum.</a:t>
            </a:r>
          </a:p>
          <a:p>
            <a:r>
              <a:rPr lang="tr-TR" dirty="0"/>
              <a:t>Strateji Geliştirme Daire Başkanlığının hizmet kalitesinden genel olarak memnunum.</a:t>
            </a:r>
          </a:p>
        </p:txBody>
      </p:sp>
    </p:spTree>
    <p:extLst>
      <p:ext uri="{BB962C8B-B14F-4D97-AF65-F5344CB8AC3E}">
        <p14:creationId xmlns:p14="http://schemas.microsoft.com/office/powerpoint/2010/main" val="59697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D1E38B39-A1A1-9EA4-FDE8-D97F7B92E738}"/>
              </a:ext>
            </a:extLst>
          </p:cNvPr>
          <p:cNvGraphicFramePr>
            <a:graphicFrameLocks/>
          </p:cNvGraphicFramePr>
          <p:nvPr>
            <p:extLst>
              <p:ext uri="{D42A27DB-BD31-4B8C-83A1-F6EECF244321}">
                <p14:modId xmlns:p14="http://schemas.microsoft.com/office/powerpoint/2010/main" val="3116967951"/>
              </p:ext>
            </p:extLst>
          </p:nvPr>
        </p:nvGraphicFramePr>
        <p:xfrm>
          <a:off x="356839" y="490653"/>
          <a:ext cx="11574966" cy="5843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45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7820297-9FAC-67A3-F191-233A64ECBF43}"/>
              </a:ext>
            </a:extLst>
          </p:cNvPr>
          <p:cNvPicPr>
            <a:picLocks noChangeAspect="1"/>
          </p:cNvPicPr>
          <p:nvPr/>
        </p:nvPicPr>
        <p:blipFill>
          <a:blip r:embed="rId2"/>
          <a:stretch>
            <a:fillRect/>
          </a:stretch>
        </p:blipFill>
        <p:spPr>
          <a:xfrm>
            <a:off x="785813" y="324136"/>
            <a:ext cx="10529887" cy="6156819"/>
          </a:xfrm>
          <a:prstGeom prst="rect">
            <a:avLst/>
          </a:prstGeom>
        </p:spPr>
      </p:pic>
    </p:spTree>
    <p:extLst>
      <p:ext uri="{BB962C8B-B14F-4D97-AF65-F5344CB8AC3E}">
        <p14:creationId xmlns:p14="http://schemas.microsoft.com/office/powerpoint/2010/main" val="48118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85DB487-0F1C-30CF-8A28-AC7100066192}"/>
              </a:ext>
            </a:extLst>
          </p:cNvPr>
          <p:cNvPicPr>
            <a:picLocks noChangeAspect="1"/>
          </p:cNvPicPr>
          <p:nvPr/>
        </p:nvPicPr>
        <p:blipFill>
          <a:blip r:embed="rId2"/>
          <a:stretch>
            <a:fillRect/>
          </a:stretch>
        </p:blipFill>
        <p:spPr>
          <a:xfrm>
            <a:off x="3032919" y="474759"/>
            <a:ext cx="6126162" cy="5908481"/>
          </a:xfrm>
          <a:prstGeom prst="rect">
            <a:avLst/>
          </a:prstGeom>
        </p:spPr>
      </p:pic>
    </p:spTree>
    <p:extLst>
      <p:ext uri="{BB962C8B-B14F-4D97-AF65-F5344CB8AC3E}">
        <p14:creationId xmlns:p14="http://schemas.microsoft.com/office/powerpoint/2010/main" val="178822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DECEEAF-921E-969B-C553-F45B48F4338F}"/>
              </a:ext>
            </a:extLst>
          </p:cNvPr>
          <p:cNvPicPr>
            <a:picLocks noChangeAspect="1"/>
          </p:cNvPicPr>
          <p:nvPr/>
        </p:nvPicPr>
        <p:blipFill>
          <a:blip r:embed="rId2"/>
          <a:stretch>
            <a:fillRect/>
          </a:stretch>
        </p:blipFill>
        <p:spPr>
          <a:xfrm>
            <a:off x="2365375" y="613724"/>
            <a:ext cx="7461250" cy="5630552"/>
          </a:xfrm>
          <a:prstGeom prst="rect">
            <a:avLst/>
          </a:prstGeom>
        </p:spPr>
      </p:pic>
    </p:spTree>
    <p:extLst>
      <p:ext uri="{BB962C8B-B14F-4D97-AF65-F5344CB8AC3E}">
        <p14:creationId xmlns:p14="http://schemas.microsoft.com/office/powerpoint/2010/main" val="264218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7F7C815-C1F6-7470-DBEB-A2FA6181A058}"/>
              </a:ext>
            </a:extLst>
          </p:cNvPr>
          <p:cNvPicPr>
            <a:picLocks noChangeAspect="1"/>
          </p:cNvPicPr>
          <p:nvPr/>
        </p:nvPicPr>
        <p:blipFill>
          <a:blip r:embed="rId2"/>
          <a:stretch>
            <a:fillRect/>
          </a:stretch>
        </p:blipFill>
        <p:spPr>
          <a:xfrm>
            <a:off x="2289175" y="554136"/>
            <a:ext cx="7613650" cy="5749727"/>
          </a:xfrm>
          <a:prstGeom prst="rect">
            <a:avLst/>
          </a:prstGeom>
        </p:spPr>
      </p:pic>
    </p:spTree>
    <p:extLst>
      <p:ext uri="{BB962C8B-B14F-4D97-AF65-F5344CB8AC3E}">
        <p14:creationId xmlns:p14="http://schemas.microsoft.com/office/powerpoint/2010/main" val="382946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302DD7C-7CBB-1DE5-9342-463C719FD6B6}"/>
              </a:ext>
            </a:extLst>
          </p:cNvPr>
          <p:cNvPicPr>
            <a:picLocks noChangeAspect="1"/>
          </p:cNvPicPr>
          <p:nvPr/>
        </p:nvPicPr>
        <p:blipFill>
          <a:blip r:embed="rId2"/>
          <a:stretch>
            <a:fillRect/>
          </a:stretch>
        </p:blipFill>
        <p:spPr>
          <a:xfrm>
            <a:off x="2162175" y="419792"/>
            <a:ext cx="7867650" cy="6018416"/>
          </a:xfrm>
          <a:prstGeom prst="rect">
            <a:avLst/>
          </a:prstGeom>
        </p:spPr>
      </p:pic>
    </p:spTree>
    <p:extLst>
      <p:ext uri="{BB962C8B-B14F-4D97-AF65-F5344CB8AC3E}">
        <p14:creationId xmlns:p14="http://schemas.microsoft.com/office/powerpoint/2010/main" val="21903162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155</Words>
  <Application>Microsoft Office PowerPoint</Application>
  <PresentationFormat>Geniş ekran</PresentationFormat>
  <Paragraphs>25</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Calibri Light</vt:lpstr>
      <vt:lpstr>Inter</vt:lpstr>
      <vt:lpstr>Times New Roman</vt:lpstr>
      <vt:lpstr>Office Teması</vt:lpstr>
      <vt:lpstr>STRATEJİ GELİŞTİRME DAİRE BAŞKANLIĞI MEMNUNİYET ANKETİ - SEÇMELİ  ANKET SONUÇLARI</vt:lpstr>
      <vt:lpstr>PowerPoint Sunusu</vt:lpstr>
      <vt:lpstr>Ölçekte Yer Alan Maddeler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 GELİŞTİRME DAİRE BAŞKANLIĞI MEMNUNİYET ANKETİ - SEÇMELİ  ANKET SONUÇLARI</dc:title>
  <dc:creator>arzu kapçık</dc:creator>
  <cp:lastModifiedBy>PC</cp:lastModifiedBy>
  <cp:revision>3</cp:revision>
  <dcterms:created xsi:type="dcterms:W3CDTF">2025-01-28T09:42:36Z</dcterms:created>
  <dcterms:modified xsi:type="dcterms:W3CDTF">2025-02-05T05:52:29Z</dcterms:modified>
</cp:coreProperties>
</file>