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5" r:id="rId1"/>
  </p:sldMasterIdLst>
  <p:notesMasterIdLst>
    <p:notesMasterId r:id="rId20"/>
  </p:notesMasterIdLst>
  <p:handoutMasterIdLst>
    <p:handoutMasterId r:id="rId21"/>
  </p:handoutMasterIdLst>
  <p:sldIdLst>
    <p:sldId id="273" r:id="rId2"/>
    <p:sldId id="260" r:id="rId3"/>
    <p:sldId id="358" r:id="rId4"/>
    <p:sldId id="261" r:id="rId5"/>
    <p:sldId id="268" r:id="rId6"/>
    <p:sldId id="262" r:id="rId7"/>
    <p:sldId id="265" r:id="rId8"/>
    <p:sldId id="283" r:id="rId9"/>
    <p:sldId id="282" r:id="rId10"/>
    <p:sldId id="284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314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AA4"/>
    <a:srgbClr val="C71728"/>
    <a:srgbClr val="781E46"/>
    <a:srgbClr val="F9D1A9"/>
    <a:srgbClr val="E41A2D"/>
    <a:srgbClr val="E8D0D0"/>
    <a:srgbClr val="F5F2E9"/>
    <a:srgbClr val="33CC33"/>
    <a:srgbClr val="C5C5C5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1830" autoAdjust="0"/>
  </p:normalViewPr>
  <p:slideViewPr>
    <p:cSldViewPr>
      <p:cViewPr>
        <p:scale>
          <a:sx n="88" d="100"/>
          <a:sy n="88" d="100"/>
        </p:scale>
        <p:origin x="-133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22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33DCA-B1D1-41B0-B287-A910057FAA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A4FEB0A-4388-4273-9B4C-27E28BA4DC3C}">
      <dgm:prSet/>
      <dgm:spPr/>
      <dgm:t>
        <a:bodyPr/>
        <a:lstStyle/>
        <a:p>
          <a:pPr algn="ctr" rtl="0"/>
          <a:r>
            <a:rPr lang="tr-TR" b="1" dirty="0">
              <a:solidFill>
                <a:srgbClr val="F9D1A9"/>
              </a:solidFill>
            </a:rPr>
            <a:t>İÇ KONTROL NE DEĞİLDİR?</a:t>
          </a:r>
          <a:endParaRPr lang="tr-TR" dirty="0">
            <a:solidFill>
              <a:srgbClr val="F9D1A9"/>
            </a:solidFill>
          </a:endParaRPr>
        </a:p>
      </dgm:t>
    </dgm:pt>
    <dgm:pt modelId="{D06E22DB-132E-4674-9065-ED58A8B8D74D}" type="parTrans" cxnId="{00FF03BC-9D66-48FE-A2EF-373C379BB52B}">
      <dgm:prSet/>
      <dgm:spPr/>
      <dgm:t>
        <a:bodyPr/>
        <a:lstStyle/>
        <a:p>
          <a:pPr algn="ctr"/>
          <a:endParaRPr lang="tr-TR">
            <a:solidFill>
              <a:srgbClr val="F9D1A9"/>
            </a:solidFill>
          </a:endParaRPr>
        </a:p>
      </dgm:t>
    </dgm:pt>
    <dgm:pt modelId="{4FC67D65-EA68-41CF-A32E-5AA985260C83}" type="sibTrans" cxnId="{00FF03BC-9D66-48FE-A2EF-373C379BB52B}">
      <dgm:prSet/>
      <dgm:spPr/>
      <dgm:t>
        <a:bodyPr/>
        <a:lstStyle/>
        <a:p>
          <a:pPr algn="ctr"/>
          <a:endParaRPr lang="tr-TR">
            <a:solidFill>
              <a:srgbClr val="F9D1A9"/>
            </a:solidFill>
          </a:endParaRPr>
        </a:p>
      </dgm:t>
    </dgm:pt>
    <dgm:pt modelId="{D176E067-F617-4BEB-B3E3-A688CC3F0C40}" type="pres">
      <dgm:prSet presAssocID="{5D433DCA-B1D1-41B0-B287-A910057FAA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784886-9AB9-4D1B-A809-9A1FB903698A}" type="pres">
      <dgm:prSet presAssocID="{1A4FEB0A-4388-4273-9B4C-27E28BA4DC3C}" presName="parentText" presStyleLbl="node1" presStyleIdx="0" presStyleCnt="1" custLinFactY="-185805" custLinFactNeighborX="2757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BC10A04-1C7A-4D20-B586-806557EEF1E2}" type="presOf" srcId="{1A4FEB0A-4388-4273-9B4C-27E28BA4DC3C}" destId="{32784886-9AB9-4D1B-A809-9A1FB903698A}" srcOrd="0" destOrd="0" presId="urn:microsoft.com/office/officeart/2005/8/layout/vList2"/>
    <dgm:cxn modelId="{A9DCA0D0-3228-41B2-A375-18D16DB7CFBB}" type="presOf" srcId="{5D433DCA-B1D1-41B0-B287-A910057FAA96}" destId="{D176E067-F617-4BEB-B3E3-A688CC3F0C40}" srcOrd="0" destOrd="0" presId="urn:microsoft.com/office/officeart/2005/8/layout/vList2"/>
    <dgm:cxn modelId="{00FF03BC-9D66-48FE-A2EF-373C379BB52B}" srcId="{5D433DCA-B1D1-41B0-B287-A910057FAA96}" destId="{1A4FEB0A-4388-4273-9B4C-27E28BA4DC3C}" srcOrd="0" destOrd="0" parTransId="{D06E22DB-132E-4674-9065-ED58A8B8D74D}" sibTransId="{4FC67D65-EA68-41CF-A32E-5AA985260C83}"/>
    <dgm:cxn modelId="{4863EAA8-886F-4924-B4EB-E20AB7F93551}" type="presParOf" srcId="{D176E067-F617-4BEB-B3E3-A688CC3F0C40}" destId="{32784886-9AB9-4D1B-A809-9A1FB903698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A3FC3-C741-42FC-88F5-2BE5E817EA89}" type="doc">
      <dgm:prSet loTypeId="urn:microsoft.com/office/officeart/2005/8/layout/radial6" loCatId="relationship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D2F3107C-6704-426C-B49B-66E36C3DE965}">
      <dgm:prSet phldrT="[Metin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tr-TR" sz="1800" b="1" dirty="0">
              <a:solidFill>
                <a:srgbClr val="FF0000"/>
              </a:solidFill>
              <a:latin typeface="Candara" pitchFamily="34" charset="0"/>
            </a:rPr>
            <a:t>RİSK YÖNETİMİ</a:t>
          </a:r>
        </a:p>
      </dgm:t>
    </dgm:pt>
    <dgm:pt modelId="{989B6D89-0785-4992-8690-A4B9D16D2DC2}" type="parTrans" cxnId="{4B1B7A30-D7C1-46C7-B52F-924EB41B0088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C0B68151-A261-46D2-8687-DEE2021EAA63}" type="sibTrans" cxnId="{4B1B7A30-D7C1-46C7-B52F-924EB41B0088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652328A5-A146-4F84-95A0-65ACFD5EFF86}">
      <dgm:prSet phldrT="[Metin]" custT="1"/>
      <dgm:spPr>
        <a:solidFill>
          <a:srgbClr val="00B0F0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Riskleri Tespit Etme</a:t>
          </a:r>
        </a:p>
      </dgm:t>
    </dgm:pt>
    <dgm:pt modelId="{DA7715EB-C55A-44E6-8CCA-CA253619D7C8}" type="parTrans" cxnId="{A37248D9-90D5-46E4-B891-9825AC4AE7FF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CE9F5C55-9543-4100-AC59-1916774E1858}" type="sibTrans" cxnId="{A37248D9-90D5-46E4-B891-9825AC4AE7FF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E60BD321-A694-4C0D-A76D-D62366B1C5A4}">
      <dgm:prSet phldrT="[Metin]" custT="1"/>
      <dgm:spPr>
        <a:solidFill>
          <a:srgbClr val="92D050"/>
        </a:solidFill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Cevap Verme</a:t>
          </a:r>
        </a:p>
      </dgm:t>
    </dgm:pt>
    <dgm:pt modelId="{53E265D8-4FA1-43A4-951E-4BB9FC65DAE9}" type="parTrans" cxnId="{705915E3-E023-466E-8841-DE9BCB3ABC56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88DCB0B6-F4B4-4CA9-80FB-85167CA28C3B}" type="sibTrans" cxnId="{705915E3-E023-466E-8841-DE9BCB3ABC56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08419FDE-11AF-4041-9860-06D6830A0ECC}">
      <dgm:prSet phldrT="[Metin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Gözden Geçirme ve Raporlama</a:t>
          </a:r>
        </a:p>
      </dgm:t>
    </dgm:pt>
    <dgm:pt modelId="{A366E1A6-D832-4DC2-A1E9-9D2ACECD126E}" type="parTrans" cxnId="{03E303EB-A789-497F-AD7C-28BD4E05B4C3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92A67D60-68F3-4126-B402-6AC25ADE9957}" type="sibTrans" cxnId="{03E303EB-A789-497F-AD7C-28BD4E05B4C3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BBBE2713-D087-481A-B08C-B4DC5AA2F9BA}">
      <dgm:prSet custT="1"/>
      <dgm:spPr/>
      <dgm:t>
        <a:bodyPr lIns="0" tIns="0" rIns="0" bIns="0"/>
        <a:lstStyle/>
        <a:p>
          <a:r>
            <a:rPr lang="tr-TR" sz="1400" b="1" dirty="0">
              <a:latin typeface="Arial Narrow" pitchFamily="34" charset="0"/>
            </a:rPr>
            <a:t>Değerlendirme</a:t>
          </a:r>
        </a:p>
      </dgm:t>
    </dgm:pt>
    <dgm:pt modelId="{D74EA3B9-8C4E-44D1-ABDB-B89DD8B6F52A}" type="parTrans" cxnId="{8D6123AE-BFB8-461A-8069-9D1B1E2311D0}">
      <dgm:prSet/>
      <dgm:spPr/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19EE1F52-C9B5-4CF6-9502-165D07F2F5EF}" type="sibTrans" cxnId="{8D6123AE-BFB8-461A-8069-9D1B1E2311D0}">
      <dgm:prSet/>
      <dgm:spPr>
        <a:solidFill>
          <a:srgbClr val="FFFF00"/>
        </a:solidFill>
      </dgm:spPr>
      <dgm:t>
        <a:bodyPr/>
        <a:lstStyle/>
        <a:p>
          <a:endParaRPr lang="tr-TR" sz="1400">
            <a:latin typeface="Arial Narrow" pitchFamily="34" charset="0"/>
          </a:endParaRPr>
        </a:p>
      </dgm:t>
    </dgm:pt>
    <dgm:pt modelId="{9FA8F1A6-A8C5-4B3A-86D0-23A04C35403F}" type="pres">
      <dgm:prSet presAssocID="{6F0A3FC3-C741-42FC-88F5-2BE5E817EA8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53E5916-EC4F-4A4E-982A-EC085693ED45}" type="pres">
      <dgm:prSet presAssocID="{D2F3107C-6704-426C-B49B-66E36C3DE965}" presName="centerShape" presStyleLbl="node0" presStyleIdx="0" presStyleCnt="1"/>
      <dgm:spPr/>
      <dgm:t>
        <a:bodyPr/>
        <a:lstStyle/>
        <a:p>
          <a:endParaRPr lang="tr-TR"/>
        </a:p>
      </dgm:t>
    </dgm:pt>
    <dgm:pt modelId="{6910B91D-B06F-4166-A651-9ED0996A0993}" type="pres">
      <dgm:prSet presAssocID="{652328A5-A146-4F84-95A0-65ACFD5EFF86}" presName="node" presStyleLbl="node1" presStyleIdx="0" presStyleCnt="4" custScaleX="127665" custScaleY="1184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A0EEC1-2492-44C6-99FF-A641A7A39D25}" type="pres">
      <dgm:prSet presAssocID="{652328A5-A146-4F84-95A0-65ACFD5EFF86}" presName="dummy" presStyleCnt="0"/>
      <dgm:spPr/>
    </dgm:pt>
    <dgm:pt modelId="{76CC3718-6238-4527-9311-4D1402537F43}" type="pres">
      <dgm:prSet presAssocID="{CE9F5C55-9543-4100-AC59-1916774E1858}" presName="sibTrans" presStyleLbl="sibTrans2D1" presStyleIdx="0" presStyleCnt="4" custLinFactNeighborX="3016" custLinFactNeighborY="-1353"/>
      <dgm:spPr/>
      <dgm:t>
        <a:bodyPr/>
        <a:lstStyle/>
        <a:p>
          <a:endParaRPr lang="tr-TR"/>
        </a:p>
      </dgm:t>
    </dgm:pt>
    <dgm:pt modelId="{7024D036-9E5F-492F-88DE-F289DEEC1A0B}" type="pres">
      <dgm:prSet presAssocID="{BBBE2713-D087-481A-B08C-B4DC5AA2F9BA}" presName="node" presStyleLbl="node1" presStyleIdx="1" presStyleCnt="4" custScaleX="137151" custScaleY="1307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EE4294-EE34-4A4E-BECD-B4F4D96FC29F}" type="pres">
      <dgm:prSet presAssocID="{BBBE2713-D087-481A-B08C-B4DC5AA2F9BA}" presName="dummy" presStyleCnt="0"/>
      <dgm:spPr/>
    </dgm:pt>
    <dgm:pt modelId="{799B8807-DAFC-4675-9704-64D74C21CFC7}" type="pres">
      <dgm:prSet presAssocID="{19EE1F52-C9B5-4CF6-9502-165D07F2F5EF}" presName="sibTrans" presStyleLbl="sibTrans2D1" presStyleIdx="1" presStyleCnt="4" custLinFactNeighborX="3016" custLinFactNeighborY="4714"/>
      <dgm:spPr/>
      <dgm:t>
        <a:bodyPr/>
        <a:lstStyle/>
        <a:p>
          <a:endParaRPr lang="tr-TR"/>
        </a:p>
      </dgm:t>
    </dgm:pt>
    <dgm:pt modelId="{8B543A71-9C4C-4D89-BAA1-B1745F011C7E}" type="pres">
      <dgm:prSet presAssocID="{E60BD321-A694-4C0D-A76D-D62366B1C5A4}" presName="node" presStyleLbl="node1" presStyleIdx="2" presStyleCnt="4" custScaleX="127665" custScaleY="118441" custRadScaleRad="106162" custRadScaleInc="-136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533C9F-E88B-474C-ACE7-63A0BFAD3CAB}" type="pres">
      <dgm:prSet presAssocID="{E60BD321-A694-4C0D-A76D-D62366B1C5A4}" presName="dummy" presStyleCnt="0"/>
      <dgm:spPr/>
    </dgm:pt>
    <dgm:pt modelId="{0CEEC4E8-7375-4884-8FA5-3C7BA535E01E}" type="pres">
      <dgm:prSet presAssocID="{88DCB0B6-F4B4-4CA9-80FB-85167CA28C3B}" presName="sibTrans" presStyleLbl="sibTrans2D1" presStyleIdx="2" presStyleCnt="4" custLinFactNeighborX="947" custLinFactNeighborY="4714"/>
      <dgm:spPr/>
      <dgm:t>
        <a:bodyPr/>
        <a:lstStyle/>
        <a:p>
          <a:endParaRPr lang="tr-TR"/>
        </a:p>
      </dgm:t>
    </dgm:pt>
    <dgm:pt modelId="{DE4593D2-7A66-46FE-8A39-440FED17B03E}" type="pres">
      <dgm:prSet presAssocID="{08419FDE-11AF-4041-9860-06D6830A0ECC}" presName="node" presStyleLbl="node1" presStyleIdx="3" presStyleCnt="4" custScaleX="127665" custScaleY="1184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3E2756-2244-4C41-B641-B8AA6199E33C}" type="pres">
      <dgm:prSet presAssocID="{08419FDE-11AF-4041-9860-06D6830A0ECC}" presName="dummy" presStyleCnt="0"/>
      <dgm:spPr/>
    </dgm:pt>
    <dgm:pt modelId="{AD3DA1A8-7200-4B01-BAC1-03F2C9CC303A}" type="pres">
      <dgm:prSet presAssocID="{92A67D60-68F3-4126-B402-6AC25ADE9957}" presName="sibTrans" presStyleLbl="sibTrans2D1" presStyleIdx="3" presStyleCnt="4" custLinFactNeighborX="946" custLinFactNeighborY="-1353"/>
      <dgm:spPr/>
      <dgm:t>
        <a:bodyPr/>
        <a:lstStyle/>
        <a:p>
          <a:endParaRPr lang="tr-TR"/>
        </a:p>
      </dgm:t>
    </dgm:pt>
  </dgm:ptLst>
  <dgm:cxnLst>
    <dgm:cxn modelId="{3419D3CF-0DFA-497B-82E0-3BE922593D76}" type="presOf" srcId="{08419FDE-11AF-4041-9860-06D6830A0ECC}" destId="{DE4593D2-7A66-46FE-8A39-440FED17B03E}" srcOrd="0" destOrd="0" presId="urn:microsoft.com/office/officeart/2005/8/layout/radial6"/>
    <dgm:cxn modelId="{AB048978-7A1E-4C4A-8147-332553CB37BE}" type="presOf" srcId="{E60BD321-A694-4C0D-A76D-D62366B1C5A4}" destId="{8B543A71-9C4C-4D89-BAA1-B1745F011C7E}" srcOrd="0" destOrd="0" presId="urn:microsoft.com/office/officeart/2005/8/layout/radial6"/>
    <dgm:cxn modelId="{A37248D9-90D5-46E4-B891-9825AC4AE7FF}" srcId="{D2F3107C-6704-426C-B49B-66E36C3DE965}" destId="{652328A5-A146-4F84-95A0-65ACFD5EFF86}" srcOrd="0" destOrd="0" parTransId="{DA7715EB-C55A-44E6-8CCA-CA253619D7C8}" sibTransId="{CE9F5C55-9543-4100-AC59-1916774E1858}"/>
    <dgm:cxn modelId="{8D6123AE-BFB8-461A-8069-9D1B1E2311D0}" srcId="{D2F3107C-6704-426C-B49B-66E36C3DE965}" destId="{BBBE2713-D087-481A-B08C-B4DC5AA2F9BA}" srcOrd="1" destOrd="0" parTransId="{D74EA3B9-8C4E-44D1-ABDB-B89DD8B6F52A}" sibTransId="{19EE1F52-C9B5-4CF6-9502-165D07F2F5EF}"/>
    <dgm:cxn modelId="{705915E3-E023-466E-8841-DE9BCB3ABC56}" srcId="{D2F3107C-6704-426C-B49B-66E36C3DE965}" destId="{E60BD321-A694-4C0D-A76D-D62366B1C5A4}" srcOrd="2" destOrd="0" parTransId="{53E265D8-4FA1-43A4-951E-4BB9FC65DAE9}" sibTransId="{88DCB0B6-F4B4-4CA9-80FB-85167CA28C3B}"/>
    <dgm:cxn modelId="{5C44235B-535F-4E65-B17B-A45029664643}" type="presOf" srcId="{92A67D60-68F3-4126-B402-6AC25ADE9957}" destId="{AD3DA1A8-7200-4B01-BAC1-03F2C9CC303A}" srcOrd="0" destOrd="0" presId="urn:microsoft.com/office/officeart/2005/8/layout/radial6"/>
    <dgm:cxn modelId="{2BA30F43-5CAB-46CF-BD30-D41888B2E07F}" type="presOf" srcId="{CE9F5C55-9543-4100-AC59-1916774E1858}" destId="{76CC3718-6238-4527-9311-4D1402537F43}" srcOrd="0" destOrd="0" presId="urn:microsoft.com/office/officeart/2005/8/layout/radial6"/>
    <dgm:cxn modelId="{1DFAA965-10A3-4CDE-A3F0-3AB57D3561FA}" type="presOf" srcId="{6F0A3FC3-C741-42FC-88F5-2BE5E817EA89}" destId="{9FA8F1A6-A8C5-4B3A-86D0-23A04C35403F}" srcOrd="0" destOrd="0" presId="urn:microsoft.com/office/officeart/2005/8/layout/radial6"/>
    <dgm:cxn modelId="{B7E87AFC-2E45-4F6D-8FFE-755028DA5B7C}" type="presOf" srcId="{BBBE2713-D087-481A-B08C-B4DC5AA2F9BA}" destId="{7024D036-9E5F-492F-88DE-F289DEEC1A0B}" srcOrd="0" destOrd="0" presId="urn:microsoft.com/office/officeart/2005/8/layout/radial6"/>
    <dgm:cxn modelId="{F85E91F7-84E5-4BBF-B284-4931441BB691}" type="presOf" srcId="{88DCB0B6-F4B4-4CA9-80FB-85167CA28C3B}" destId="{0CEEC4E8-7375-4884-8FA5-3C7BA535E01E}" srcOrd="0" destOrd="0" presId="urn:microsoft.com/office/officeart/2005/8/layout/radial6"/>
    <dgm:cxn modelId="{03E303EB-A789-497F-AD7C-28BD4E05B4C3}" srcId="{D2F3107C-6704-426C-B49B-66E36C3DE965}" destId="{08419FDE-11AF-4041-9860-06D6830A0ECC}" srcOrd="3" destOrd="0" parTransId="{A366E1A6-D832-4DC2-A1E9-9D2ACECD126E}" sibTransId="{92A67D60-68F3-4126-B402-6AC25ADE9957}"/>
    <dgm:cxn modelId="{3299AD37-0AE7-4B70-A201-234309257AB8}" type="presOf" srcId="{D2F3107C-6704-426C-B49B-66E36C3DE965}" destId="{E53E5916-EC4F-4A4E-982A-EC085693ED45}" srcOrd="0" destOrd="0" presId="urn:microsoft.com/office/officeart/2005/8/layout/radial6"/>
    <dgm:cxn modelId="{D951ECCE-EB7A-454C-B597-DAD45CF533CA}" type="presOf" srcId="{652328A5-A146-4F84-95A0-65ACFD5EFF86}" destId="{6910B91D-B06F-4166-A651-9ED0996A0993}" srcOrd="0" destOrd="0" presId="urn:microsoft.com/office/officeart/2005/8/layout/radial6"/>
    <dgm:cxn modelId="{4B1B7A30-D7C1-46C7-B52F-924EB41B0088}" srcId="{6F0A3FC3-C741-42FC-88F5-2BE5E817EA89}" destId="{D2F3107C-6704-426C-B49B-66E36C3DE965}" srcOrd="0" destOrd="0" parTransId="{989B6D89-0785-4992-8690-A4B9D16D2DC2}" sibTransId="{C0B68151-A261-46D2-8687-DEE2021EAA63}"/>
    <dgm:cxn modelId="{B6A6AF7B-79EC-401C-89C7-3CB1AE766EFD}" type="presOf" srcId="{19EE1F52-C9B5-4CF6-9502-165D07F2F5EF}" destId="{799B8807-DAFC-4675-9704-64D74C21CFC7}" srcOrd="0" destOrd="0" presId="urn:microsoft.com/office/officeart/2005/8/layout/radial6"/>
    <dgm:cxn modelId="{DA0A41E5-A82F-4C4B-B5D6-A465818C6DD7}" type="presParOf" srcId="{9FA8F1A6-A8C5-4B3A-86D0-23A04C35403F}" destId="{E53E5916-EC4F-4A4E-982A-EC085693ED45}" srcOrd="0" destOrd="0" presId="urn:microsoft.com/office/officeart/2005/8/layout/radial6"/>
    <dgm:cxn modelId="{90B2E60A-4D00-41C1-B3AE-D441FDF2B741}" type="presParOf" srcId="{9FA8F1A6-A8C5-4B3A-86D0-23A04C35403F}" destId="{6910B91D-B06F-4166-A651-9ED0996A0993}" srcOrd="1" destOrd="0" presId="urn:microsoft.com/office/officeart/2005/8/layout/radial6"/>
    <dgm:cxn modelId="{9965E8A3-6A0A-4B51-B176-76ACC186E660}" type="presParOf" srcId="{9FA8F1A6-A8C5-4B3A-86D0-23A04C35403F}" destId="{B3A0EEC1-2492-44C6-99FF-A641A7A39D25}" srcOrd="2" destOrd="0" presId="urn:microsoft.com/office/officeart/2005/8/layout/radial6"/>
    <dgm:cxn modelId="{EA974A30-CD7B-4262-B12D-209DF7058B44}" type="presParOf" srcId="{9FA8F1A6-A8C5-4B3A-86D0-23A04C35403F}" destId="{76CC3718-6238-4527-9311-4D1402537F43}" srcOrd="3" destOrd="0" presId="urn:microsoft.com/office/officeart/2005/8/layout/radial6"/>
    <dgm:cxn modelId="{AEA3D5DA-655E-4B5E-91CF-11C807C38533}" type="presParOf" srcId="{9FA8F1A6-A8C5-4B3A-86D0-23A04C35403F}" destId="{7024D036-9E5F-492F-88DE-F289DEEC1A0B}" srcOrd="4" destOrd="0" presId="urn:microsoft.com/office/officeart/2005/8/layout/radial6"/>
    <dgm:cxn modelId="{97A19663-7BF8-4944-B5C5-C64542B6C2DA}" type="presParOf" srcId="{9FA8F1A6-A8C5-4B3A-86D0-23A04C35403F}" destId="{7CEE4294-EE34-4A4E-BECD-B4F4D96FC29F}" srcOrd="5" destOrd="0" presId="urn:microsoft.com/office/officeart/2005/8/layout/radial6"/>
    <dgm:cxn modelId="{227AD423-6AB4-49A7-81B8-25020411330F}" type="presParOf" srcId="{9FA8F1A6-A8C5-4B3A-86D0-23A04C35403F}" destId="{799B8807-DAFC-4675-9704-64D74C21CFC7}" srcOrd="6" destOrd="0" presId="urn:microsoft.com/office/officeart/2005/8/layout/radial6"/>
    <dgm:cxn modelId="{F1A1F37B-1355-4D4E-9A7E-19935819EB6B}" type="presParOf" srcId="{9FA8F1A6-A8C5-4B3A-86D0-23A04C35403F}" destId="{8B543A71-9C4C-4D89-BAA1-B1745F011C7E}" srcOrd="7" destOrd="0" presId="urn:microsoft.com/office/officeart/2005/8/layout/radial6"/>
    <dgm:cxn modelId="{6243018E-0A74-46C1-AA65-A42944C780F2}" type="presParOf" srcId="{9FA8F1A6-A8C5-4B3A-86D0-23A04C35403F}" destId="{CF533C9F-E88B-474C-ACE7-63A0BFAD3CAB}" srcOrd="8" destOrd="0" presId="urn:microsoft.com/office/officeart/2005/8/layout/radial6"/>
    <dgm:cxn modelId="{BA2982DC-DD70-4337-873A-8A71C2958457}" type="presParOf" srcId="{9FA8F1A6-A8C5-4B3A-86D0-23A04C35403F}" destId="{0CEEC4E8-7375-4884-8FA5-3C7BA535E01E}" srcOrd="9" destOrd="0" presId="urn:microsoft.com/office/officeart/2005/8/layout/radial6"/>
    <dgm:cxn modelId="{C5B40CB9-BF99-42C8-BD2F-09BE91152602}" type="presParOf" srcId="{9FA8F1A6-A8C5-4B3A-86D0-23A04C35403F}" destId="{DE4593D2-7A66-46FE-8A39-440FED17B03E}" srcOrd="10" destOrd="0" presId="urn:microsoft.com/office/officeart/2005/8/layout/radial6"/>
    <dgm:cxn modelId="{E4A91641-E741-4DB3-9DE7-5F0399441674}" type="presParOf" srcId="{9FA8F1A6-A8C5-4B3A-86D0-23A04C35403F}" destId="{A53E2756-2244-4C41-B641-B8AA6199E33C}" srcOrd="11" destOrd="0" presId="urn:microsoft.com/office/officeart/2005/8/layout/radial6"/>
    <dgm:cxn modelId="{EEEB842E-3828-4693-8327-A393E26124C2}" type="presParOf" srcId="{9FA8F1A6-A8C5-4B3A-86D0-23A04C35403F}" destId="{AD3DA1A8-7200-4B01-BAC1-03F2C9CC303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84886-9AB9-4D1B-A809-9A1FB903698A}">
      <dsp:nvSpPr>
        <dsp:cNvPr id="0" name=""/>
        <dsp:cNvSpPr/>
      </dsp:nvSpPr>
      <dsp:spPr>
        <a:xfrm>
          <a:off x="0" y="0"/>
          <a:ext cx="5781233" cy="725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>
              <a:solidFill>
                <a:srgbClr val="F9D1A9"/>
              </a:solidFill>
            </a:rPr>
            <a:t>İÇ KONTROL NE DEĞİLDİR?</a:t>
          </a:r>
          <a:endParaRPr lang="tr-TR" sz="3100" kern="1200" dirty="0">
            <a:solidFill>
              <a:srgbClr val="F9D1A9"/>
            </a:solidFill>
          </a:endParaRPr>
        </a:p>
      </dsp:txBody>
      <dsp:txXfrm>
        <a:off x="35411" y="35411"/>
        <a:ext cx="5710411" cy="654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DA1A8-7200-4B01-BAC1-03F2C9CC303A}">
      <dsp:nvSpPr>
        <dsp:cNvPr id="0" name=""/>
        <dsp:cNvSpPr/>
      </dsp:nvSpPr>
      <dsp:spPr>
        <a:xfrm>
          <a:off x="528719" y="576059"/>
          <a:ext cx="3479892" cy="3479892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EC4E8-7375-4884-8FA5-3C7BA535E01E}">
      <dsp:nvSpPr>
        <dsp:cNvPr id="0" name=""/>
        <dsp:cNvSpPr/>
      </dsp:nvSpPr>
      <dsp:spPr>
        <a:xfrm>
          <a:off x="528747" y="792096"/>
          <a:ext cx="3479892" cy="3479892"/>
        </a:xfrm>
        <a:prstGeom prst="blockArc">
          <a:avLst>
            <a:gd name="adj1" fmla="val 5138563"/>
            <a:gd name="adj2" fmla="val 10809936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B8807-DAFC-4675-9704-64D74C21CFC7}">
      <dsp:nvSpPr>
        <dsp:cNvPr id="0" name=""/>
        <dsp:cNvSpPr/>
      </dsp:nvSpPr>
      <dsp:spPr>
        <a:xfrm>
          <a:off x="600760" y="792095"/>
          <a:ext cx="3479892" cy="3479892"/>
        </a:xfrm>
        <a:prstGeom prst="blockArc">
          <a:avLst>
            <a:gd name="adj1" fmla="val 21590066"/>
            <a:gd name="adj2" fmla="val 5138592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C3718-6238-4527-9311-4D1402537F43}">
      <dsp:nvSpPr>
        <dsp:cNvPr id="0" name=""/>
        <dsp:cNvSpPr/>
      </dsp:nvSpPr>
      <dsp:spPr>
        <a:xfrm>
          <a:off x="600753" y="576059"/>
          <a:ext cx="3479892" cy="3479892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E5916-EC4F-4A4E-982A-EC085693ED45}">
      <dsp:nvSpPr>
        <dsp:cNvPr id="0" name=""/>
        <dsp:cNvSpPr/>
      </dsp:nvSpPr>
      <dsp:spPr>
        <a:xfrm>
          <a:off x="1434870" y="1562212"/>
          <a:ext cx="1601751" cy="160175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>
              <a:solidFill>
                <a:srgbClr val="FF0000"/>
              </a:solidFill>
              <a:latin typeface="Candara" pitchFamily="34" charset="0"/>
            </a:rPr>
            <a:t>RİSK YÖNETİMİ</a:t>
          </a:r>
        </a:p>
      </dsp:txBody>
      <dsp:txXfrm>
        <a:off x="1669441" y="1796783"/>
        <a:ext cx="1132609" cy="1132609"/>
      </dsp:txXfrm>
    </dsp:sp>
    <dsp:sp modelId="{6910B91D-B06F-4166-A651-9ED0996A0993}">
      <dsp:nvSpPr>
        <dsp:cNvPr id="0" name=""/>
        <dsp:cNvSpPr/>
      </dsp:nvSpPr>
      <dsp:spPr>
        <a:xfrm>
          <a:off x="1520039" y="-489"/>
          <a:ext cx="1431413" cy="1327991"/>
        </a:xfrm>
        <a:prstGeom prst="ellipse">
          <a:avLst/>
        </a:prstGeom>
        <a:solidFill>
          <a:srgbClr val="00B0F0"/>
        </a:solidFill>
        <a:ln>
          <a:solidFill>
            <a:schemeClr val="tx2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Riskleri Tespit Etme</a:t>
          </a:r>
        </a:p>
      </dsp:txBody>
      <dsp:txXfrm>
        <a:off x="1729665" y="193991"/>
        <a:ext cx="1012161" cy="939031"/>
      </dsp:txXfrm>
    </dsp:sp>
    <dsp:sp modelId="{7024D036-9E5F-492F-88DE-F289DEEC1A0B}">
      <dsp:nvSpPr>
        <dsp:cNvPr id="0" name=""/>
        <dsp:cNvSpPr/>
      </dsp:nvSpPr>
      <dsp:spPr>
        <a:xfrm>
          <a:off x="3166441" y="1629829"/>
          <a:ext cx="1537772" cy="1466518"/>
        </a:xfrm>
        <a:prstGeom prst="ellipse">
          <a:avLst/>
        </a:prstGeom>
        <a:solidFill>
          <a:schemeClr val="accent2">
            <a:shade val="50000"/>
            <a:hueOff val="307483"/>
            <a:satOff val="-22808"/>
            <a:lumOff val="2727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Değerlendirme</a:t>
          </a:r>
        </a:p>
      </dsp:txBody>
      <dsp:txXfrm>
        <a:off x="3391642" y="1844596"/>
        <a:ext cx="1087370" cy="1036984"/>
      </dsp:txXfrm>
    </dsp:sp>
    <dsp:sp modelId="{8B543A71-9C4C-4D89-BAA1-B1745F011C7E}">
      <dsp:nvSpPr>
        <dsp:cNvPr id="0" name=""/>
        <dsp:cNvSpPr/>
      </dsp:nvSpPr>
      <dsp:spPr>
        <a:xfrm>
          <a:off x="1649159" y="3398674"/>
          <a:ext cx="1431413" cy="1327991"/>
        </a:xfrm>
        <a:prstGeom prst="ellipse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Cevap Verme</a:t>
          </a:r>
        </a:p>
      </dsp:txBody>
      <dsp:txXfrm>
        <a:off x="1858785" y="3593154"/>
        <a:ext cx="1012161" cy="939031"/>
      </dsp:txXfrm>
    </dsp:sp>
    <dsp:sp modelId="{DE4593D2-7A66-46FE-8A39-440FED17B03E}">
      <dsp:nvSpPr>
        <dsp:cNvPr id="0" name=""/>
        <dsp:cNvSpPr/>
      </dsp:nvSpPr>
      <dsp:spPr>
        <a:xfrm>
          <a:off x="-179542" y="1699092"/>
          <a:ext cx="1431413" cy="13279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>
              <a:latin typeface="Arial Narrow" pitchFamily="34" charset="0"/>
            </a:rPr>
            <a:t>Gözden Geçirme ve Raporlama</a:t>
          </a:r>
        </a:p>
      </dsp:txBody>
      <dsp:txXfrm>
        <a:off x="30084" y="1893572"/>
        <a:ext cx="1012161" cy="939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C9192D1-D6C0-42E4-8ACB-0A21E7A524C7}" type="datetimeFigureOut">
              <a:rPr lang="tr-TR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9D68F3-83ED-4B0F-9BD4-9A9256821F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24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416870-2A27-452E-BB60-01737E9FEBD4}" type="datetimeFigureOut">
              <a:rPr lang="tr-TR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013FEC-F4A1-4C8A-8ADD-9770E8BC0C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681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013FEC-F4A1-4C8A-8ADD-9770E8BC0C3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05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tr-TR" dirty="0"/>
              <a:t>BİR SÜREÇTİR: bir amaç değil hedefe ulaşmak için bir araçtır.</a:t>
            </a:r>
          </a:p>
          <a:p>
            <a:pPr>
              <a:spcBef>
                <a:spcPct val="0"/>
              </a:spcBef>
            </a:pPr>
            <a:r>
              <a:rPr lang="tr-TR" dirty="0"/>
              <a:t>KİŞİLER TARAFINDAN UYGULANIR: sadece prosedürlerden oluşmaz kurumun her düzeyindeki personeli kapsar </a:t>
            </a:r>
          </a:p>
        </p:txBody>
      </p:sp>
      <p:sp>
        <p:nvSpPr>
          <p:cNvPr id="2150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D50D0A-8617-4193-863E-D372E29CF3B9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58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26AD7-A194-4845-BC08-CA8351EBEA9A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02F9B-4435-4522-BF87-4C285DAD8A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36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7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761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1371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60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22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587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74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80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58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4D6575-DA90-4363-BA8B-4936A2D4B1DF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A6A71-C026-45FD-9E78-BA5F6824FC6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82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142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52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83852-4303-41F5-8F4B-20CD0D0EC9F8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1EAAD-E47A-464C-944C-E84591D16CA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61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3820CF-4A56-4E6F-96F9-A6B447845C35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17B86-96A5-4A1F-932E-59217211EED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91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356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37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3C8422-AC9C-4E97-A72B-CC602A61C1B2}" type="datetimeFigureOut">
              <a:rPr lang="tr-TR" smtClean="0"/>
              <a:pPr>
                <a:defRPr/>
              </a:pPr>
              <a:t>26.01.2022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smtClean="0"/>
              <a:t>Strateji Geliştirme Daire Başkanlığı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tr-TR" smtClean="0"/>
              <a:t>İlknur TUNÇ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18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  <p:sldLayoutId id="2147484118" r:id="rId13"/>
    <p:sldLayoutId id="2147484119" r:id="rId14"/>
    <p:sldLayoutId id="2147484120" r:id="rId15"/>
    <p:sldLayoutId id="2147484121" r:id="rId16"/>
    <p:sldLayoutId id="21474841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1115616" y="2276872"/>
            <a:ext cx="6840760" cy="2176776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tr-TR" sz="4800" b="1" dirty="0">
              <a:ln w="50800"/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rgbClr val="781E46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tr-TR" sz="4800" b="1" kern="0" dirty="0">
              <a:ln w="50800"/>
              <a:solidFill>
                <a:srgbClr val="781E46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 smtClean="0">
                <a:ln w="50800"/>
                <a:solidFill>
                  <a:srgbClr val="3A6AA4"/>
                </a:solidFill>
                <a:latin typeface="Calisto MT" pitchFamily="18" charset="0"/>
              </a:rPr>
              <a:t> </a:t>
            </a:r>
            <a:endParaRPr lang="tr-TR" sz="5400" b="1" kern="0" dirty="0">
              <a:ln w="50800"/>
              <a:solidFill>
                <a:srgbClr val="3A6AA4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 smtClean="0">
                <a:ln w="50800"/>
                <a:solidFill>
                  <a:srgbClr val="3A6AA4"/>
                </a:solidFill>
                <a:latin typeface="Calisto MT" pitchFamily="18" charset="0"/>
              </a:rPr>
              <a:t>HAKKARİ</a:t>
            </a:r>
            <a:endParaRPr lang="tr-TR" sz="5400" b="1" kern="0" dirty="0">
              <a:ln w="50800"/>
              <a:solidFill>
                <a:srgbClr val="3A6AA4"/>
              </a:solidFill>
              <a:latin typeface="Calisto MT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tr-TR" sz="5400" b="1" kern="0" dirty="0">
                <a:ln w="50800"/>
                <a:solidFill>
                  <a:srgbClr val="3A6AA4"/>
                </a:solidFill>
                <a:latin typeface="Calisto MT" pitchFamily="18" charset="0"/>
              </a:rPr>
              <a:t>ÜNİVERSİTESİ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755576" y="4705499"/>
            <a:ext cx="756084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48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İÇ KONTROL BİLGİLENDİRME SUNUMU</a:t>
            </a:r>
            <a:endParaRPr lang="tr-TR" sz="4800" b="1" spc="150" dirty="0">
              <a:ln w="11430"/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>
            <a:spLocks noGrp="1"/>
          </p:cNvSpPr>
          <p:nvPr>
            <p:ph type="title"/>
          </p:nvPr>
        </p:nvSpPr>
        <p:spPr>
          <a:xfrm>
            <a:off x="1059656" y="479980"/>
            <a:ext cx="7024687" cy="8302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KONTROL ORTAMI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9531" y="1628800"/>
            <a:ext cx="8424936" cy="4103687"/>
          </a:xfrm>
        </p:spPr>
        <p:txBody>
          <a:bodyPr rtlCol="0">
            <a:noAutofit/>
          </a:bodyPr>
          <a:lstStyle/>
          <a:p>
            <a:pPr marL="525780" indent="-457200" algn="just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tr-TR" sz="3000" dirty="0">
                <a:latin typeface="Candara" pitchFamily="34" charset="0"/>
              </a:rPr>
              <a:t>Çalışanlar, kişisel ve mesleki dürüstlüğü, etik değerleri sürdürüp sergilemek ve yürürlükteki davranış kurallarına her zaman uymak durumundadır. </a:t>
            </a:r>
          </a:p>
          <a:p>
            <a:pPr marL="525780" indent="-457200" algn="just" fontAlgn="auto"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tr-TR" sz="3000" dirty="0">
                <a:latin typeface="Candara" pitchFamily="34" charset="0"/>
              </a:rPr>
              <a:t>Yönetim ve çalışanların, iç kontrole yönelik pozitif ve destekleyici bir ortam oluşturması ve sürdürmesi büyük önem taşımaktadır.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Başlık 1"/>
          <p:cNvSpPr>
            <a:spLocks noGrp="1"/>
          </p:cNvSpPr>
          <p:nvPr>
            <p:ph type="title"/>
          </p:nvPr>
        </p:nvSpPr>
        <p:spPr>
          <a:xfrm>
            <a:off x="919806" y="620688"/>
            <a:ext cx="5452393" cy="830263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781E46"/>
                </a:solidFill>
                <a:latin typeface="Cambria" pitchFamily="18" charset="0"/>
              </a:rPr>
              <a:t>   RİSK </a:t>
            </a:r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DEĞERLENDİRME</a:t>
            </a:r>
          </a:p>
        </p:txBody>
      </p:sp>
      <p:sp>
        <p:nvSpPr>
          <p:cNvPr id="47107" name="Dikdörtgen 9"/>
          <p:cNvSpPr>
            <a:spLocks noChangeArrowheads="1"/>
          </p:cNvSpPr>
          <p:nvPr/>
        </p:nvSpPr>
        <p:spPr bwMode="auto">
          <a:xfrm>
            <a:off x="467544" y="1459985"/>
            <a:ext cx="3671887" cy="390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Candara" pitchFamily="34" charset="0"/>
              </a:rPr>
              <a:t>Kurumun hedeflerini gerçekleştirmesini engelleyen önemli riskleri tespit ve analiz etme, gerekli tedbirleri belirleme sürecidir </a:t>
            </a: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917847357"/>
              </p:ext>
            </p:extLst>
          </p:nvPr>
        </p:nvGraphicFramePr>
        <p:xfrm>
          <a:off x="4109863" y="1340768"/>
          <a:ext cx="4524672" cy="4726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251520" y="205074"/>
            <a:ext cx="7024687" cy="9271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RİSK DEĞERLENDİRME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23628" y="1278862"/>
            <a:ext cx="7236804" cy="2078130"/>
          </a:xfrm>
          <a:solidFill>
            <a:schemeClr val="bg1">
              <a:lumMod val="95000"/>
            </a:schemeClr>
          </a:solidFill>
          <a:ln/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80000" tIns="180000" rIns="180000" bIns="180000">
            <a:noAutofit/>
          </a:bodyPr>
          <a:lstStyle/>
          <a:p>
            <a:pPr marL="0" lvl="1" indent="0" algn="just">
              <a:buFont typeface="Wingdings 2" pitchFamily="18" charset="2"/>
              <a:buNone/>
            </a:pPr>
            <a:r>
              <a:rPr lang="tr-TR" sz="2400" b="1" dirty="0">
                <a:solidFill>
                  <a:srgbClr val="00B0F0"/>
                </a:solidFill>
                <a:latin typeface="Candara" pitchFamily="34" charset="0"/>
                <a:ea typeface="Andalus"/>
                <a:cs typeface="Andalus"/>
              </a:rPr>
              <a:t>Değişen koşulları devamlı takip ederek fırsatları, riskleri tespit ve analiz etmek ve koşulların değişmesine bağlı olarak meydana gelen risklerle başa çıkabilmek üzere iç kontrolde sürekli değişiklik yapmayı ifade eder.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223628" y="3919390"/>
            <a:ext cx="7236804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8263"/>
            <a:r>
              <a:rPr lang="tr-TR" sz="2400" dirty="0">
                <a:solidFill>
                  <a:srgbClr val="FFFFFF"/>
                </a:solidFill>
                <a:latin typeface="Arial" panose="020B0604020202020204" pitchFamily="34" charset="0"/>
                <a:ea typeface="Andalus"/>
                <a:cs typeface="Arial" panose="020B0604020202020204" pitchFamily="34" charset="0"/>
              </a:rPr>
              <a:t>Sistemin zayıf ve güçlü yönlerine ilişkin olarak analiz yapılması,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223628" y="5373216"/>
            <a:ext cx="7236804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Arial" panose="020B0604020202020204" pitchFamily="34" charset="0"/>
                <a:ea typeface="Andalus"/>
                <a:cs typeface="Arial" panose="020B0604020202020204" pitchFamily="34" charset="0"/>
              </a:rPr>
              <a:t>Risk alanlarının belirlenmesi ve kontrol faaliyetlerinin bu alanlarda yoğunlaştırılması</a:t>
            </a:r>
            <a:endParaRPr lang="tr-T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Başlık 1"/>
          <p:cNvSpPr>
            <a:spLocks noGrp="1"/>
          </p:cNvSpPr>
          <p:nvPr>
            <p:ph type="title"/>
          </p:nvPr>
        </p:nvSpPr>
        <p:spPr>
          <a:xfrm>
            <a:off x="837981" y="212668"/>
            <a:ext cx="6192688" cy="7921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Cambria" pitchFamily="18" charset="0"/>
              </a:rPr>
              <a:t>KONTROL FAALİYETLERİ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3251" y="921928"/>
            <a:ext cx="4535487" cy="2714625"/>
          </a:xfrm>
        </p:spPr>
        <p:txBody>
          <a:bodyPr rtlCol="0">
            <a:noAutofit/>
          </a:bodyPr>
          <a:lstStyle/>
          <a:p>
            <a:pPr marL="6858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Riskleri göğüslemek ve kurumun hedeflerini gerçekleştirmek üzere uygulamaya konulan politikalar ve </a:t>
            </a:r>
            <a:r>
              <a:rPr lang="tr-TR" sz="2800" dirty="0" smtClean="0">
                <a:solidFill>
                  <a:schemeClr val="accent4"/>
                </a:solidFill>
                <a:latin typeface="Candara" pitchFamily="34" charset="0"/>
              </a:rPr>
              <a:t>prosedürlerdir. </a:t>
            </a:r>
            <a:endParaRPr lang="tr-TR" sz="2800" dirty="0">
              <a:solidFill>
                <a:schemeClr val="accent4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0469" y="940611"/>
            <a:ext cx="3600400" cy="29447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  <p:sp>
        <p:nvSpPr>
          <p:cNvPr id="5" name="Dikdörtgen 4"/>
          <p:cNvSpPr/>
          <p:nvPr/>
        </p:nvSpPr>
        <p:spPr>
          <a:xfrm>
            <a:off x="473251" y="3573016"/>
            <a:ext cx="8207375" cy="2368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solidFill>
                  <a:srgbClr val="FF0000"/>
                </a:solidFill>
                <a:latin typeface="Candara" pitchFamily="34" charset="0"/>
              </a:rPr>
              <a:t>Etkin olmaları için,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800" b="1" dirty="0">
              <a:solidFill>
                <a:schemeClr val="accent4"/>
              </a:solidFill>
              <a:latin typeface="Candara" pitchFamily="34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Kontrol faaliyetlerinin amaca uygun olması,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Planlandığı şekilde uygulanabilmesi,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Maliyetlerinin makul olması,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20000"/>
              <a:buFont typeface="Wingdings" panose="05000000000000000000" pitchFamily="2" charset="2"/>
              <a:buChar char="v"/>
              <a:defRPr/>
            </a:pPr>
            <a:r>
              <a:rPr lang="tr-TR" sz="2800" dirty="0">
                <a:solidFill>
                  <a:schemeClr val="accent4"/>
                </a:solidFill>
                <a:latin typeface="Candara" pitchFamily="34" charset="0"/>
              </a:rPr>
              <a:t>Hedeflerle doğrudan bağlantılı olması gerekir.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Başlık 1"/>
          <p:cNvSpPr>
            <a:spLocks noGrp="1"/>
          </p:cNvSpPr>
          <p:nvPr>
            <p:ph type="title"/>
          </p:nvPr>
        </p:nvSpPr>
        <p:spPr>
          <a:xfrm>
            <a:off x="1115616" y="163582"/>
            <a:ext cx="5040164" cy="8302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latin typeface="Cambria" pitchFamily="18" charset="0"/>
              </a:rPr>
              <a:t>KONTROL ÖRNEKLERİ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9740" y="1052736"/>
            <a:ext cx="7344816" cy="4933763"/>
          </a:xfrm>
        </p:spPr>
        <p:txBody>
          <a:bodyPr rtlCol="0">
            <a:normAutofit fontScale="85000" lnSpcReduction="20000"/>
          </a:bodyPr>
          <a:lstStyle/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Yetki devri ve onay prosedürleri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Görevlerin birbirinden ayrılması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Görevlendirmelerin personel yetkinlikleri göz önünde bulundurularak yapılması,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İş yapma performansına ilişkin eylemler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Görevlilerin ve sorumluluklarının belirlenmesi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Kayıtlara erişim yetkisi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chemeClr val="tx1"/>
                </a:solidFill>
                <a:latin typeface="Candara" pitchFamily="34" charset="0"/>
              </a:rPr>
              <a:t>Hizmet içi eğitim </a:t>
            </a:r>
          </a:p>
          <a:p>
            <a:pPr marL="68580" indent="0" algn="just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28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4" name="Köşeli Çift Ayraç 3"/>
          <p:cNvSpPr/>
          <p:nvPr/>
        </p:nvSpPr>
        <p:spPr>
          <a:xfrm>
            <a:off x="1187624" y="117085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Köşeli Çift Ayraç 5"/>
          <p:cNvSpPr/>
          <p:nvPr/>
        </p:nvSpPr>
        <p:spPr>
          <a:xfrm>
            <a:off x="1187624" y="1712112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Köşeli Çift Ayraç 6"/>
          <p:cNvSpPr/>
          <p:nvPr/>
        </p:nvSpPr>
        <p:spPr>
          <a:xfrm>
            <a:off x="1187624" y="2321173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Köşeli Çift Ayraç 7"/>
          <p:cNvSpPr/>
          <p:nvPr/>
        </p:nvSpPr>
        <p:spPr>
          <a:xfrm>
            <a:off x="1187624" y="3421166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Köşeli Çift Ayraç 8"/>
          <p:cNvSpPr/>
          <p:nvPr/>
        </p:nvSpPr>
        <p:spPr>
          <a:xfrm>
            <a:off x="1181708" y="402931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0" name="Köşeli Çift Ayraç 9"/>
          <p:cNvSpPr/>
          <p:nvPr/>
        </p:nvSpPr>
        <p:spPr>
          <a:xfrm>
            <a:off x="1181708" y="4634713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Köşeli Çift Ayraç 11"/>
          <p:cNvSpPr/>
          <p:nvPr/>
        </p:nvSpPr>
        <p:spPr>
          <a:xfrm>
            <a:off x="1181708" y="5240108"/>
            <a:ext cx="288032" cy="432048"/>
          </a:xfrm>
          <a:prstGeom prst="chevro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43584" y="36885"/>
            <a:ext cx="4321100" cy="8302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BİLGİ VE İLETİŞİM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5761" y="620688"/>
            <a:ext cx="6696745" cy="5451238"/>
          </a:xfrm>
        </p:spPr>
        <p:txBody>
          <a:bodyPr rtlCol="0">
            <a:noAutofit/>
          </a:bodyPr>
          <a:lstStyle/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000" b="1" dirty="0">
                <a:solidFill>
                  <a:schemeClr val="accent4"/>
                </a:solidFill>
                <a:latin typeface="Arial Rounded MT Bold" pitchFamily="34" charset="0"/>
              </a:rPr>
              <a:t>Bilgi: </a:t>
            </a:r>
            <a:endParaRPr lang="tr-TR" sz="3000" dirty="0">
              <a:solidFill>
                <a:schemeClr val="accent4"/>
              </a:solidFill>
              <a:latin typeface="Arial Rounded MT Bold" pitchFamily="34" charset="0"/>
            </a:endParaRP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karar alma mekanizmasına yardımcı,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Doğru,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Zamanında,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güncel ve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elde edilebilir olarak ifade edilir.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1000" b="1" dirty="0">
              <a:latin typeface="Candara" pitchFamily="34" charset="0"/>
            </a:endParaRP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000" b="1" dirty="0">
                <a:solidFill>
                  <a:schemeClr val="accent4"/>
                </a:solidFill>
                <a:latin typeface="Arial Rounded MT Bold" pitchFamily="34" charset="0"/>
              </a:rPr>
              <a:t>İletişim: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tüm yapılanma içerisinde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aşağıdan yukarıya 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yukarıdan aşağıya doğru</a:t>
            </a:r>
          </a:p>
          <a:p>
            <a:pPr marL="68580" indent="0"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b="1" dirty="0">
                <a:latin typeface="Candara" pitchFamily="34" charset="0"/>
              </a:rPr>
              <a:t>iletilmesini ve dönüşümünü ifade eder.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809" y="3346307"/>
            <a:ext cx="2448173" cy="2305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2257951" cy="1641312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7090" y="507288"/>
            <a:ext cx="3586168" cy="829896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NEDEN BİLGİ</a:t>
            </a:r>
          </a:p>
        </p:txBody>
      </p:sp>
      <p:sp>
        <p:nvSpPr>
          <p:cNvPr id="53251" name="İçerik Yer Tutucusu 2"/>
          <p:cNvSpPr>
            <a:spLocks noGrp="1"/>
          </p:cNvSpPr>
          <p:nvPr>
            <p:ph idx="1"/>
          </p:nvPr>
        </p:nvSpPr>
        <p:spPr>
          <a:xfrm>
            <a:off x="690780" y="1408185"/>
            <a:ext cx="6179031" cy="2262716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İlerlemeyi kaydetmek </a:t>
            </a:r>
          </a:p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Bir şeyi nasıl yapacağımızı bilmek </a:t>
            </a:r>
          </a:p>
          <a:p>
            <a:pPr algn="just"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781E46"/>
                </a:solidFill>
                <a:latin typeface="Candara" pitchFamily="34" charset="0"/>
              </a:rPr>
              <a:t>Doğru kararlar vermemize yardımcı olmak</a:t>
            </a:r>
          </a:p>
        </p:txBody>
      </p:sp>
      <p:sp>
        <p:nvSpPr>
          <p:cNvPr id="53252" name="Dikdörtgen 3"/>
          <p:cNvSpPr>
            <a:spLocks noChangeArrowheads="1"/>
          </p:cNvSpPr>
          <p:nvPr/>
        </p:nvSpPr>
        <p:spPr bwMode="auto">
          <a:xfrm>
            <a:off x="468312" y="4221088"/>
            <a:ext cx="6623966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27050" indent="-457200" algn="just">
              <a:spcBef>
                <a:spcPct val="20000"/>
              </a:spcBef>
              <a:buClr>
                <a:srgbClr val="C00000"/>
              </a:buClr>
              <a:buSzPct val="76000"/>
              <a:buFont typeface="Wingdings" panose="05000000000000000000" pitchFamily="2" charset="2"/>
              <a:buChar char="v"/>
            </a:pPr>
            <a:r>
              <a:rPr lang="tr-TR" sz="2400" dirty="0">
                <a:latin typeface="Candara" pitchFamily="34" charset="0"/>
              </a:rPr>
              <a:t>Bilginin aynı zamanda etkin ve hızlı biçimde yayılmasını sağlamak</a:t>
            </a:r>
          </a:p>
          <a:p>
            <a:pPr marL="527050" indent="-457200" algn="just">
              <a:spcBef>
                <a:spcPct val="20000"/>
              </a:spcBef>
              <a:buClr>
                <a:srgbClr val="C00000"/>
              </a:buClr>
              <a:buSzPct val="76000"/>
              <a:buFont typeface="Wingdings" panose="05000000000000000000" pitchFamily="2" charset="2"/>
              <a:buChar char="v"/>
            </a:pPr>
            <a:r>
              <a:rPr lang="tr-TR" sz="2400" dirty="0">
                <a:latin typeface="Candara" pitchFamily="34" charset="0"/>
              </a:rPr>
              <a:t>Görevi yerine getirebilmek için gerekli ve yeterli bilgiye zamanında ulaşabilmek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967090" y="3255953"/>
            <a:ext cx="4285629" cy="82989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tr-T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NEDEN İLETİŞİM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933" y="764782"/>
            <a:ext cx="3384376" cy="2525265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Başlık 1"/>
          <p:cNvSpPr>
            <a:spLocks noGrp="1"/>
          </p:cNvSpPr>
          <p:nvPr>
            <p:ph type="title"/>
          </p:nvPr>
        </p:nvSpPr>
        <p:spPr>
          <a:xfrm>
            <a:off x="3473624" y="766887"/>
            <a:ext cx="2664296" cy="784225"/>
          </a:xfrm>
        </p:spPr>
        <p:txBody>
          <a:bodyPr/>
          <a:lstStyle/>
          <a:p>
            <a:r>
              <a:rPr lang="tr-TR" b="1" dirty="0">
                <a:latin typeface="Cambria" pitchFamily="18" charset="0"/>
              </a:rPr>
              <a:t>İZLEME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1356" y="1556792"/>
            <a:ext cx="7488832" cy="3960440"/>
          </a:xfrm>
        </p:spPr>
        <p:txBody>
          <a:bodyPr rtlCol="0">
            <a:noAutofit/>
          </a:bodyPr>
          <a:lstStyle/>
          <a:p>
            <a:pPr marL="525780" indent="-457200" algn="just" fontAlgn="auto">
              <a:lnSpc>
                <a:spcPct val="11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tr-TR" sz="2800" b="1" dirty="0">
                <a:solidFill>
                  <a:schemeClr val="accent4"/>
                </a:solidFill>
                <a:latin typeface="Candara" pitchFamily="34" charset="0"/>
              </a:rPr>
              <a:t>İç kontrol sistemi performansının değerlendirilmesi için dönem içinde izlenmelidir </a:t>
            </a:r>
          </a:p>
          <a:p>
            <a:pPr marL="525780" indent="-457200" algn="just" fontAlgn="auto">
              <a:lnSpc>
                <a:spcPct val="11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r>
              <a:rPr lang="tr-TR" sz="2800" b="1" dirty="0">
                <a:solidFill>
                  <a:schemeClr val="accent4"/>
                </a:solidFill>
                <a:latin typeface="Candara" pitchFamily="34" charset="0"/>
              </a:rPr>
              <a:t>İç kontrolün izlenmesinin amacı kontrollerin istenilen şekilde çalışıyor olmasını ve zaman içinde değişimlere gerektiği biçimde uyum göstermesini sağlamaktır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6336704" cy="2916324"/>
          </a:xfrm>
        </p:spPr>
        <p:txBody>
          <a:bodyPr>
            <a:noAutofit/>
          </a:bodyPr>
          <a:lstStyle/>
          <a:p>
            <a:r>
              <a:rPr lang="tr-TR" sz="8800" b="1" dirty="0" smtClean="0">
                <a:latin typeface="Bradley Hand ITC" panose="03070402050302030203" pitchFamily="66" charset="0"/>
              </a:rPr>
              <a:t>TEŞEKKÜR EDRİZ.</a:t>
            </a:r>
            <a:endParaRPr lang="tr-TR" sz="8800" b="1" dirty="0">
              <a:latin typeface="Bradley Hand ITC" panose="03070402050302030203" pitchFamily="66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907704" y="4221088"/>
            <a:ext cx="6639278" cy="792088"/>
          </a:xfrm>
        </p:spPr>
        <p:txBody>
          <a:bodyPr>
            <a:normAutofit fontScale="92500" lnSpcReduction="20000"/>
          </a:bodyPr>
          <a:lstStyle/>
          <a:p>
            <a:r>
              <a:rPr lang="tr-TR" sz="2400" b="1" dirty="0">
                <a:solidFill>
                  <a:srgbClr val="781E46"/>
                </a:solidFill>
                <a:latin typeface="Bradley Hand ITC" panose="03070402050302030203" pitchFamily="66" charset="0"/>
              </a:rPr>
              <a:t>Strateji Geliştirme Daire </a:t>
            </a:r>
            <a:r>
              <a:rPr lang="tr-TR" sz="2400" b="1" dirty="0" smtClean="0">
                <a:solidFill>
                  <a:srgbClr val="781E46"/>
                </a:solidFill>
                <a:latin typeface="Bradley Hand ITC" panose="03070402050302030203" pitchFamily="66" charset="0"/>
              </a:rPr>
              <a:t>Başkanlığı</a:t>
            </a:r>
          </a:p>
          <a:p>
            <a:r>
              <a:rPr lang="tr-TR" sz="2400" b="1" dirty="0" smtClean="0">
                <a:solidFill>
                  <a:srgbClr val="781E46"/>
                </a:solidFill>
                <a:latin typeface="Bradley Hand ITC" panose="03070402050302030203" pitchFamily="66" charset="0"/>
              </a:rPr>
              <a:t>                       </a:t>
            </a:r>
            <a:endParaRPr lang="tr-TR" sz="2400" b="1" dirty="0">
              <a:solidFill>
                <a:srgbClr val="781E46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89376" y="406931"/>
            <a:ext cx="6965245" cy="842445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600" b="1" dirty="0">
                <a:ln w="11430"/>
                <a:solidFill>
                  <a:srgbClr val="781E4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İÇ KONTROL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9" y="1266053"/>
            <a:ext cx="7560840" cy="4392613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Kurumların </a:t>
            </a:r>
            <a:r>
              <a:rPr lang="tr-TR" sz="2800" b="1" i="1" u="sng" dirty="0">
                <a:solidFill>
                  <a:srgbClr val="781E46"/>
                </a:solidFill>
                <a:latin typeface="Candara" pitchFamily="34" charset="0"/>
              </a:rPr>
              <a:t>yöneticileri</a:t>
            </a: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 ve </a:t>
            </a:r>
            <a:r>
              <a:rPr lang="tr-TR" sz="2800" b="1" i="1" u="sng" dirty="0">
                <a:solidFill>
                  <a:srgbClr val="781E46"/>
                </a:solidFill>
                <a:latin typeface="Candara" pitchFamily="34" charset="0"/>
              </a:rPr>
              <a:t>çalışanları</a:t>
            </a: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 tarafından uygulanan, kurumun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Faaliyetlerinin etkinliği ve verimliliği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Raporlama sisteminin güvenirliği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Yasa ve düzenlemelere uygunluğu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Varlık ve kaynaklarının korunması </a:t>
            </a:r>
          </a:p>
          <a:p>
            <a:pPr marL="640080" lvl="1" indent="-274320" algn="just" fontAlgn="auto">
              <a:spcAft>
                <a:spcPts val="0"/>
              </a:spcAft>
              <a:defRPr/>
            </a:pPr>
            <a:r>
              <a:rPr lang="tr-TR" sz="2800" dirty="0">
                <a:solidFill>
                  <a:srgbClr val="781E46"/>
                </a:solidFill>
                <a:latin typeface="Candara" pitchFamily="34" charset="0"/>
              </a:rPr>
              <a:t>Hedeflerine ulaşması</a:t>
            </a:r>
          </a:p>
          <a:p>
            <a:pPr marL="0" lvl="1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için gereken makul güvenceyi sağlamak amacıyla tasarlanmış bir süreçtir.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9047" y="1092751"/>
            <a:ext cx="7704667" cy="5733256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altLang="tr-TR" sz="2100" b="1" dirty="0">
                <a:solidFill>
                  <a:srgbClr val="781E46"/>
                </a:solidFill>
                <a:latin typeface="Arial" panose="020B0604020202020204" pitchFamily="34" charset="0"/>
              </a:rPr>
              <a:t>Evrakların kontrolü değildir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 sadece belirli evrakların, kişilerin veya olayların  kontrol edilmesi demek değildir.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kontrol, varılmak istenen hedefe doğru gidip gitmediğimiz ve bu amaçla yapılan faaliyetlerde ne kadar </a:t>
            </a:r>
            <a:r>
              <a:rPr lang="tr-TR" altLang="tr-TR" b="1" dirty="0">
                <a:solidFill>
                  <a:srgbClr val="000000"/>
                </a:solidFill>
                <a:latin typeface="Arial" panose="020B0604020202020204" pitchFamily="34" charset="0"/>
              </a:rPr>
              <a:t>“kontrol” sahibi olduğumuzla ilgilidir.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altLang="tr-TR" sz="2000" b="1" dirty="0">
                <a:latin typeface="Arial" panose="020B0604020202020204" pitchFamily="34" charset="0"/>
              </a:rPr>
              <a:t>Statik bir sistem değildir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İç kontrol bir kere kurulan ve kurulduktan sonra hep ilk kurulduğu şekliyle uygulanan statik bir sistem değil yaşayan bir süreçtir. Sürekli gözden geçirilmesi ve geliştirilmesi gerekir</a:t>
            </a:r>
            <a:r>
              <a:rPr lang="tr-TR" alt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tr-TR" altLang="tr-T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197004107"/>
              </p:ext>
            </p:extLst>
          </p:nvPr>
        </p:nvGraphicFramePr>
        <p:xfrm>
          <a:off x="1840763" y="188640"/>
          <a:ext cx="5781233" cy="745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60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49435" y="404664"/>
            <a:ext cx="4845129" cy="729802"/>
          </a:xfrm>
        </p:spPr>
        <p:txBody>
          <a:bodyPr rtlCol="0"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600" b="1" dirty="0">
                <a:ln/>
                <a:solidFill>
                  <a:srgbClr val="781E46"/>
                </a:solidFill>
              </a:rPr>
              <a:t>İÇ KONTROL</a:t>
            </a:r>
          </a:p>
        </p:txBody>
      </p:sp>
      <p:sp>
        <p:nvSpPr>
          <p:cNvPr id="6" name="Dikdörtgen Belirtme Çizgisi 5"/>
          <p:cNvSpPr/>
          <p:nvPr/>
        </p:nvSpPr>
        <p:spPr>
          <a:xfrm>
            <a:off x="467544" y="1222876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 w="11430"/>
                <a:solidFill>
                  <a:srgbClr val="E41A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BİR SÜREÇTİR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bir amaç değil hedefe ulaşmak için bir araçtır.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Dikdörtgen Belirtme Çizgisi 6"/>
          <p:cNvSpPr/>
          <p:nvPr/>
        </p:nvSpPr>
        <p:spPr>
          <a:xfrm>
            <a:off x="467544" y="4077072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>
                  <a:solidFill>
                    <a:srgbClr val="C00000"/>
                  </a:solidFill>
                </a:ln>
                <a:solidFill>
                  <a:srgbClr val="33CC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YÖNETİME MAKUL GÜVENCE SAĞLAR</a:t>
            </a:r>
          </a:p>
        </p:txBody>
      </p:sp>
      <p:sp>
        <p:nvSpPr>
          <p:cNvPr id="8" name="Dikdörtgen Belirtme Çizgisi 7"/>
          <p:cNvSpPr/>
          <p:nvPr/>
        </p:nvSpPr>
        <p:spPr>
          <a:xfrm>
            <a:off x="4932040" y="1222876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rgbClr val="781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solidFill>
                <a:srgbClr val="781E4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KİŞİLER TARAFINDAN UYGULANIR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n w="1143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sadece prosedürlerden oluşmaz kurumun her düzeyindeki personeli kapsar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Dikdörtgen Belirtme Çizgisi 8"/>
          <p:cNvSpPr/>
          <p:nvPr/>
        </p:nvSpPr>
        <p:spPr>
          <a:xfrm>
            <a:off x="5004048" y="4077529"/>
            <a:ext cx="3672408" cy="2016224"/>
          </a:xfrm>
          <a:prstGeom prst="wedgeRectCallout">
            <a:avLst/>
          </a:prstGeom>
          <a:solidFill>
            <a:srgbClr val="F9D1A9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HEDEFLERE ULAŞMAYA YÖNELİKTİR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1613" y="1758224"/>
            <a:ext cx="7776864" cy="3960440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  <a:defRPr/>
            </a:pPr>
            <a:r>
              <a:rPr lang="tr-TR" sz="2800" b="1" dirty="0">
                <a:ln w="11430">
                  <a:solidFill>
                    <a:srgbClr val="781E46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İDARE </a:t>
            </a:r>
            <a:r>
              <a:rPr lang="tr-TR" sz="2800" b="1" dirty="0">
                <a:ln w="11430">
                  <a:solidFill>
                    <a:srgbClr val="781E46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ndara" pitchFamily="34" charset="0"/>
                <a:ea typeface="Batang" pitchFamily="18" charset="-127"/>
                <a:cs typeface="Arial" pitchFamily="34" charset="0"/>
              </a:rPr>
              <a:t>Faaliyetlerinin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tr-TR" sz="2800" b="1" dirty="0">
              <a:ln w="11430">
                <a:solidFill>
                  <a:srgbClr val="781E46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ndara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3059832" y="2832595"/>
            <a:ext cx="3672408" cy="38164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81E4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Kanunlara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Düzenlemelere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/>
                <a:solidFill>
                  <a:schemeClr val="tx1"/>
                </a:solidFill>
              </a:rPr>
              <a:t>İlgili Mevzuata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/>
                <a:solidFill>
                  <a:schemeClr val="tx1"/>
                </a:solidFill>
              </a:rPr>
              <a:t>UYGUNLUĞUNU SAĞLAMAK</a:t>
            </a:r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rgbClr val="781E46"/>
                </a:solidFill>
              </a:rPr>
              <a:t>İÇ KONTROLÜN AMAÇLARI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572000" y="1881354"/>
            <a:ext cx="64807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7569" y="2055038"/>
            <a:ext cx="3592476" cy="3246170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600" b="1" dirty="0">
                <a:ln w="11430"/>
                <a:solidFill>
                  <a:srgbClr val="781E4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Batang" pitchFamily="18" charset="-127"/>
                <a:cs typeface="Arial" pitchFamily="34" charset="0"/>
              </a:rPr>
              <a:t>İDARENİN;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Gelir,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Gider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Varlık ve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Yükümlülüklerinin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4730045" y="2055038"/>
            <a:ext cx="3168352" cy="3822234"/>
          </a:xfrm>
          <a:prstGeom prst="round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Etkili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Ekonomik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Verimli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781E46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Bir şekilde yönetmek</a:t>
            </a:r>
          </a:p>
        </p:txBody>
      </p:sp>
      <p:sp>
        <p:nvSpPr>
          <p:cNvPr id="11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rgbClr val="781E46"/>
                </a:solidFill>
              </a:rPr>
              <a:t>İÇ KONTROLÜN AMAÇLARI</a:t>
            </a:r>
          </a:p>
        </p:txBody>
      </p:sp>
      <p:sp>
        <p:nvSpPr>
          <p:cNvPr id="5" name="Sağ Ok 4"/>
          <p:cNvSpPr/>
          <p:nvPr/>
        </p:nvSpPr>
        <p:spPr>
          <a:xfrm>
            <a:off x="2921648" y="3429000"/>
            <a:ext cx="172819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844824"/>
            <a:ext cx="3456384" cy="3744416"/>
          </a:xfrm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3600" b="1" dirty="0">
                <a:ln w="1143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Batang" pitchFamily="18" charset="-127"/>
                <a:cs typeface="Arial" pitchFamily="34" charset="0"/>
              </a:rPr>
              <a:t>İDARENİN;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Mali Karar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İşlem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Yetki ve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tr-TR" sz="2800" b="1" dirty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Batang" pitchFamily="18" charset="-127"/>
                <a:cs typeface="Arial" pitchFamily="34" charset="0"/>
              </a:rPr>
              <a:t>Uygulamalarda</a:t>
            </a:r>
          </a:p>
        </p:txBody>
      </p:sp>
      <p:sp>
        <p:nvSpPr>
          <p:cNvPr id="8" name="Yuvarlatılmış Dikdörtgen 7"/>
          <p:cNvSpPr/>
          <p:nvPr/>
        </p:nvSpPr>
        <p:spPr>
          <a:xfrm>
            <a:off x="4139952" y="2348880"/>
            <a:ext cx="2592288" cy="3064149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Usulsüzlük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Yolsuzluk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b="1" dirty="0" smtClean="0">
                <a:ln w="17780" cmpd="sng">
                  <a:solidFill>
                    <a:schemeClr val="accent4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4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Karışıklıkları</a:t>
            </a:r>
            <a:endParaRPr lang="tr-TR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4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ÖNLEMEK</a:t>
            </a:r>
          </a:p>
        </p:txBody>
      </p:sp>
      <p:sp>
        <p:nvSpPr>
          <p:cNvPr id="10" name="Başlık 1"/>
          <p:cNvSpPr txBox="1">
            <a:spLocks/>
          </p:cNvSpPr>
          <p:nvPr/>
        </p:nvSpPr>
        <p:spPr>
          <a:xfrm>
            <a:off x="1247423" y="476672"/>
            <a:ext cx="6965245" cy="1202485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b="1" dirty="0">
                <a:ln/>
                <a:solidFill>
                  <a:schemeClr val="bg2">
                    <a:lumMod val="10000"/>
                  </a:schemeClr>
                </a:solidFill>
              </a:rPr>
              <a:t>İÇ KONTROLÜN AMAÇLARI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3296371"/>
            <a:ext cx="1755800" cy="841321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Başlık 1"/>
          <p:cNvSpPr>
            <a:spLocks noGrp="1"/>
          </p:cNvSpPr>
          <p:nvPr>
            <p:ph type="title"/>
          </p:nvPr>
        </p:nvSpPr>
        <p:spPr>
          <a:xfrm>
            <a:off x="1042988" y="836613"/>
            <a:ext cx="7024687" cy="830262"/>
          </a:xfrm>
        </p:spPr>
        <p:txBody>
          <a:bodyPr>
            <a:normAutofit/>
          </a:bodyPr>
          <a:lstStyle/>
          <a:p>
            <a:pPr algn="ctr"/>
            <a:r>
              <a:rPr lang="tr-TR" b="1">
                <a:solidFill>
                  <a:srgbClr val="781E46"/>
                </a:solidFill>
                <a:latin typeface="Cambria" pitchFamily="18" charset="0"/>
              </a:rPr>
              <a:t>İÇ KONTROL BİLEŞENLERİ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6777037" cy="3509963"/>
          </a:xfrm>
        </p:spPr>
        <p:txBody>
          <a:bodyPr rtlCol="0">
            <a:noAutofit/>
          </a:bodyPr>
          <a:lstStyle/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Kontrol Ortamı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Risk Değerlendirme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Kontrol Faaliyetleri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Bilgi ve İletişim </a:t>
            </a:r>
          </a:p>
          <a:p>
            <a:pPr indent="-274320" fontAlgn="auto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tr-TR" sz="3000" dirty="0">
                <a:latin typeface="Candara" pitchFamily="34" charset="0"/>
              </a:rPr>
              <a:t>İzleme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556792"/>
            <a:ext cx="4896432" cy="5112568"/>
          </a:xfrm>
          <a:prstGeom prst="rect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1042987" y="548680"/>
            <a:ext cx="7024687" cy="8302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781E46"/>
                </a:solidFill>
                <a:latin typeface="Cambria" pitchFamily="18" charset="0"/>
              </a:rPr>
              <a:t>KONTROL ORTAMI</a:t>
            </a:r>
          </a:p>
        </p:txBody>
      </p:sp>
      <p:sp>
        <p:nvSpPr>
          <p:cNvPr id="44034" name="İçerik Yer Tutucusu 2"/>
          <p:cNvSpPr>
            <a:spLocks noGrp="1"/>
          </p:cNvSpPr>
          <p:nvPr>
            <p:ph idx="1"/>
          </p:nvPr>
        </p:nvSpPr>
        <p:spPr>
          <a:xfrm>
            <a:off x="450875" y="1268760"/>
            <a:ext cx="8208912" cy="467995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temel unsurudur.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başarılı ya da başarısız olması, kontrol ortamına bağlıdır.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Kontrol ortamı, kurumun iş görme biçimini ifade eder. 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3000" dirty="0">
                <a:latin typeface="Candara" pitchFamily="34" charset="0"/>
              </a:rPr>
              <a:t>İç kontrolün gerçekleştirilmesinde en önemli rolü çalışanlar oynadığı için, kurum bünyesindeki her bireyin sorumluluklarını ve yetkilerinin sınırını iyi bilmesi gerekmektedir. 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6349</TotalTime>
  <Words>590</Words>
  <Application>Microsoft Office PowerPoint</Application>
  <PresentationFormat>On-screen Show (4:3)</PresentationFormat>
  <Paragraphs>128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Yüzeyler</vt:lpstr>
      <vt:lpstr>PowerPoint Presentation</vt:lpstr>
      <vt:lpstr>İÇ KONTROL</vt:lpstr>
      <vt:lpstr>PowerPoint Presentation</vt:lpstr>
      <vt:lpstr>İÇ KONTROL</vt:lpstr>
      <vt:lpstr>PowerPoint Presentation</vt:lpstr>
      <vt:lpstr>PowerPoint Presentation</vt:lpstr>
      <vt:lpstr>PowerPoint Presentation</vt:lpstr>
      <vt:lpstr>İÇ KONTROL BİLEŞENLERİ</vt:lpstr>
      <vt:lpstr>KONTROL ORTAMI</vt:lpstr>
      <vt:lpstr>KONTROL ORTAMI</vt:lpstr>
      <vt:lpstr>   RİSK DEĞERLENDİRME</vt:lpstr>
      <vt:lpstr>RİSK DEĞERLENDİRME</vt:lpstr>
      <vt:lpstr>KONTROL FAALİYETLERİ</vt:lpstr>
      <vt:lpstr>KONTROL ÖRNEKLERİ</vt:lpstr>
      <vt:lpstr>BİLGİ VE İLETİŞİM</vt:lpstr>
      <vt:lpstr>NEDEN BİLGİ</vt:lpstr>
      <vt:lpstr>İZLEME</vt:lpstr>
      <vt:lpstr>TEŞEKKÜR EDRİZ.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İLKNURTUNÇ</dc:creator>
  <cp:lastModifiedBy>metehan</cp:lastModifiedBy>
  <cp:revision>365</cp:revision>
  <cp:lastPrinted>2020-01-10T11:22:03Z</cp:lastPrinted>
  <dcterms:created xsi:type="dcterms:W3CDTF">2011-12-22T14:28:05Z</dcterms:created>
  <dcterms:modified xsi:type="dcterms:W3CDTF">2022-01-26T13:18:48Z</dcterms:modified>
</cp:coreProperties>
</file>