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4" r:id="rId2"/>
  </p:sldMasterIdLst>
  <p:notesMasterIdLst>
    <p:notesMasterId r:id="rId43"/>
  </p:notesMasterIdLst>
  <p:sldIdLst>
    <p:sldId id="257" r:id="rId3"/>
    <p:sldId id="640" r:id="rId4"/>
    <p:sldId id="856" r:id="rId5"/>
    <p:sldId id="842" r:id="rId6"/>
    <p:sldId id="846" r:id="rId7"/>
    <p:sldId id="858" r:id="rId8"/>
    <p:sldId id="848" r:id="rId9"/>
    <p:sldId id="849" r:id="rId10"/>
    <p:sldId id="872" r:id="rId11"/>
    <p:sldId id="267" r:id="rId12"/>
    <p:sldId id="641" r:id="rId13"/>
    <p:sldId id="841" r:id="rId14"/>
    <p:sldId id="839" r:id="rId15"/>
    <p:sldId id="857" r:id="rId16"/>
    <p:sldId id="298" r:id="rId17"/>
    <p:sldId id="853" r:id="rId18"/>
    <p:sldId id="868" r:id="rId19"/>
    <p:sldId id="854" r:id="rId20"/>
    <p:sldId id="852" r:id="rId21"/>
    <p:sldId id="302" r:id="rId22"/>
    <p:sldId id="855" r:id="rId23"/>
    <p:sldId id="870" r:id="rId24"/>
    <p:sldId id="859" r:id="rId25"/>
    <p:sldId id="860" r:id="rId26"/>
    <p:sldId id="869" r:id="rId27"/>
    <p:sldId id="861" r:id="rId28"/>
    <p:sldId id="862" r:id="rId29"/>
    <p:sldId id="295" r:id="rId30"/>
    <p:sldId id="308" r:id="rId31"/>
    <p:sldId id="309" r:id="rId32"/>
    <p:sldId id="310" r:id="rId33"/>
    <p:sldId id="315" r:id="rId34"/>
    <p:sldId id="316" r:id="rId35"/>
    <p:sldId id="324" r:id="rId36"/>
    <p:sldId id="333" r:id="rId37"/>
    <p:sldId id="863" r:id="rId38"/>
    <p:sldId id="864" r:id="rId39"/>
    <p:sldId id="865" r:id="rId40"/>
    <p:sldId id="866" r:id="rId41"/>
    <p:sldId id="871"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2" autoAdjust="0"/>
    <p:restoredTop sz="94660" autoAdjust="0"/>
  </p:normalViewPr>
  <p:slideViewPr>
    <p:cSldViewPr>
      <p:cViewPr varScale="1">
        <p:scale>
          <a:sx n="87" d="100"/>
          <a:sy n="87" d="100"/>
        </p:scale>
        <p:origin x="1282" y="5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0-02T18:09:36.799"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4FADD-211E-4FBC-9453-BD59F824E55B}" type="doc">
      <dgm:prSet loTypeId="urn:microsoft.com/office/officeart/2005/8/layout/cycle2" loCatId="cycle"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tr-TR"/>
        </a:p>
      </dgm:t>
    </dgm:pt>
    <dgm:pt modelId="{EF75F2A6-BDFC-4B8B-8911-AA05A4682745}">
      <dgm:prSet custT="1"/>
      <dgm:spPr>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smtClean="0"/>
            <a:t>REKTÖR</a:t>
          </a:r>
          <a:endParaRPr lang="tr-TR" sz="1600" b="1" dirty="0"/>
        </a:p>
      </dgm:t>
    </dgm:pt>
    <dgm:pt modelId="{0AE7C21A-F2A0-4962-86B1-1BB97C1635F0}" type="parTrans" cxnId="{1DDE6AAF-3FA1-4767-816A-8EA27B792AB3}">
      <dgm:prSet/>
      <dgm:spPr/>
      <dgm:t>
        <a:bodyPr/>
        <a:lstStyle/>
        <a:p>
          <a:endParaRPr lang="tr-TR" sz="1600" b="1"/>
        </a:p>
      </dgm:t>
    </dgm:pt>
    <dgm:pt modelId="{CCFC4B81-F4EC-4F6C-AFDB-AD0993C92071}" type="sibTrans" cxnId="{1DDE6AAF-3FA1-4767-816A-8EA27B792AB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622EE40D-8F0E-41DA-9E2C-2D4A7BCDD946}">
      <dgm:prSet custT="1"/>
      <dgm:spPr>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500" b="1" dirty="0" smtClean="0"/>
            <a:t>Geliştirme </a:t>
          </a:r>
          <a:r>
            <a:rPr lang="tr-TR" sz="1500" b="1" dirty="0"/>
            <a:t>Kurulu</a:t>
          </a:r>
        </a:p>
      </dgm:t>
    </dgm:pt>
    <dgm:pt modelId="{1CDE0FA7-00C3-4871-9E2F-10976FF8C64F}" type="parTrans" cxnId="{C1C1803D-69CD-4B1E-8E54-8BCE46236ABD}">
      <dgm:prSet/>
      <dgm:spPr/>
      <dgm:t>
        <a:bodyPr/>
        <a:lstStyle/>
        <a:p>
          <a:endParaRPr lang="tr-TR" sz="1600" b="1"/>
        </a:p>
      </dgm:t>
    </dgm:pt>
    <dgm:pt modelId="{04B400F9-8927-42FF-B4EB-A3AA1F058356}" type="sibTrans" cxnId="{C1C1803D-69CD-4B1E-8E54-8BCE46236AB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2BE45026-179C-4FA7-B149-DC277CD62727}">
      <dgm:prSet custT="1"/>
      <dgm:spPr>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Strateji Geliştirme Daire Başkanlığı</a:t>
          </a:r>
        </a:p>
      </dgm:t>
    </dgm:pt>
    <dgm:pt modelId="{5AAB7B41-467F-4F4C-AFEE-225280FA56D5}" type="parTrans" cxnId="{4AFAB040-30EF-45BC-A475-9A5E513B3F33}">
      <dgm:prSet/>
      <dgm:spPr/>
      <dgm:t>
        <a:bodyPr/>
        <a:lstStyle/>
        <a:p>
          <a:endParaRPr lang="tr-TR" sz="1600" b="1"/>
        </a:p>
      </dgm:t>
    </dgm:pt>
    <dgm:pt modelId="{66C457D9-7D89-46FB-BE7D-B3FB6D62D1AC}" type="sibTrans" cxnId="{4AFAB040-30EF-45BC-A475-9A5E513B3F3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EB7CBBCC-0073-44D1-A165-C287E3A3E4DE}">
      <dgm:prSet custT="1"/>
      <dgm:spPr>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Stratejik Planlama Ekibi</a:t>
          </a:r>
        </a:p>
      </dgm:t>
    </dgm:pt>
    <dgm:pt modelId="{256C06D9-488E-4E64-827E-9B4E51AE20AE}" type="parTrans" cxnId="{D7020660-E9B2-4D4D-BB5F-728B7A433EDD}">
      <dgm:prSet/>
      <dgm:spPr/>
      <dgm:t>
        <a:bodyPr/>
        <a:lstStyle/>
        <a:p>
          <a:endParaRPr lang="tr-TR" sz="1600" b="1"/>
        </a:p>
      </dgm:t>
    </dgm:pt>
    <dgm:pt modelId="{C97EC1DD-5838-4F8E-8385-88558406BB5C}" type="sibTrans" cxnId="{D7020660-E9B2-4D4D-BB5F-728B7A433ED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8D645B38-7930-47CD-94FD-DE16FFB8055E}">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Harcama </a:t>
          </a:r>
          <a:r>
            <a:rPr lang="tr-TR" sz="1600" b="1" dirty="0" smtClean="0"/>
            <a:t>Birimleri</a:t>
          </a:r>
          <a:endParaRPr lang="tr-TR" sz="1600" b="1" dirty="0"/>
        </a:p>
      </dgm:t>
    </dgm:pt>
    <dgm:pt modelId="{95F5DC57-D354-4ACF-BF97-929B7FF8E9F4}" type="parTrans" cxnId="{CBA31549-93AB-462D-A04F-217828D6F90D}">
      <dgm:prSet/>
      <dgm:spPr/>
      <dgm:t>
        <a:bodyPr/>
        <a:lstStyle/>
        <a:p>
          <a:endParaRPr lang="tr-TR" sz="1600" b="1"/>
        </a:p>
      </dgm:t>
    </dgm:pt>
    <dgm:pt modelId="{12307ECF-5635-458E-86CD-161B74575095}" type="sibTrans" cxnId="{CBA31549-93AB-462D-A04F-217828D6F90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07E44850-F843-402E-A43D-E1EA599F8396}" type="pres">
      <dgm:prSet presAssocID="{0F04FADD-211E-4FBC-9453-BD59F824E55B}" presName="cycle" presStyleCnt="0">
        <dgm:presLayoutVars>
          <dgm:dir/>
          <dgm:resizeHandles val="exact"/>
        </dgm:presLayoutVars>
      </dgm:prSet>
      <dgm:spPr/>
      <dgm:t>
        <a:bodyPr/>
        <a:lstStyle/>
        <a:p>
          <a:endParaRPr lang="tr-TR"/>
        </a:p>
      </dgm:t>
    </dgm:pt>
    <dgm:pt modelId="{9506EEDE-9AE9-4D70-8A15-A297EF87C1B1}" type="pres">
      <dgm:prSet presAssocID="{EF75F2A6-BDFC-4B8B-8911-AA05A4682745}" presName="node" presStyleLbl="node1" presStyleIdx="0" presStyleCnt="5" custScaleX="111553" custScaleY="114658" custRadScaleRad="86836" custRadScaleInc="4213">
        <dgm:presLayoutVars>
          <dgm:bulletEnabled val="1"/>
        </dgm:presLayoutVars>
      </dgm:prSet>
      <dgm:spPr/>
      <dgm:t>
        <a:bodyPr/>
        <a:lstStyle/>
        <a:p>
          <a:endParaRPr lang="tr-TR"/>
        </a:p>
      </dgm:t>
    </dgm:pt>
    <dgm:pt modelId="{BF00E5A5-9CA4-40A7-9EBF-21C131895539}" type="pres">
      <dgm:prSet presAssocID="{CCFC4B81-F4EC-4F6C-AFDB-AD0993C92071}" presName="sibTrans" presStyleLbl="sibTrans2D1" presStyleIdx="0" presStyleCnt="5"/>
      <dgm:spPr/>
      <dgm:t>
        <a:bodyPr/>
        <a:lstStyle/>
        <a:p>
          <a:endParaRPr lang="tr-TR"/>
        </a:p>
      </dgm:t>
    </dgm:pt>
    <dgm:pt modelId="{7A1A53B4-F1C6-43DA-AB16-42FA5B0E55E8}" type="pres">
      <dgm:prSet presAssocID="{CCFC4B81-F4EC-4F6C-AFDB-AD0993C92071}" presName="connectorText" presStyleLbl="sibTrans2D1" presStyleIdx="0" presStyleCnt="5"/>
      <dgm:spPr/>
      <dgm:t>
        <a:bodyPr/>
        <a:lstStyle/>
        <a:p>
          <a:endParaRPr lang="tr-TR"/>
        </a:p>
      </dgm:t>
    </dgm:pt>
    <dgm:pt modelId="{8F91C3EF-1713-452B-B3A2-072927512382}" type="pres">
      <dgm:prSet presAssocID="{622EE40D-8F0E-41DA-9E2C-2D4A7BCDD946}" presName="node" presStyleLbl="node1" presStyleIdx="1" presStyleCnt="5" custScaleX="111553" custScaleY="114658">
        <dgm:presLayoutVars>
          <dgm:bulletEnabled val="1"/>
        </dgm:presLayoutVars>
      </dgm:prSet>
      <dgm:spPr/>
      <dgm:t>
        <a:bodyPr/>
        <a:lstStyle/>
        <a:p>
          <a:endParaRPr lang="tr-TR"/>
        </a:p>
      </dgm:t>
    </dgm:pt>
    <dgm:pt modelId="{65379CCC-8AE4-4151-A1FD-F92FEB14947F}" type="pres">
      <dgm:prSet presAssocID="{04B400F9-8927-42FF-B4EB-A3AA1F058356}" presName="sibTrans" presStyleLbl="sibTrans2D1" presStyleIdx="1" presStyleCnt="5"/>
      <dgm:spPr/>
      <dgm:t>
        <a:bodyPr/>
        <a:lstStyle/>
        <a:p>
          <a:endParaRPr lang="tr-TR"/>
        </a:p>
      </dgm:t>
    </dgm:pt>
    <dgm:pt modelId="{E2D6E75C-EE17-44DD-8345-F29681B7B0C3}" type="pres">
      <dgm:prSet presAssocID="{04B400F9-8927-42FF-B4EB-A3AA1F058356}" presName="connectorText" presStyleLbl="sibTrans2D1" presStyleIdx="1" presStyleCnt="5"/>
      <dgm:spPr/>
      <dgm:t>
        <a:bodyPr/>
        <a:lstStyle/>
        <a:p>
          <a:endParaRPr lang="tr-TR"/>
        </a:p>
      </dgm:t>
    </dgm:pt>
    <dgm:pt modelId="{8572DACA-8058-45FB-A3DF-9612D8EF3186}" type="pres">
      <dgm:prSet presAssocID="{2BE45026-179C-4FA7-B149-DC277CD62727}" presName="node" presStyleLbl="node1" presStyleIdx="2" presStyleCnt="5" custScaleX="111553" custScaleY="114658">
        <dgm:presLayoutVars>
          <dgm:bulletEnabled val="1"/>
        </dgm:presLayoutVars>
      </dgm:prSet>
      <dgm:spPr/>
      <dgm:t>
        <a:bodyPr/>
        <a:lstStyle/>
        <a:p>
          <a:endParaRPr lang="tr-TR"/>
        </a:p>
      </dgm:t>
    </dgm:pt>
    <dgm:pt modelId="{0E0B936E-628E-460A-BA58-248888071C8A}" type="pres">
      <dgm:prSet presAssocID="{66C457D9-7D89-46FB-BE7D-B3FB6D62D1AC}" presName="sibTrans" presStyleLbl="sibTrans2D1" presStyleIdx="2" presStyleCnt="5"/>
      <dgm:spPr/>
      <dgm:t>
        <a:bodyPr/>
        <a:lstStyle/>
        <a:p>
          <a:endParaRPr lang="tr-TR"/>
        </a:p>
      </dgm:t>
    </dgm:pt>
    <dgm:pt modelId="{D38D7B29-97F9-4159-81AE-5EF96D5F1EFD}" type="pres">
      <dgm:prSet presAssocID="{66C457D9-7D89-46FB-BE7D-B3FB6D62D1AC}" presName="connectorText" presStyleLbl="sibTrans2D1" presStyleIdx="2" presStyleCnt="5"/>
      <dgm:spPr/>
      <dgm:t>
        <a:bodyPr/>
        <a:lstStyle/>
        <a:p>
          <a:endParaRPr lang="tr-TR"/>
        </a:p>
      </dgm:t>
    </dgm:pt>
    <dgm:pt modelId="{A1B93327-7DC2-4E48-A6C3-ADD55B2675E9}" type="pres">
      <dgm:prSet presAssocID="{EB7CBBCC-0073-44D1-A165-C287E3A3E4DE}" presName="node" presStyleLbl="node1" presStyleIdx="3" presStyleCnt="5" custScaleX="111553" custScaleY="114658">
        <dgm:presLayoutVars>
          <dgm:bulletEnabled val="1"/>
        </dgm:presLayoutVars>
      </dgm:prSet>
      <dgm:spPr/>
      <dgm:t>
        <a:bodyPr/>
        <a:lstStyle/>
        <a:p>
          <a:endParaRPr lang="tr-TR"/>
        </a:p>
      </dgm:t>
    </dgm:pt>
    <dgm:pt modelId="{B51F073E-51C6-4C6C-8EBE-1249682C6AD0}" type="pres">
      <dgm:prSet presAssocID="{C97EC1DD-5838-4F8E-8385-88558406BB5C}" presName="sibTrans" presStyleLbl="sibTrans2D1" presStyleIdx="3" presStyleCnt="5"/>
      <dgm:spPr/>
      <dgm:t>
        <a:bodyPr/>
        <a:lstStyle/>
        <a:p>
          <a:endParaRPr lang="tr-TR"/>
        </a:p>
      </dgm:t>
    </dgm:pt>
    <dgm:pt modelId="{F90955D3-F7C0-452D-AF8B-DA05FE54D36F}" type="pres">
      <dgm:prSet presAssocID="{C97EC1DD-5838-4F8E-8385-88558406BB5C}" presName="connectorText" presStyleLbl="sibTrans2D1" presStyleIdx="3" presStyleCnt="5"/>
      <dgm:spPr/>
      <dgm:t>
        <a:bodyPr/>
        <a:lstStyle/>
        <a:p>
          <a:endParaRPr lang="tr-TR"/>
        </a:p>
      </dgm:t>
    </dgm:pt>
    <dgm:pt modelId="{3199721D-D70B-44DC-A3BA-D7E78606376F}" type="pres">
      <dgm:prSet presAssocID="{8D645B38-7930-47CD-94FD-DE16FFB8055E}" presName="node" presStyleLbl="node1" presStyleIdx="4" presStyleCnt="5" custScaleX="111553" custScaleY="114658">
        <dgm:presLayoutVars>
          <dgm:bulletEnabled val="1"/>
        </dgm:presLayoutVars>
      </dgm:prSet>
      <dgm:spPr/>
      <dgm:t>
        <a:bodyPr/>
        <a:lstStyle/>
        <a:p>
          <a:endParaRPr lang="tr-TR"/>
        </a:p>
      </dgm:t>
    </dgm:pt>
    <dgm:pt modelId="{5898374F-2242-4015-B74E-0661495BB79C}" type="pres">
      <dgm:prSet presAssocID="{12307ECF-5635-458E-86CD-161B74575095}" presName="sibTrans" presStyleLbl="sibTrans2D1" presStyleIdx="4" presStyleCnt="5"/>
      <dgm:spPr/>
      <dgm:t>
        <a:bodyPr/>
        <a:lstStyle/>
        <a:p>
          <a:endParaRPr lang="tr-TR"/>
        </a:p>
      </dgm:t>
    </dgm:pt>
    <dgm:pt modelId="{079D9921-0766-493A-B0BD-8B8B0B45F939}" type="pres">
      <dgm:prSet presAssocID="{12307ECF-5635-458E-86CD-161B74575095}" presName="connectorText" presStyleLbl="sibTrans2D1" presStyleIdx="4" presStyleCnt="5"/>
      <dgm:spPr/>
      <dgm:t>
        <a:bodyPr/>
        <a:lstStyle/>
        <a:p>
          <a:endParaRPr lang="tr-TR"/>
        </a:p>
      </dgm:t>
    </dgm:pt>
  </dgm:ptLst>
  <dgm:cxnLst>
    <dgm:cxn modelId="{50FE69B7-346B-4202-82BB-A3EA6CC09DF8}" type="presOf" srcId="{C97EC1DD-5838-4F8E-8385-88558406BB5C}" destId="{F90955D3-F7C0-452D-AF8B-DA05FE54D36F}" srcOrd="1" destOrd="0" presId="urn:microsoft.com/office/officeart/2005/8/layout/cycle2"/>
    <dgm:cxn modelId="{CBA31549-93AB-462D-A04F-217828D6F90D}" srcId="{0F04FADD-211E-4FBC-9453-BD59F824E55B}" destId="{8D645B38-7930-47CD-94FD-DE16FFB8055E}" srcOrd="4" destOrd="0" parTransId="{95F5DC57-D354-4ACF-BF97-929B7FF8E9F4}" sibTransId="{12307ECF-5635-458E-86CD-161B74575095}"/>
    <dgm:cxn modelId="{D7020660-E9B2-4D4D-BB5F-728B7A433EDD}" srcId="{0F04FADD-211E-4FBC-9453-BD59F824E55B}" destId="{EB7CBBCC-0073-44D1-A165-C287E3A3E4DE}" srcOrd="3" destOrd="0" parTransId="{256C06D9-488E-4E64-827E-9B4E51AE20AE}" sibTransId="{C97EC1DD-5838-4F8E-8385-88558406BB5C}"/>
    <dgm:cxn modelId="{B875DBC9-2A16-4535-AE0A-68AD633F6E75}" type="presOf" srcId="{EF75F2A6-BDFC-4B8B-8911-AA05A4682745}" destId="{9506EEDE-9AE9-4D70-8A15-A297EF87C1B1}" srcOrd="0" destOrd="0" presId="urn:microsoft.com/office/officeart/2005/8/layout/cycle2"/>
    <dgm:cxn modelId="{D62C025B-EB24-4F7A-AC07-BFD6B7C81C8D}" type="presOf" srcId="{2BE45026-179C-4FA7-B149-DC277CD62727}" destId="{8572DACA-8058-45FB-A3DF-9612D8EF3186}" srcOrd="0" destOrd="0" presId="urn:microsoft.com/office/officeart/2005/8/layout/cycle2"/>
    <dgm:cxn modelId="{1DDE6AAF-3FA1-4767-816A-8EA27B792AB3}" srcId="{0F04FADD-211E-4FBC-9453-BD59F824E55B}" destId="{EF75F2A6-BDFC-4B8B-8911-AA05A4682745}" srcOrd="0" destOrd="0" parTransId="{0AE7C21A-F2A0-4962-86B1-1BB97C1635F0}" sibTransId="{CCFC4B81-F4EC-4F6C-AFDB-AD0993C92071}"/>
    <dgm:cxn modelId="{D9567000-8935-48FA-80E2-DA052A3EADDE}" type="presOf" srcId="{EB7CBBCC-0073-44D1-A165-C287E3A3E4DE}" destId="{A1B93327-7DC2-4E48-A6C3-ADD55B2675E9}" srcOrd="0" destOrd="0" presId="urn:microsoft.com/office/officeart/2005/8/layout/cycle2"/>
    <dgm:cxn modelId="{FFBC27E1-CE59-4312-9FF4-68F4F8F32A3F}" type="presOf" srcId="{12307ECF-5635-458E-86CD-161B74575095}" destId="{079D9921-0766-493A-B0BD-8B8B0B45F939}" srcOrd="1" destOrd="0" presId="urn:microsoft.com/office/officeart/2005/8/layout/cycle2"/>
    <dgm:cxn modelId="{5EB02610-9DCF-4AB9-A04E-075714FFD938}" type="presOf" srcId="{66C457D9-7D89-46FB-BE7D-B3FB6D62D1AC}" destId="{D38D7B29-97F9-4159-81AE-5EF96D5F1EFD}" srcOrd="1" destOrd="0" presId="urn:microsoft.com/office/officeart/2005/8/layout/cycle2"/>
    <dgm:cxn modelId="{C1C1803D-69CD-4B1E-8E54-8BCE46236ABD}" srcId="{0F04FADD-211E-4FBC-9453-BD59F824E55B}" destId="{622EE40D-8F0E-41DA-9E2C-2D4A7BCDD946}" srcOrd="1" destOrd="0" parTransId="{1CDE0FA7-00C3-4871-9E2F-10976FF8C64F}" sibTransId="{04B400F9-8927-42FF-B4EB-A3AA1F058356}"/>
    <dgm:cxn modelId="{62107D32-EF50-4D1B-A992-8E29934ED41D}" type="presOf" srcId="{CCFC4B81-F4EC-4F6C-AFDB-AD0993C92071}" destId="{7A1A53B4-F1C6-43DA-AB16-42FA5B0E55E8}" srcOrd="1" destOrd="0" presId="urn:microsoft.com/office/officeart/2005/8/layout/cycle2"/>
    <dgm:cxn modelId="{DA7151E9-D0A7-4066-AA8D-4B336BAF392B}" type="presOf" srcId="{66C457D9-7D89-46FB-BE7D-B3FB6D62D1AC}" destId="{0E0B936E-628E-460A-BA58-248888071C8A}" srcOrd="0" destOrd="0" presId="urn:microsoft.com/office/officeart/2005/8/layout/cycle2"/>
    <dgm:cxn modelId="{E8F109F8-880B-45F0-BBC4-A90A98B611D5}" type="presOf" srcId="{12307ECF-5635-458E-86CD-161B74575095}" destId="{5898374F-2242-4015-B74E-0661495BB79C}" srcOrd="0" destOrd="0" presId="urn:microsoft.com/office/officeart/2005/8/layout/cycle2"/>
    <dgm:cxn modelId="{F89506B4-17B9-495C-BF18-469832A5BD6C}" type="presOf" srcId="{0F04FADD-211E-4FBC-9453-BD59F824E55B}" destId="{07E44850-F843-402E-A43D-E1EA599F8396}" srcOrd="0" destOrd="0" presId="urn:microsoft.com/office/officeart/2005/8/layout/cycle2"/>
    <dgm:cxn modelId="{11F27474-B301-4861-BBBB-0E7DDE289957}" type="presOf" srcId="{622EE40D-8F0E-41DA-9E2C-2D4A7BCDD946}" destId="{8F91C3EF-1713-452B-B3A2-072927512382}" srcOrd="0" destOrd="0" presId="urn:microsoft.com/office/officeart/2005/8/layout/cycle2"/>
    <dgm:cxn modelId="{A38D3337-02A9-4EFC-BD34-A99B6B8BBDF6}" type="presOf" srcId="{8D645B38-7930-47CD-94FD-DE16FFB8055E}" destId="{3199721D-D70B-44DC-A3BA-D7E78606376F}" srcOrd="0" destOrd="0" presId="urn:microsoft.com/office/officeart/2005/8/layout/cycle2"/>
    <dgm:cxn modelId="{CBE8AAD0-3F5D-418B-A3EA-3C2EBD0D7702}" type="presOf" srcId="{C97EC1DD-5838-4F8E-8385-88558406BB5C}" destId="{B51F073E-51C6-4C6C-8EBE-1249682C6AD0}" srcOrd="0" destOrd="0" presId="urn:microsoft.com/office/officeart/2005/8/layout/cycle2"/>
    <dgm:cxn modelId="{71E79A15-F9B8-4B97-B977-55D7530DD866}" type="presOf" srcId="{04B400F9-8927-42FF-B4EB-A3AA1F058356}" destId="{E2D6E75C-EE17-44DD-8345-F29681B7B0C3}" srcOrd="1" destOrd="0" presId="urn:microsoft.com/office/officeart/2005/8/layout/cycle2"/>
    <dgm:cxn modelId="{4AFAB040-30EF-45BC-A475-9A5E513B3F33}" srcId="{0F04FADD-211E-4FBC-9453-BD59F824E55B}" destId="{2BE45026-179C-4FA7-B149-DC277CD62727}" srcOrd="2" destOrd="0" parTransId="{5AAB7B41-467F-4F4C-AFEE-225280FA56D5}" sibTransId="{66C457D9-7D89-46FB-BE7D-B3FB6D62D1AC}"/>
    <dgm:cxn modelId="{4421B5A6-A124-418E-90B6-2466033E5298}" type="presOf" srcId="{04B400F9-8927-42FF-B4EB-A3AA1F058356}" destId="{65379CCC-8AE4-4151-A1FD-F92FEB14947F}" srcOrd="0" destOrd="0" presId="urn:microsoft.com/office/officeart/2005/8/layout/cycle2"/>
    <dgm:cxn modelId="{070E3134-0565-466E-B08B-A38C2CF4470D}" type="presOf" srcId="{CCFC4B81-F4EC-4F6C-AFDB-AD0993C92071}" destId="{BF00E5A5-9CA4-40A7-9EBF-21C131895539}" srcOrd="0" destOrd="0" presId="urn:microsoft.com/office/officeart/2005/8/layout/cycle2"/>
    <dgm:cxn modelId="{42E2B2DD-C46E-495E-94CB-7E902E115B7E}" type="presParOf" srcId="{07E44850-F843-402E-A43D-E1EA599F8396}" destId="{9506EEDE-9AE9-4D70-8A15-A297EF87C1B1}" srcOrd="0" destOrd="0" presId="urn:microsoft.com/office/officeart/2005/8/layout/cycle2"/>
    <dgm:cxn modelId="{F6EEAA21-3400-49A2-BDB5-C1211578CDF4}" type="presParOf" srcId="{07E44850-F843-402E-A43D-E1EA599F8396}" destId="{BF00E5A5-9CA4-40A7-9EBF-21C131895539}" srcOrd="1" destOrd="0" presId="urn:microsoft.com/office/officeart/2005/8/layout/cycle2"/>
    <dgm:cxn modelId="{62DEAC3E-622B-434A-B333-B666737EE2EC}" type="presParOf" srcId="{BF00E5A5-9CA4-40A7-9EBF-21C131895539}" destId="{7A1A53B4-F1C6-43DA-AB16-42FA5B0E55E8}" srcOrd="0" destOrd="0" presId="urn:microsoft.com/office/officeart/2005/8/layout/cycle2"/>
    <dgm:cxn modelId="{583218C8-1B30-4A61-B40A-E552CC71253F}" type="presParOf" srcId="{07E44850-F843-402E-A43D-E1EA599F8396}" destId="{8F91C3EF-1713-452B-B3A2-072927512382}" srcOrd="2" destOrd="0" presId="urn:microsoft.com/office/officeart/2005/8/layout/cycle2"/>
    <dgm:cxn modelId="{BEF7FECA-1D18-4491-AB0E-B8A707E16EC4}" type="presParOf" srcId="{07E44850-F843-402E-A43D-E1EA599F8396}" destId="{65379CCC-8AE4-4151-A1FD-F92FEB14947F}" srcOrd="3" destOrd="0" presId="urn:microsoft.com/office/officeart/2005/8/layout/cycle2"/>
    <dgm:cxn modelId="{43581CB4-C13C-4986-B8F8-291E135D78FF}" type="presParOf" srcId="{65379CCC-8AE4-4151-A1FD-F92FEB14947F}" destId="{E2D6E75C-EE17-44DD-8345-F29681B7B0C3}" srcOrd="0" destOrd="0" presId="urn:microsoft.com/office/officeart/2005/8/layout/cycle2"/>
    <dgm:cxn modelId="{E93AC5FA-7B12-4BE8-8148-796B87A8FB72}" type="presParOf" srcId="{07E44850-F843-402E-A43D-E1EA599F8396}" destId="{8572DACA-8058-45FB-A3DF-9612D8EF3186}" srcOrd="4" destOrd="0" presId="urn:microsoft.com/office/officeart/2005/8/layout/cycle2"/>
    <dgm:cxn modelId="{2F9A2816-388A-4744-B2A6-74DE1A6F012A}" type="presParOf" srcId="{07E44850-F843-402E-A43D-E1EA599F8396}" destId="{0E0B936E-628E-460A-BA58-248888071C8A}" srcOrd="5" destOrd="0" presId="urn:microsoft.com/office/officeart/2005/8/layout/cycle2"/>
    <dgm:cxn modelId="{A7C802F6-32CE-4402-B610-581C85DEC49B}" type="presParOf" srcId="{0E0B936E-628E-460A-BA58-248888071C8A}" destId="{D38D7B29-97F9-4159-81AE-5EF96D5F1EFD}" srcOrd="0" destOrd="0" presId="urn:microsoft.com/office/officeart/2005/8/layout/cycle2"/>
    <dgm:cxn modelId="{BB96C955-50F6-4796-8D50-EBF4A16FA298}" type="presParOf" srcId="{07E44850-F843-402E-A43D-E1EA599F8396}" destId="{A1B93327-7DC2-4E48-A6C3-ADD55B2675E9}" srcOrd="6" destOrd="0" presId="urn:microsoft.com/office/officeart/2005/8/layout/cycle2"/>
    <dgm:cxn modelId="{B54E4D81-E022-4081-81C2-AA410F468AA0}" type="presParOf" srcId="{07E44850-F843-402E-A43D-E1EA599F8396}" destId="{B51F073E-51C6-4C6C-8EBE-1249682C6AD0}" srcOrd="7" destOrd="0" presId="urn:microsoft.com/office/officeart/2005/8/layout/cycle2"/>
    <dgm:cxn modelId="{85BC7AD1-5600-4DB8-BFE8-EBB661B05F45}" type="presParOf" srcId="{B51F073E-51C6-4C6C-8EBE-1249682C6AD0}" destId="{F90955D3-F7C0-452D-AF8B-DA05FE54D36F}" srcOrd="0" destOrd="0" presId="urn:microsoft.com/office/officeart/2005/8/layout/cycle2"/>
    <dgm:cxn modelId="{254E533C-8050-460E-9B63-85CA22F7C36F}" type="presParOf" srcId="{07E44850-F843-402E-A43D-E1EA599F8396}" destId="{3199721D-D70B-44DC-A3BA-D7E78606376F}" srcOrd="8" destOrd="0" presId="urn:microsoft.com/office/officeart/2005/8/layout/cycle2"/>
    <dgm:cxn modelId="{8F0FA0B2-A9D3-4073-9081-E4CC899A9A2A}" type="presParOf" srcId="{07E44850-F843-402E-A43D-E1EA599F8396}" destId="{5898374F-2242-4015-B74E-0661495BB79C}" srcOrd="9" destOrd="0" presId="urn:microsoft.com/office/officeart/2005/8/layout/cycle2"/>
    <dgm:cxn modelId="{E8399D60-4F40-48CB-AE64-B93F71F6CFD7}" type="presParOf" srcId="{5898374F-2242-4015-B74E-0661495BB79C}" destId="{079D9921-0766-493A-B0BD-8B8B0B45F93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7250BC-8C52-4EFE-BBED-E7FFC8D372F6}" type="doc">
      <dgm:prSet loTypeId="urn:microsoft.com/office/officeart/2005/8/layout/process1"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tr-TR"/>
        </a:p>
      </dgm:t>
    </dgm:pt>
    <dgm:pt modelId="{838465E6-D5BF-42BD-BF1D-BDCF7AD5C8C1}">
      <dgm:prSet custT="1"/>
      <dgm:spPr>
        <a:solidFill>
          <a:schemeClr val="tx1">
            <a:lumMod val="50000"/>
            <a:lumOff val="5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rtl="0">
            <a:lnSpc>
              <a:spcPct val="100000"/>
            </a:lnSpc>
            <a:spcAft>
              <a:spcPts val="0"/>
            </a:spcAft>
          </a:pPr>
          <a:r>
            <a:rPr lang="tr-TR" sz="1600" b="1" i="0" dirty="0" smtClean="0">
              <a:solidFill>
                <a:schemeClr val="tx1"/>
              </a:solidFill>
              <a:latin typeface="Calibri" pitchFamily="34" charset="0"/>
              <a:cs typeface="Calibri" pitchFamily="34" charset="0"/>
            </a:rPr>
            <a:t>Bu çalışmanın amacı yeni stratejik planda yer alacak amaç, hedef ve performans göstergelerinin doğru bir zeminde belirlenmesini temin etmektir. </a:t>
          </a:r>
          <a:endParaRPr lang="tr-TR" sz="1600" b="1" i="0" dirty="0">
            <a:solidFill>
              <a:schemeClr val="tx1"/>
            </a:solidFill>
            <a:latin typeface="Calibri" pitchFamily="34" charset="0"/>
            <a:cs typeface="Calibri" pitchFamily="34" charset="0"/>
          </a:endParaRPr>
        </a:p>
      </dgm:t>
    </dgm:pt>
    <dgm:pt modelId="{EB3AEAFA-A821-4C50-A88B-009E51EC3F65}" type="parTrans" cxnId="{42818A36-930F-4043-8E30-F010AECFDDFC}">
      <dgm:prSet/>
      <dgm:spPr/>
      <dgm:t>
        <a:bodyPr/>
        <a:lstStyle/>
        <a:p>
          <a:endParaRPr lang="tr-TR" sz="1600" i="0">
            <a:latin typeface="Calibri" pitchFamily="34" charset="0"/>
            <a:cs typeface="Calibri" pitchFamily="34" charset="0"/>
          </a:endParaRPr>
        </a:p>
      </dgm:t>
    </dgm:pt>
    <dgm:pt modelId="{986B5D91-25CA-4DEE-99D4-DC321F08D22C}" type="sibTrans" cxnId="{42818A36-930F-4043-8E30-F010AECFDDFC}">
      <dgm:prSet custT="1"/>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sz="1600" i="0">
            <a:latin typeface="Calibri" pitchFamily="34" charset="0"/>
            <a:cs typeface="Calibri" pitchFamily="34" charset="0"/>
          </a:endParaRPr>
        </a:p>
      </dgm:t>
    </dgm:pt>
    <dgm:pt modelId="{F4EAC0C1-A783-4737-BB58-6358C0D074E8}">
      <dgm:prSet custT="1"/>
      <dgm:spPr>
        <a:solidFill>
          <a:schemeClr val="accent4"/>
        </a:solidFill>
        <a:ln>
          <a:noFill/>
        </a:ln>
        <a:effectLst/>
        <a:scene3d>
          <a:camera prst="orthographicFront">
            <a:rot lat="0" lon="0" rev="0"/>
          </a:camera>
          <a:lightRig rig="glow" dir="t">
            <a:rot lat="0" lon="0" rev="14100000"/>
          </a:lightRig>
        </a:scene3d>
        <a:sp3d prstMaterial="softEdge">
          <a:bevelT w="127000" prst="artDeco"/>
        </a:sp3d>
      </dgm:spPr>
      <dgm:t>
        <a:bodyPr/>
        <a:lstStyle/>
        <a:p>
          <a:pPr rtl="0">
            <a:lnSpc>
              <a:spcPct val="100000"/>
            </a:lnSpc>
            <a:spcAft>
              <a:spcPts val="0"/>
            </a:spcAft>
          </a:pPr>
          <a:r>
            <a:rPr lang="tr-TR" sz="1600" b="1" i="0" smtClean="0">
              <a:solidFill>
                <a:schemeClr val="tx1"/>
              </a:solidFill>
              <a:latin typeface="Calibri" pitchFamily="34" charset="0"/>
              <a:cs typeface="Calibri" pitchFamily="34" charset="0"/>
            </a:rPr>
            <a:t>Yeni hazırlanan taslak planda, yılsonu izleme ve değerlendirme raporunun özet sonuçlarına yer verilir. Bu kısımda her hedef bazında ayrıntılı değerlendirmeler yapılmaz, yeni planın mevcut plandan temel farklılıkları ve bu farklılıkların nedenleri açıklanır.</a:t>
          </a:r>
          <a:endParaRPr lang="tr-TR" sz="1600" b="1" i="0" dirty="0">
            <a:solidFill>
              <a:schemeClr val="tx1"/>
            </a:solidFill>
            <a:latin typeface="Calibri" pitchFamily="34" charset="0"/>
            <a:cs typeface="Calibri" pitchFamily="34" charset="0"/>
          </a:endParaRPr>
        </a:p>
      </dgm:t>
    </dgm:pt>
    <dgm:pt modelId="{969E15C6-FC73-43E6-BD93-322290063185}" type="parTrans" cxnId="{92A6C799-5C4C-48A8-A276-EFCFB2CA3A41}">
      <dgm:prSet/>
      <dgm:spPr/>
      <dgm:t>
        <a:bodyPr/>
        <a:lstStyle/>
        <a:p>
          <a:endParaRPr lang="tr-TR" sz="1600" i="0">
            <a:latin typeface="Calibri" pitchFamily="34" charset="0"/>
            <a:cs typeface="Calibri" pitchFamily="34" charset="0"/>
          </a:endParaRPr>
        </a:p>
      </dgm:t>
    </dgm:pt>
    <dgm:pt modelId="{5B5C62E1-AD71-4FED-B183-C7F55DFC2C2B}" type="sibTrans" cxnId="{92A6C799-5C4C-48A8-A276-EFCFB2CA3A41}">
      <dgm:prSet/>
      <dgm:spPr/>
      <dgm:t>
        <a:bodyPr/>
        <a:lstStyle/>
        <a:p>
          <a:endParaRPr lang="tr-TR" sz="1600" i="0">
            <a:latin typeface="Calibri" pitchFamily="34" charset="0"/>
            <a:cs typeface="Calibri" pitchFamily="34" charset="0"/>
          </a:endParaRPr>
        </a:p>
      </dgm:t>
    </dgm:pt>
    <dgm:pt modelId="{1DAFC760-8AE7-409F-AF6F-F8CF20B015D8}">
      <dgm:prSet custT="1">
        <dgm:style>
          <a:lnRef idx="0">
            <a:schemeClr val="accent1"/>
          </a:lnRef>
          <a:fillRef idx="3">
            <a:schemeClr val="accent1"/>
          </a:fillRef>
          <a:effectRef idx="3">
            <a:schemeClr val="accent1"/>
          </a:effectRef>
          <a:fontRef idx="minor">
            <a:schemeClr val="lt1"/>
          </a:fontRef>
        </dgm:style>
      </dgm:prSet>
      <dgm:spPr>
        <a:ln/>
      </dgm:spPr>
      <dgm:t>
        <a:bodyPr/>
        <a:lstStyle/>
        <a:p>
          <a:pPr rtl="0">
            <a:lnSpc>
              <a:spcPct val="100000"/>
            </a:lnSpc>
            <a:spcAft>
              <a:spcPts val="0"/>
            </a:spcAft>
          </a:pPr>
          <a:r>
            <a:rPr lang="tr-TR" sz="1600" b="1" i="0" dirty="0" smtClean="0">
              <a:solidFill>
                <a:schemeClr val="tx1"/>
              </a:solidFill>
              <a:latin typeface="Calibri" pitchFamily="34" charset="0"/>
              <a:cs typeface="Calibri" pitchFamily="34" charset="0"/>
            </a:rPr>
            <a:t>Uygulanmakta olan stratejik planın değerlendirilmesi, planın uygulanmış olan dönemine ilişkin hedef ve göstergeler bazında gerçekleşme düzeyi ile başarı ve başarısızlık nedenlerini içerir.</a:t>
          </a:r>
          <a:endParaRPr lang="tr-TR" sz="1600" b="1" i="0" dirty="0">
            <a:solidFill>
              <a:schemeClr val="tx1"/>
            </a:solidFill>
            <a:latin typeface="Calibri" pitchFamily="34" charset="0"/>
            <a:cs typeface="Calibri" pitchFamily="34" charset="0"/>
          </a:endParaRPr>
        </a:p>
      </dgm:t>
    </dgm:pt>
    <dgm:pt modelId="{E7644604-B5A0-42E6-98DB-6A216D4E2254}" type="sibTrans" cxnId="{FC913513-A1CE-4AD6-A257-F377BF19B448}">
      <dgm:prSet custT="1"/>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sz="1600" i="0">
            <a:latin typeface="Calibri" pitchFamily="34" charset="0"/>
            <a:cs typeface="Calibri" pitchFamily="34" charset="0"/>
          </a:endParaRPr>
        </a:p>
      </dgm:t>
    </dgm:pt>
    <dgm:pt modelId="{CD852A5B-767C-464D-A06B-1ED3A141B76B}" type="parTrans" cxnId="{FC913513-A1CE-4AD6-A257-F377BF19B448}">
      <dgm:prSet/>
      <dgm:spPr/>
      <dgm:t>
        <a:bodyPr/>
        <a:lstStyle/>
        <a:p>
          <a:endParaRPr lang="tr-TR" sz="1600" i="0">
            <a:latin typeface="Calibri" pitchFamily="34" charset="0"/>
            <a:cs typeface="Calibri" pitchFamily="34" charset="0"/>
          </a:endParaRPr>
        </a:p>
      </dgm:t>
    </dgm:pt>
    <dgm:pt modelId="{B2A0F776-1625-4178-B8AF-3A2AEDC7DE74}" type="pres">
      <dgm:prSet presAssocID="{747250BC-8C52-4EFE-BBED-E7FFC8D372F6}" presName="Name0" presStyleCnt="0">
        <dgm:presLayoutVars>
          <dgm:dir/>
          <dgm:resizeHandles val="exact"/>
        </dgm:presLayoutVars>
      </dgm:prSet>
      <dgm:spPr/>
      <dgm:t>
        <a:bodyPr/>
        <a:lstStyle/>
        <a:p>
          <a:endParaRPr lang="tr-TR"/>
        </a:p>
      </dgm:t>
    </dgm:pt>
    <dgm:pt modelId="{F369D773-FD28-49D2-A0F7-BE5B6A378FEE}" type="pres">
      <dgm:prSet presAssocID="{1DAFC760-8AE7-409F-AF6F-F8CF20B015D8}" presName="node" presStyleLbl="node1" presStyleIdx="0" presStyleCnt="3">
        <dgm:presLayoutVars>
          <dgm:bulletEnabled val="1"/>
        </dgm:presLayoutVars>
      </dgm:prSet>
      <dgm:spPr/>
      <dgm:t>
        <a:bodyPr/>
        <a:lstStyle/>
        <a:p>
          <a:endParaRPr lang="tr-TR"/>
        </a:p>
      </dgm:t>
    </dgm:pt>
    <dgm:pt modelId="{646DA806-DFD6-4DDB-AAD4-F5260F335428}" type="pres">
      <dgm:prSet presAssocID="{E7644604-B5A0-42E6-98DB-6A216D4E2254}" presName="sibTrans" presStyleLbl="sibTrans2D1" presStyleIdx="0" presStyleCnt="2"/>
      <dgm:spPr/>
      <dgm:t>
        <a:bodyPr/>
        <a:lstStyle/>
        <a:p>
          <a:endParaRPr lang="tr-TR"/>
        </a:p>
      </dgm:t>
    </dgm:pt>
    <dgm:pt modelId="{AB9C8998-7BE4-49DD-9BCC-094947069C0D}" type="pres">
      <dgm:prSet presAssocID="{E7644604-B5A0-42E6-98DB-6A216D4E2254}" presName="connectorText" presStyleLbl="sibTrans2D1" presStyleIdx="0" presStyleCnt="2"/>
      <dgm:spPr/>
      <dgm:t>
        <a:bodyPr/>
        <a:lstStyle/>
        <a:p>
          <a:endParaRPr lang="tr-TR"/>
        </a:p>
      </dgm:t>
    </dgm:pt>
    <dgm:pt modelId="{5B7B5445-EE71-4218-9BED-77B60E7D6235}" type="pres">
      <dgm:prSet presAssocID="{838465E6-D5BF-42BD-BF1D-BDCF7AD5C8C1}" presName="node" presStyleLbl="node1" presStyleIdx="1" presStyleCnt="3">
        <dgm:presLayoutVars>
          <dgm:bulletEnabled val="1"/>
        </dgm:presLayoutVars>
      </dgm:prSet>
      <dgm:spPr/>
      <dgm:t>
        <a:bodyPr/>
        <a:lstStyle/>
        <a:p>
          <a:endParaRPr lang="tr-TR"/>
        </a:p>
      </dgm:t>
    </dgm:pt>
    <dgm:pt modelId="{8B5C677A-7950-4A17-A973-6C997338D9AB}" type="pres">
      <dgm:prSet presAssocID="{986B5D91-25CA-4DEE-99D4-DC321F08D22C}" presName="sibTrans" presStyleLbl="sibTrans2D1" presStyleIdx="1" presStyleCnt="2"/>
      <dgm:spPr/>
      <dgm:t>
        <a:bodyPr/>
        <a:lstStyle/>
        <a:p>
          <a:endParaRPr lang="tr-TR"/>
        </a:p>
      </dgm:t>
    </dgm:pt>
    <dgm:pt modelId="{F2F73F7A-DDFF-4DEC-9150-3E3C863902C1}" type="pres">
      <dgm:prSet presAssocID="{986B5D91-25CA-4DEE-99D4-DC321F08D22C}" presName="connectorText" presStyleLbl="sibTrans2D1" presStyleIdx="1" presStyleCnt="2"/>
      <dgm:spPr/>
      <dgm:t>
        <a:bodyPr/>
        <a:lstStyle/>
        <a:p>
          <a:endParaRPr lang="tr-TR"/>
        </a:p>
      </dgm:t>
    </dgm:pt>
    <dgm:pt modelId="{08DA0030-E3FD-48BC-B993-9B53B55085A2}" type="pres">
      <dgm:prSet presAssocID="{F4EAC0C1-A783-4737-BB58-6358C0D074E8}" presName="node" presStyleLbl="node1" presStyleIdx="2" presStyleCnt="3">
        <dgm:presLayoutVars>
          <dgm:bulletEnabled val="1"/>
        </dgm:presLayoutVars>
      </dgm:prSet>
      <dgm:spPr/>
      <dgm:t>
        <a:bodyPr/>
        <a:lstStyle/>
        <a:p>
          <a:endParaRPr lang="tr-TR"/>
        </a:p>
      </dgm:t>
    </dgm:pt>
  </dgm:ptLst>
  <dgm:cxnLst>
    <dgm:cxn modelId="{0851C70C-F628-479A-9838-11881002284F}" type="presOf" srcId="{F4EAC0C1-A783-4737-BB58-6358C0D074E8}" destId="{08DA0030-E3FD-48BC-B993-9B53B55085A2}" srcOrd="0" destOrd="0" presId="urn:microsoft.com/office/officeart/2005/8/layout/process1"/>
    <dgm:cxn modelId="{E57D791E-A818-4954-A36A-82071FC0F4D3}" type="presOf" srcId="{E7644604-B5A0-42E6-98DB-6A216D4E2254}" destId="{646DA806-DFD6-4DDB-AAD4-F5260F335428}" srcOrd="0" destOrd="0" presId="urn:microsoft.com/office/officeart/2005/8/layout/process1"/>
    <dgm:cxn modelId="{A27F839A-0ED9-4F42-BD9B-508AFE6CD8B3}" type="presOf" srcId="{E7644604-B5A0-42E6-98DB-6A216D4E2254}" destId="{AB9C8998-7BE4-49DD-9BCC-094947069C0D}" srcOrd="1" destOrd="0" presId="urn:microsoft.com/office/officeart/2005/8/layout/process1"/>
    <dgm:cxn modelId="{83DDB6C1-851E-4C0A-B5C7-ABD189EF4AD8}" type="presOf" srcId="{986B5D91-25CA-4DEE-99D4-DC321F08D22C}" destId="{F2F73F7A-DDFF-4DEC-9150-3E3C863902C1}" srcOrd="1" destOrd="0" presId="urn:microsoft.com/office/officeart/2005/8/layout/process1"/>
    <dgm:cxn modelId="{9ACCA8CB-E61E-40E0-A548-FAB61542CBC9}" type="presOf" srcId="{1DAFC760-8AE7-409F-AF6F-F8CF20B015D8}" destId="{F369D773-FD28-49D2-A0F7-BE5B6A378FEE}" srcOrd="0" destOrd="0" presId="urn:microsoft.com/office/officeart/2005/8/layout/process1"/>
    <dgm:cxn modelId="{1B59B38E-109E-46B1-8468-ABFA30B11C1D}" type="presOf" srcId="{747250BC-8C52-4EFE-BBED-E7FFC8D372F6}" destId="{B2A0F776-1625-4178-B8AF-3A2AEDC7DE74}" srcOrd="0" destOrd="0" presId="urn:microsoft.com/office/officeart/2005/8/layout/process1"/>
    <dgm:cxn modelId="{3A6EC14D-F226-42DF-8912-BC598163147B}" type="presOf" srcId="{838465E6-D5BF-42BD-BF1D-BDCF7AD5C8C1}" destId="{5B7B5445-EE71-4218-9BED-77B60E7D6235}" srcOrd="0" destOrd="0" presId="urn:microsoft.com/office/officeart/2005/8/layout/process1"/>
    <dgm:cxn modelId="{7694A42E-B11E-4CB6-A6CD-12D6B2DA691D}" type="presOf" srcId="{986B5D91-25CA-4DEE-99D4-DC321F08D22C}" destId="{8B5C677A-7950-4A17-A973-6C997338D9AB}" srcOrd="0" destOrd="0" presId="urn:microsoft.com/office/officeart/2005/8/layout/process1"/>
    <dgm:cxn modelId="{42818A36-930F-4043-8E30-F010AECFDDFC}" srcId="{747250BC-8C52-4EFE-BBED-E7FFC8D372F6}" destId="{838465E6-D5BF-42BD-BF1D-BDCF7AD5C8C1}" srcOrd="1" destOrd="0" parTransId="{EB3AEAFA-A821-4C50-A88B-009E51EC3F65}" sibTransId="{986B5D91-25CA-4DEE-99D4-DC321F08D22C}"/>
    <dgm:cxn modelId="{FC913513-A1CE-4AD6-A257-F377BF19B448}" srcId="{747250BC-8C52-4EFE-BBED-E7FFC8D372F6}" destId="{1DAFC760-8AE7-409F-AF6F-F8CF20B015D8}" srcOrd="0" destOrd="0" parTransId="{CD852A5B-767C-464D-A06B-1ED3A141B76B}" sibTransId="{E7644604-B5A0-42E6-98DB-6A216D4E2254}"/>
    <dgm:cxn modelId="{92A6C799-5C4C-48A8-A276-EFCFB2CA3A41}" srcId="{747250BC-8C52-4EFE-BBED-E7FFC8D372F6}" destId="{F4EAC0C1-A783-4737-BB58-6358C0D074E8}" srcOrd="2" destOrd="0" parTransId="{969E15C6-FC73-43E6-BD93-322290063185}" sibTransId="{5B5C62E1-AD71-4FED-B183-C7F55DFC2C2B}"/>
    <dgm:cxn modelId="{BA965500-9B3C-4B60-8FFC-CEEDF29C3FF6}" type="presParOf" srcId="{B2A0F776-1625-4178-B8AF-3A2AEDC7DE74}" destId="{F369D773-FD28-49D2-A0F7-BE5B6A378FEE}" srcOrd="0" destOrd="0" presId="urn:microsoft.com/office/officeart/2005/8/layout/process1"/>
    <dgm:cxn modelId="{8F3DDCA9-8B60-4B2F-A142-4D2B21FBCDF1}" type="presParOf" srcId="{B2A0F776-1625-4178-B8AF-3A2AEDC7DE74}" destId="{646DA806-DFD6-4DDB-AAD4-F5260F335428}" srcOrd="1" destOrd="0" presId="urn:microsoft.com/office/officeart/2005/8/layout/process1"/>
    <dgm:cxn modelId="{0EDBC241-E997-4932-8647-70138CAD5E3D}" type="presParOf" srcId="{646DA806-DFD6-4DDB-AAD4-F5260F335428}" destId="{AB9C8998-7BE4-49DD-9BCC-094947069C0D}" srcOrd="0" destOrd="0" presId="urn:microsoft.com/office/officeart/2005/8/layout/process1"/>
    <dgm:cxn modelId="{60FC253B-AFB9-40DA-B989-4B9823EA3D68}" type="presParOf" srcId="{B2A0F776-1625-4178-B8AF-3A2AEDC7DE74}" destId="{5B7B5445-EE71-4218-9BED-77B60E7D6235}" srcOrd="2" destOrd="0" presId="urn:microsoft.com/office/officeart/2005/8/layout/process1"/>
    <dgm:cxn modelId="{13880DC9-5416-432E-9E63-7E5DC5063B80}" type="presParOf" srcId="{B2A0F776-1625-4178-B8AF-3A2AEDC7DE74}" destId="{8B5C677A-7950-4A17-A973-6C997338D9AB}" srcOrd="3" destOrd="0" presId="urn:microsoft.com/office/officeart/2005/8/layout/process1"/>
    <dgm:cxn modelId="{48354281-AFE5-4493-8FFE-6E49AC9A0FA4}" type="presParOf" srcId="{8B5C677A-7950-4A17-A973-6C997338D9AB}" destId="{F2F73F7A-DDFF-4DEC-9150-3E3C863902C1}" srcOrd="0" destOrd="0" presId="urn:microsoft.com/office/officeart/2005/8/layout/process1"/>
    <dgm:cxn modelId="{39A68432-CD3C-4DC7-AE73-F24A923FDA91}" type="presParOf" srcId="{B2A0F776-1625-4178-B8AF-3A2AEDC7DE74}" destId="{08DA0030-E3FD-48BC-B993-9B53B55085A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6EEDE-9AE9-4D70-8A15-A297EF87C1B1}">
      <dsp:nvSpPr>
        <dsp:cNvPr id="0" name=""/>
        <dsp:cNvSpPr/>
      </dsp:nvSpPr>
      <dsp:spPr>
        <a:xfrm>
          <a:off x="3312372" y="144015"/>
          <a:ext cx="1672278" cy="1718824"/>
        </a:xfrm>
        <a:prstGeom prst="ellipse">
          <a:avLst/>
        </a:prstGeom>
        <a:solidFill>
          <a:srgbClr val="00B0F0"/>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smtClean="0"/>
            <a:t>REKTÖR</a:t>
          </a:r>
          <a:endParaRPr lang="tr-TR" sz="1600" b="1" kern="1200" dirty="0"/>
        </a:p>
      </dsp:txBody>
      <dsp:txXfrm>
        <a:off x="3557271" y="395731"/>
        <a:ext cx="1182480" cy="1215392"/>
      </dsp:txXfrm>
    </dsp:sp>
    <dsp:sp modelId="{BF00E5A5-9CA4-40A7-9EBF-21C131895539}">
      <dsp:nvSpPr>
        <dsp:cNvPr id="0" name=""/>
        <dsp:cNvSpPr/>
      </dsp:nvSpPr>
      <dsp:spPr>
        <a:xfrm rot="1863798">
          <a:off x="4928936" y="1283201"/>
          <a:ext cx="207989"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p>
      </dsp:txBody>
      <dsp:txXfrm>
        <a:off x="4933410" y="1368291"/>
        <a:ext cx="145592" cy="303566"/>
      </dsp:txXfrm>
    </dsp:sp>
    <dsp:sp modelId="{8F91C3EF-1713-452B-B3A2-072927512382}">
      <dsp:nvSpPr>
        <dsp:cNvPr id="0" name=""/>
        <dsp:cNvSpPr/>
      </dsp:nvSpPr>
      <dsp:spPr>
        <a:xfrm>
          <a:off x="5091297" y="1215578"/>
          <a:ext cx="1672278" cy="1718824"/>
        </a:xfrm>
        <a:prstGeom prst="ellipse">
          <a:avLst/>
        </a:prstGeom>
        <a:solidFill>
          <a:schemeClr val="bg2">
            <a:lumMod val="50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tr-TR" sz="1500" b="1" kern="1200" dirty="0" smtClean="0"/>
            <a:t>Geliştirme </a:t>
          </a:r>
          <a:r>
            <a:rPr lang="tr-TR" sz="1500" b="1" kern="1200" dirty="0"/>
            <a:t>Kurulu</a:t>
          </a:r>
        </a:p>
      </dsp:txBody>
      <dsp:txXfrm>
        <a:off x="5336196" y="1467294"/>
        <a:ext cx="1182480" cy="1215392"/>
      </dsp:txXfrm>
    </dsp:sp>
    <dsp:sp modelId="{65379CCC-8AE4-4151-A1FD-F92FEB14947F}">
      <dsp:nvSpPr>
        <dsp:cNvPr id="0" name=""/>
        <dsp:cNvSpPr/>
      </dsp:nvSpPr>
      <dsp:spPr>
        <a:xfrm rot="6480000">
          <a:off x="5438911" y="2885850"/>
          <a:ext cx="285732"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p>
      </dsp:txBody>
      <dsp:txXfrm rot="10800000">
        <a:off x="5495015" y="2946276"/>
        <a:ext cx="200012" cy="303566"/>
      </dsp:txXfrm>
    </dsp:sp>
    <dsp:sp modelId="{8572DACA-8058-45FB-A3DF-9612D8EF3186}">
      <dsp:nvSpPr>
        <dsp:cNvPr id="0" name=""/>
        <dsp:cNvSpPr/>
      </dsp:nvSpPr>
      <dsp:spPr>
        <a:xfrm>
          <a:off x="4394981" y="3358621"/>
          <a:ext cx="1672278" cy="1718824"/>
        </a:xfrm>
        <a:prstGeom prst="ellipse">
          <a:avLst/>
        </a:prstGeom>
        <a:solidFill>
          <a:schemeClr val="accent3">
            <a:lumMod val="75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a:t>Strateji Geliştirme Daire Başkanlığı</a:t>
          </a:r>
        </a:p>
      </dsp:txBody>
      <dsp:txXfrm>
        <a:off x="4639880" y="3610337"/>
        <a:ext cx="1182480" cy="1215392"/>
      </dsp:txXfrm>
    </dsp:sp>
    <dsp:sp modelId="{0E0B936E-628E-460A-BA58-248888071C8A}">
      <dsp:nvSpPr>
        <dsp:cNvPr id="0" name=""/>
        <dsp:cNvSpPr/>
      </dsp:nvSpPr>
      <dsp:spPr>
        <a:xfrm rot="10800000">
          <a:off x="3959193" y="3965062"/>
          <a:ext cx="307956"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p>
      </dsp:txBody>
      <dsp:txXfrm rot="10800000">
        <a:off x="4051580" y="4066250"/>
        <a:ext cx="215569" cy="303566"/>
      </dsp:txXfrm>
    </dsp:sp>
    <dsp:sp modelId="{A1B93327-7DC2-4E48-A6C3-ADD55B2675E9}">
      <dsp:nvSpPr>
        <dsp:cNvPr id="0" name=""/>
        <dsp:cNvSpPr/>
      </dsp:nvSpPr>
      <dsp:spPr>
        <a:xfrm>
          <a:off x="2141652" y="3358621"/>
          <a:ext cx="1672278" cy="1718824"/>
        </a:xfrm>
        <a:prstGeom prst="ellipse">
          <a:avLst/>
        </a:prstGeom>
        <a:solidFill>
          <a:schemeClr val="accent4">
            <a:lumMod val="75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a:t>Stratejik Planlama Ekibi</a:t>
          </a:r>
        </a:p>
      </dsp:txBody>
      <dsp:txXfrm>
        <a:off x="2386551" y="3610337"/>
        <a:ext cx="1182480" cy="1215392"/>
      </dsp:txXfrm>
    </dsp:sp>
    <dsp:sp modelId="{B51F073E-51C6-4C6C-8EBE-1249682C6AD0}">
      <dsp:nvSpPr>
        <dsp:cNvPr id="0" name=""/>
        <dsp:cNvSpPr/>
      </dsp:nvSpPr>
      <dsp:spPr>
        <a:xfrm rot="15120000">
          <a:off x="2489266" y="2901232"/>
          <a:ext cx="285732"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p>
      </dsp:txBody>
      <dsp:txXfrm rot="10800000">
        <a:off x="2545370" y="3043182"/>
        <a:ext cx="200012" cy="303566"/>
      </dsp:txXfrm>
    </dsp:sp>
    <dsp:sp modelId="{3199721D-D70B-44DC-A3BA-D7E78606376F}">
      <dsp:nvSpPr>
        <dsp:cNvPr id="0" name=""/>
        <dsp:cNvSpPr/>
      </dsp:nvSpPr>
      <dsp:spPr>
        <a:xfrm>
          <a:off x="1445335" y="1215578"/>
          <a:ext cx="1672278" cy="1718824"/>
        </a:xfrm>
        <a:prstGeom prst="ellipse">
          <a:avLst/>
        </a:prstGeom>
        <a:solidFill>
          <a:schemeClr val="accent1">
            <a:hueOff val="0"/>
            <a:satOff val="0"/>
            <a:lumOff val="0"/>
            <a:alphaOff val="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a:t>Harcama </a:t>
          </a:r>
          <a:r>
            <a:rPr lang="tr-TR" sz="1600" b="1" kern="1200" dirty="0" smtClean="0"/>
            <a:t>Birimleri</a:t>
          </a:r>
          <a:endParaRPr lang="tr-TR" sz="1600" b="1" kern="1200" dirty="0"/>
        </a:p>
      </dsp:txBody>
      <dsp:txXfrm>
        <a:off x="1690234" y="1467294"/>
        <a:ext cx="1182480" cy="1215392"/>
      </dsp:txXfrm>
    </dsp:sp>
    <dsp:sp modelId="{5898374F-2242-4015-B74E-0661495BB79C}">
      <dsp:nvSpPr>
        <dsp:cNvPr id="0" name=""/>
        <dsp:cNvSpPr/>
      </dsp:nvSpPr>
      <dsp:spPr>
        <a:xfrm rot="19808811">
          <a:off x="3084542" y="1289742"/>
          <a:ext cx="248692"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p>
      </dsp:txBody>
      <dsp:txXfrm>
        <a:off x="3089492" y="1409499"/>
        <a:ext cx="174084" cy="303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9D773-FD28-49D2-A0F7-BE5B6A378FEE}">
      <dsp:nvSpPr>
        <dsp:cNvPr id="0" name=""/>
        <dsp:cNvSpPr/>
      </dsp:nvSpPr>
      <dsp:spPr>
        <a:xfrm>
          <a:off x="7246" y="363724"/>
          <a:ext cx="2165900" cy="3491334"/>
        </a:xfrm>
        <a:prstGeom prst="roundRect">
          <a:avLst>
            <a:gd name="adj" fmla="val 10000"/>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glow" dir="t">
            <a:rot lat="0" lon="0" rev="14100000"/>
          </a:lightRig>
        </a:scene3d>
      </dsp:spPr>
      <dsp:style>
        <a:lnRef idx="0">
          <a:schemeClr val="accent1"/>
        </a:lnRef>
        <a:fillRef idx="3">
          <a:schemeClr val="accent1"/>
        </a:fillRef>
        <a:effectRef idx="3">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r>
            <a:rPr lang="tr-TR" sz="1600" b="1" i="0" kern="1200" dirty="0" smtClean="0">
              <a:solidFill>
                <a:schemeClr val="tx1"/>
              </a:solidFill>
              <a:latin typeface="Calibri" pitchFamily="34" charset="0"/>
              <a:cs typeface="Calibri" pitchFamily="34" charset="0"/>
            </a:rPr>
            <a:t>Uygulanmakta olan stratejik planın değerlendirilmesi, planın uygulanmış olan dönemine ilişkin hedef ve göstergeler bazında gerçekleşme düzeyi ile başarı ve başarısızlık nedenlerini içerir.</a:t>
          </a:r>
          <a:endParaRPr lang="tr-TR" sz="1600" b="1" i="0" kern="1200" dirty="0">
            <a:solidFill>
              <a:schemeClr val="tx1"/>
            </a:solidFill>
            <a:latin typeface="Calibri" pitchFamily="34" charset="0"/>
            <a:cs typeface="Calibri" pitchFamily="34" charset="0"/>
          </a:endParaRPr>
        </a:p>
      </dsp:txBody>
      <dsp:txXfrm>
        <a:off x="70683" y="427161"/>
        <a:ext cx="2039026" cy="3364460"/>
      </dsp:txXfrm>
    </dsp:sp>
    <dsp:sp modelId="{646DA806-DFD6-4DDB-AAD4-F5260F335428}">
      <dsp:nvSpPr>
        <dsp:cNvPr id="0" name=""/>
        <dsp:cNvSpPr/>
      </dsp:nvSpPr>
      <dsp:spPr>
        <a:xfrm>
          <a:off x="2389737" y="1840820"/>
          <a:ext cx="459170" cy="537143"/>
        </a:xfrm>
        <a:prstGeom prst="rightArrow">
          <a:avLst>
            <a:gd name="adj1" fmla="val 60000"/>
            <a:gd name="adj2" fmla="val 50000"/>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i="0" kern="1200">
            <a:latin typeface="Calibri" pitchFamily="34" charset="0"/>
            <a:cs typeface="Calibri" pitchFamily="34" charset="0"/>
          </a:endParaRPr>
        </a:p>
      </dsp:txBody>
      <dsp:txXfrm>
        <a:off x="2389737" y="1948249"/>
        <a:ext cx="321419" cy="322285"/>
      </dsp:txXfrm>
    </dsp:sp>
    <dsp:sp modelId="{5B7B5445-EE71-4218-9BED-77B60E7D6235}">
      <dsp:nvSpPr>
        <dsp:cNvPr id="0" name=""/>
        <dsp:cNvSpPr/>
      </dsp:nvSpPr>
      <dsp:spPr>
        <a:xfrm>
          <a:off x="3039507" y="363724"/>
          <a:ext cx="2165900" cy="3491334"/>
        </a:xfrm>
        <a:prstGeom prst="roundRect">
          <a:avLst>
            <a:gd name="adj" fmla="val 10000"/>
          </a:avLst>
        </a:prstGeom>
        <a:solidFill>
          <a:schemeClr val="tx1">
            <a:lumMod val="50000"/>
            <a:lumOff val="50000"/>
          </a:schemeClr>
        </a:solidFill>
        <a:ln w="15875" cap="rnd"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r>
            <a:rPr lang="tr-TR" sz="1600" b="1" i="0" kern="1200" dirty="0" smtClean="0">
              <a:solidFill>
                <a:schemeClr val="tx1"/>
              </a:solidFill>
              <a:latin typeface="Calibri" pitchFamily="34" charset="0"/>
              <a:cs typeface="Calibri" pitchFamily="34" charset="0"/>
            </a:rPr>
            <a:t>Bu çalışmanın amacı yeni stratejik planda yer alacak amaç, hedef ve performans göstergelerinin doğru bir zeminde belirlenmesini temin etmektir. </a:t>
          </a:r>
          <a:endParaRPr lang="tr-TR" sz="1600" b="1" i="0" kern="1200" dirty="0">
            <a:solidFill>
              <a:schemeClr val="tx1"/>
            </a:solidFill>
            <a:latin typeface="Calibri" pitchFamily="34" charset="0"/>
            <a:cs typeface="Calibri" pitchFamily="34" charset="0"/>
          </a:endParaRPr>
        </a:p>
      </dsp:txBody>
      <dsp:txXfrm>
        <a:off x="3102944" y="427161"/>
        <a:ext cx="2039026" cy="3364460"/>
      </dsp:txXfrm>
    </dsp:sp>
    <dsp:sp modelId="{8B5C677A-7950-4A17-A973-6C997338D9AB}">
      <dsp:nvSpPr>
        <dsp:cNvPr id="0" name=""/>
        <dsp:cNvSpPr/>
      </dsp:nvSpPr>
      <dsp:spPr>
        <a:xfrm>
          <a:off x="5421998" y="1840820"/>
          <a:ext cx="459170" cy="537143"/>
        </a:xfrm>
        <a:prstGeom prst="rightArrow">
          <a:avLst>
            <a:gd name="adj1" fmla="val 60000"/>
            <a:gd name="adj2" fmla="val 50000"/>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i="0" kern="1200">
            <a:latin typeface="Calibri" pitchFamily="34" charset="0"/>
            <a:cs typeface="Calibri" pitchFamily="34" charset="0"/>
          </a:endParaRPr>
        </a:p>
      </dsp:txBody>
      <dsp:txXfrm>
        <a:off x="5421998" y="1948249"/>
        <a:ext cx="321419" cy="322285"/>
      </dsp:txXfrm>
    </dsp:sp>
    <dsp:sp modelId="{08DA0030-E3FD-48BC-B993-9B53B55085A2}">
      <dsp:nvSpPr>
        <dsp:cNvPr id="0" name=""/>
        <dsp:cNvSpPr/>
      </dsp:nvSpPr>
      <dsp:spPr>
        <a:xfrm>
          <a:off x="6071768" y="363724"/>
          <a:ext cx="2165900" cy="3491334"/>
        </a:xfrm>
        <a:prstGeom prst="roundRect">
          <a:avLst>
            <a:gd name="adj" fmla="val 10000"/>
          </a:avLst>
        </a:prstGeom>
        <a:solidFill>
          <a:schemeClr val="accent4"/>
        </a:solidFill>
        <a:ln w="15875" cap="rnd"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r>
            <a:rPr lang="tr-TR" sz="1600" b="1" i="0" kern="1200" smtClean="0">
              <a:solidFill>
                <a:schemeClr val="tx1"/>
              </a:solidFill>
              <a:latin typeface="Calibri" pitchFamily="34" charset="0"/>
              <a:cs typeface="Calibri" pitchFamily="34" charset="0"/>
            </a:rPr>
            <a:t>Yeni hazırlanan taslak planda, yılsonu izleme ve değerlendirme raporunun özet sonuçlarına yer verilir. Bu kısımda her hedef bazında ayrıntılı değerlendirmeler yapılmaz, yeni planın mevcut plandan temel farklılıkları ve bu farklılıkların nedenleri açıklanır.</a:t>
          </a:r>
          <a:endParaRPr lang="tr-TR" sz="1600" b="1" i="0" kern="1200" dirty="0">
            <a:solidFill>
              <a:schemeClr val="tx1"/>
            </a:solidFill>
            <a:latin typeface="Calibri" pitchFamily="34" charset="0"/>
            <a:cs typeface="Calibri" pitchFamily="34" charset="0"/>
          </a:endParaRPr>
        </a:p>
      </dsp:txBody>
      <dsp:txXfrm>
        <a:off x="6135205" y="427161"/>
        <a:ext cx="2039026" cy="336446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63EB4-7191-4AE9-AC08-93469B1F9F10}" type="datetimeFigureOut">
              <a:rPr lang="tr-TR" smtClean="0"/>
              <a:t>28.10.2022</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78AAC-FA9B-4596-B588-42A7AC613B07}" type="slidenum">
              <a:rPr lang="tr-TR" smtClean="0"/>
              <a:t>‹#›</a:t>
            </a:fld>
            <a:endParaRPr lang="tr-TR"/>
          </a:p>
        </p:txBody>
      </p:sp>
    </p:spTree>
    <p:extLst>
      <p:ext uri="{BB962C8B-B14F-4D97-AF65-F5344CB8AC3E}">
        <p14:creationId xmlns:p14="http://schemas.microsoft.com/office/powerpoint/2010/main" val="142493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A478AAC-FA9B-4596-B588-42A7AC613B07}" type="slidenum">
              <a:rPr lang="tr-TR" smtClean="0"/>
              <a:t>1</a:t>
            </a:fld>
            <a:endParaRPr lang="tr-TR"/>
          </a:p>
        </p:txBody>
      </p:sp>
    </p:spTree>
    <p:extLst>
      <p:ext uri="{BB962C8B-B14F-4D97-AF65-F5344CB8AC3E}">
        <p14:creationId xmlns:p14="http://schemas.microsoft.com/office/powerpoint/2010/main" val="366695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EA8B696-E73F-4743-A9A1-DF994F468D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1CC35849-4930-457C-9615-87E07A3686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EA8B696-E73F-4743-A9A1-DF994F468D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1CC35849-4930-457C-9615-87E07A3686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r>
              <a:rPr lang="tr-TR" smtClean="0"/>
              <a:t>02.10.2022</a:t>
            </a:r>
            <a:endParaRPr lang="tr-TR"/>
          </a:p>
        </p:txBody>
      </p:sp>
      <p:sp>
        <p:nvSpPr>
          <p:cNvPr id="5" name="Footer Placeholder 4"/>
          <p:cNvSpPr>
            <a:spLocks noGrp="1"/>
          </p:cNvSpPr>
          <p:nvPr>
            <p:ph type="ftr" sz="quarter" idx="11"/>
          </p:nvPr>
        </p:nvSpPr>
        <p:spPr/>
        <p:txBody>
          <a:bodyPr/>
          <a:lstStyle/>
          <a:p>
            <a:r>
              <a:rPr lang="tr-TR" smtClean="0"/>
              <a:t>Hakkari Üniversitesi Strateji Geliştirme Daire Başkanlığı</a:t>
            </a:r>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r>
              <a:rPr lang="tr-TR" smtClean="0"/>
              <a:t>02.10.2022</a:t>
            </a:r>
            <a:endParaRPr lang="tr-TR"/>
          </a:p>
        </p:txBody>
      </p:sp>
      <p:sp>
        <p:nvSpPr>
          <p:cNvPr id="5" name="Footer Placeholder 4"/>
          <p:cNvSpPr>
            <a:spLocks noGrp="1"/>
          </p:cNvSpPr>
          <p:nvPr>
            <p:ph type="ftr" sz="quarter" idx="11"/>
          </p:nvPr>
        </p:nvSpPr>
        <p:spPr/>
        <p:txBody>
          <a:bodyPr/>
          <a:lstStyle/>
          <a:p>
            <a:r>
              <a:rPr lang="tr-TR" smtClean="0"/>
              <a:t>Hakkari Üniversitesi Strateji Geliştirme Daire Başkanlığı</a:t>
            </a:r>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r>
              <a:rPr lang="tr-TR" smtClean="0"/>
              <a:t>02.10.2022</a:t>
            </a:r>
            <a:endParaRPr lang="tr-TR"/>
          </a:p>
        </p:txBody>
      </p:sp>
      <p:sp>
        <p:nvSpPr>
          <p:cNvPr id="5" name="Footer Placeholder 4"/>
          <p:cNvSpPr>
            <a:spLocks noGrp="1"/>
          </p:cNvSpPr>
          <p:nvPr>
            <p:ph type="ftr" sz="quarter" idx="11"/>
          </p:nvPr>
        </p:nvSpPr>
        <p:spPr/>
        <p:txBody>
          <a:bodyPr/>
          <a:lstStyle/>
          <a:p>
            <a:r>
              <a:rPr lang="tr-TR" smtClean="0"/>
              <a:t>Hakkari Üniversitesi Strateji Geliştirme Daire Başkanlığı</a:t>
            </a:r>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1D07349-B3E8-4C7A-B2B0-9B9FFE92965E}"/>
              </a:ext>
            </a:extLst>
          </p:cNvPr>
          <p:cNvSpPr>
            <a:spLocks/>
          </p:cNvSpPr>
          <p:nvPr/>
        </p:nvSpPr>
        <p:spPr bwMode="auto">
          <a:xfrm>
            <a:off x="-31750" y="4321175"/>
            <a:ext cx="1395413" cy="781050"/>
          </a:xfrm>
          <a:custGeom>
            <a:avLst/>
            <a:gdLst>
              <a:gd name="T0" fmla="*/ 2147483647 w 8042"/>
              <a:gd name="T1" fmla="*/ 2147483647 h 10000"/>
              <a:gd name="T2" fmla="*/ 2147483647 w 8042"/>
              <a:gd name="T3" fmla="*/ 2147483647 h 10000"/>
              <a:gd name="T4" fmla="*/ 2147483647 w 8042"/>
              <a:gd name="T5" fmla="*/ 2147483647 h 10000"/>
              <a:gd name="T6" fmla="*/ 2147483647 w 8042"/>
              <a:gd name="T7" fmla="*/ 2147483647 h 10000"/>
              <a:gd name="T8" fmla="*/ 2147483647 w 8042"/>
              <a:gd name="T9" fmla="*/ 2147483647 h 10000"/>
              <a:gd name="T10" fmla="*/ 2147483647 w 8042"/>
              <a:gd name="T11" fmla="*/ 2147483647 h 10000"/>
              <a:gd name="T12" fmla="*/ 2147483647 w 8042"/>
              <a:gd name="T13" fmla="*/ 2147483647 h 10000"/>
              <a:gd name="T14" fmla="*/ 2147483647 w 8042"/>
              <a:gd name="T15" fmla="*/ 2147483647 h 10000"/>
              <a:gd name="T16" fmla="*/ 2147483647 w 8042"/>
              <a:gd name="T17" fmla="*/ 0 h 10000"/>
              <a:gd name="T18" fmla="*/ 0 w 8042"/>
              <a:gd name="T19" fmla="*/ 2147483647 h 10000"/>
              <a:gd name="T20" fmla="*/ 2147483647 w 8042"/>
              <a:gd name="T21" fmla="*/ 2147483647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5" name="Date Placeholder 3">
            <a:extLst>
              <a:ext uri="{FF2B5EF4-FFF2-40B4-BE49-F238E27FC236}">
                <a16:creationId xmlns:a16="http://schemas.microsoft.com/office/drawing/2014/main" id="{0B4FC4D9-F23D-4A3F-89ED-E45A0EAF7C68}"/>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6" name="Footer Placeholder 4">
            <a:extLst>
              <a:ext uri="{FF2B5EF4-FFF2-40B4-BE49-F238E27FC236}">
                <a16:creationId xmlns:a16="http://schemas.microsoft.com/office/drawing/2014/main" id="{8E7F2D60-65A0-441D-82BB-613D0CC94A79}"/>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7" name="Slide Number Placeholder 5">
            <a:extLst>
              <a:ext uri="{FF2B5EF4-FFF2-40B4-BE49-F238E27FC236}">
                <a16:creationId xmlns:a16="http://schemas.microsoft.com/office/drawing/2014/main" id="{448B2A62-BDC1-45EE-91F8-36535BCEEC59}"/>
              </a:ext>
            </a:extLst>
          </p:cNvPr>
          <p:cNvSpPr>
            <a:spLocks noGrp="1"/>
          </p:cNvSpPr>
          <p:nvPr>
            <p:ph type="sldNum" sz="quarter" idx="12"/>
          </p:nvPr>
        </p:nvSpPr>
        <p:spPr>
          <a:xfrm>
            <a:off x="423863" y="4529138"/>
            <a:ext cx="584200" cy="365125"/>
          </a:xfrm>
        </p:spPr>
        <p:txBody>
          <a:bodyPr/>
          <a:lstStyle>
            <a:lvl1pPr>
              <a:defRPr/>
            </a:lvl1pPr>
          </a:lstStyle>
          <a:p>
            <a:fld id="{05E8BDB2-48DF-491D-A72D-BB139A8AE91E}" type="slidenum">
              <a:rPr lang="tr-TR" altLang="tr-TR"/>
              <a:pPr/>
              <a:t>‹#›</a:t>
            </a:fld>
            <a:endParaRPr lang="tr-TR" altLang="tr-TR"/>
          </a:p>
        </p:txBody>
      </p:sp>
    </p:spTree>
    <p:extLst>
      <p:ext uri="{BB962C8B-B14F-4D97-AF65-F5344CB8AC3E}">
        <p14:creationId xmlns:p14="http://schemas.microsoft.com/office/powerpoint/2010/main" val="2180674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6787A5E-E7A4-4FFA-BD36-FC79A9133A55}"/>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5201" y="624110"/>
            <a:ext cx="6589199"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a:extLst>
              <a:ext uri="{FF2B5EF4-FFF2-40B4-BE49-F238E27FC236}">
                <a16:creationId xmlns:a16="http://schemas.microsoft.com/office/drawing/2014/main" id="{D5CA9EEE-A770-4B1B-A507-CA199873DDE5}"/>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6" name="Footer Placeholder 4">
            <a:extLst>
              <a:ext uri="{FF2B5EF4-FFF2-40B4-BE49-F238E27FC236}">
                <a16:creationId xmlns:a16="http://schemas.microsoft.com/office/drawing/2014/main" id="{44E64781-72D9-43C4-B901-1359578AC83D}"/>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7" name="Slide Number Placeholder 5">
            <a:extLst>
              <a:ext uri="{FF2B5EF4-FFF2-40B4-BE49-F238E27FC236}">
                <a16:creationId xmlns:a16="http://schemas.microsoft.com/office/drawing/2014/main" id="{43A2F8BA-F21D-4C86-849F-11E7CC211030}"/>
              </a:ext>
            </a:extLst>
          </p:cNvPr>
          <p:cNvSpPr>
            <a:spLocks noGrp="1"/>
          </p:cNvSpPr>
          <p:nvPr>
            <p:ph type="sldNum" sz="quarter" idx="12"/>
          </p:nvPr>
        </p:nvSpPr>
        <p:spPr/>
        <p:txBody>
          <a:bodyPr/>
          <a:lstStyle>
            <a:lvl1pPr>
              <a:defRPr/>
            </a:lvl1pPr>
          </a:lstStyle>
          <a:p>
            <a:fld id="{64CF417B-78D2-4AE8-873A-026339FA69EC}" type="slidenum">
              <a:rPr lang="tr-TR" altLang="tr-TR"/>
              <a:pPr/>
              <a:t>‹#›</a:t>
            </a:fld>
            <a:endParaRPr lang="tr-TR" altLang="tr-TR"/>
          </a:p>
        </p:txBody>
      </p:sp>
    </p:spTree>
    <p:extLst>
      <p:ext uri="{BB962C8B-B14F-4D97-AF65-F5344CB8AC3E}">
        <p14:creationId xmlns:p14="http://schemas.microsoft.com/office/powerpoint/2010/main" val="175182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053934C-A659-4CC5-B6EA-9621532931B0}"/>
              </a:ext>
            </a:extLst>
          </p:cNvPr>
          <p:cNvSpPr>
            <a:spLocks/>
          </p:cNvSpPr>
          <p:nvPr/>
        </p:nvSpPr>
        <p:spPr bwMode="auto">
          <a:xfrm flipV="1">
            <a:off x="0" y="3167063"/>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5" name="Date Placeholder 3">
            <a:extLst>
              <a:ext uri="{FF2B5EF4-FFF2-40B4-BE49-F238E27FC236}">
                <a16:creationId xmlns:a16="http://schemas.microsoft.com/office/drawing/2014/main" id="{76A1EF26-A6C0-43DA-862E-BC78FEC5E639}"/>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6" name="Footer Placeholder 4">
            <a:extLst>
              <a:ext uri="{FF2B5EF4-FFF2-40B4-BE49-F238E27FC236}">
                <a16:creationId xmlns:a16="http://schemas.microsoft.com/office/drawing/2014/main" id="{D06D5949-37C8-45DA-9958-EAC99A589883}"/>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7" name="Slide Number Placeholder 5">
            <a:extLst>
              <a:ext uri="{FF2B5EF4-FFF2-40B4-BE49-F238E27FC236}">
                <a16:creationId xmlns:a16="http://schemas.microsoft.com/office/drawing/2014/main" id="{2E52EA94-6E98-4465-9FDC-EEEFE7D469C5}"/>
              </a:ext>
            </a:extLst>
          </p:cNvPr>
          <p:cNvSpPr>
            <a:spLocks noGrp="1"/>
          </p:cNvSpPr>
          <p:nvPr>
            <p:ph type="sldNum" sz="quarter" idx="12"/>
          </p:nvPr>
        </p:nvSpPr>
        <p:spPr>
          <a:xfrm>
            <a:off x="511175" y="3244850"/>
            <a:ext cx="585788" cy="365125"/>
          </a:xfrm>
        </p:spPr>
        <p:txBody>
          <a:bodyPr/>
          <a:lstStyle>
            <a:lvl1pPr>
              <a:defRPr/>
            </a:lvl1pPr>
          </a:lstStyle>
          <a:p>
            <a:fld id="{EAA91042-CB1C-4CFB-A211-ED55953D575F}" type="slidenum">
              <a:rPr lang="tr-TR" altLang="tr-TR"/>
              <a:pPr/>
              <a:t>‹#›</a:t>
            </a:fld>
            <a:endParaRPr lang="tr-TR" altLang="tr-TR"/>
          </a:p>
        </p:txBody>
      </p:sp>
    </p:spTree>
    <p:extLst>
      <p:ext uri="{BB962C8B-B14F-4D97-AF65-F5344CB8AC3E}">
        <p14:creationId xmlns:p14="http://schemas.microsoft.com/office/powerpoint/2010/main" val="3954879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D70C931-CF0F-4743-B737-479EDB516A49}"/>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Date Placeholder 4">
            <a:extLst>
              <a:ext uri="{FF2B5EF4-FFF2-40B4-BE49-F238E27FC236}">
                <a16:creationId xmlns:a16="http://schemas.microsoft.com/office/drawing/2014/main" id="{91B321D7-270D-4857-9D60-BC973C970C3D}"/>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7" name="Footer Placeholder 5">
            <a:extLst>
              <a:ext uri="{FF2B5EF4-FFF2-40B4-BE49-F238E27FC236}">
                <a16:creationId xmlns:a16="http://schemas.microsoft.com/office/drawing/2014/main" id="{8CFCE3E9-F07D-4D77-AFA5-E9EC9C6F774A}"/>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9" name="Slide Number Placeholder 5">
            <a:extLst>
              <a:ext uri="{FF2B5EF4-FFF2-40B4-BE49-F238E27FC236}">
                <a16:creationId xmlns:a16="http://schemas.microsoft.com/office/drawing/2014/main" id="{B62C9E21-013E-4AA6-88FD-5200D92482D7}"/>
              </a:ext>
            </a:extLst>
          </p:cNvPr>
          <p:cNvSpPr>
            <a:spLocks noGrp="1"/>
          </p:cNvSpPr>
          <p:nvPr>
            <p:ph type="sldNum" sz="quarter" idx="12"/>
          </p:nvPr>
        </p:nvSpPr>
        <p:spPr/>
        <p:txBody>
          <a:bodyPr/>
          <a:lstStyle>
            <a:lvl1pPr>
              <a:defRPr/>
            </a:lvl1pPr>
          </a:lstStyle>
          <a:p>
            <a:fld id="{98C50049-2612-4167-A5EE-7E34402C771B}" type="slidenum">
              <a:rPr lang="tr-TR" altLang="tr-TR"/>
              <a:pPr/>
              <a:t>‹#›</a:t>
            </a:fld>
            <a:endParaRPr lang="tr-TR" altLang="tr-TR"/>
          </a:p>
        </p:txBody>
      </p:sp>
    </p:spTree>
    <p:extLst>
      <p:ext uri="{BB962C8B-B14F-4D97-AF65-F5344CB8AC3E}">
        <p14:creationId xmlns:p14="http://schemas.microsoft.com/office/powerpoint/2010/main" val="3053951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AA39EF7D-F1E9-4EE5-9CDE-EA4C8FC2A1E4}"/>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6">
            <a:extLst>
              <a:ext uri="{FF2B5EF4-FFF2-40B4-BE49-F238E27FC236}">
                <a16:creationId xmlns:a16="http://schemas.microsoft.com/office/drawing/2014/main" id="{248C4365-8368-427F-A4A3-252C7D58A1EB}"/>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9" name="Footer Placeholder 7">
            <a:extLst>
              <a:ext uri="{FF2B5EF4-FFF2-40B4-BE49-F238E27FC236}">
                <a16:creationId xmlns:a16="http://schemas.microsoft.com/office/drawing/2014/main" id="{8EB3B82E-E268-48E7-8BDE-E4663B037182}"/>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11" name="Slide Number Placeholder 5">
            <a:extLst>
              <a:ext uri="{FF2B5EF4-FFF2-40B4-BE49-F238E27FC236}">
                <a16:creationId xmlns:a16="http://schemas.microsoft.com/office/drawing/2014/main" id="{0D22D608-9EA8-4D67-AB13-EB47BC503816}"/>
              </a:ext>
            </a:extLst>
          </p:cNvPr>
          <p:cNvSpPr>
            <a:spLocks noGrp="1"/>
          </p:cNvSpPr>
          <p:nvPr>
            <p:ph type="sldNum" sz="quarter" idx="12"/>
          </p:nvPr>
        </p:nvSpPr>
        <p:spPr/>
        <p:txBody>
          <a:bodyPr/>
          <a:lstStyle>
            <a:lvl1pPr>
              <a:defRPr/>
            </a:lvl1pPr>
          </a:lstStyle>
          <a:p>
            <a:fld id="{AE0399D0-0693-4F36-AA1E-C630321CC6F7}" type="slidenum">
              <a:rPr lang="tr-TR" altLang="tr-TR"/>
              <a:pPr/>
              <a:t>‹#›</a:t>
            </a:fld>
            <a:endParaRPr lang="tr-TR" altLang="tr-TR"/>
          </a:p>
        </p:txBody>
      </p:sp>
    </p:spTree>
    <p:extLst>
      <p:ext uri="{BB962C8B-B14F-4D97-AF65-F5344CB8AC3E}">
        <p14:creationId xmlns:p14="http://schemas.microsoft.com/office/powerpoint/2010/main" val="49989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ABF3E18E-7BB2-4645-89D0-00429F6DCED7}"/>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5200" y="624110"/>
            <a:ext cx="6589200" cy="1280890"/>
          </a:xfrm>
        </p:spPr>
        <p:txBody>
          <a:bodyPr/>
          <a:lstStyle/>
          <a:p>
            <a:r>
              <a:rPr lang="tr-TR"/>
              <a:t>Asıl başlık stili için tıklatın</a:t>
            </a:r>
            <a:endParaRPr lang="en-US" dirty="0"/>
          </a:p>
        </p:txBody>
      </p:sp>
      <p:sp>
        <p:nvSpPr>
          <p:cNvPr id="4" name="Date Placeholder 2">
            <a:extLst>
              <a:ext uri="{FF2B5EF4-FFF2-40B4-BE49-F238E27FC236}">
                <a16:creationId xmlns:a16="http://schemas.microsoft.com/office/drawing/2014/main" id="{1886A7F1-3778-444F-8C0E-505948CB37E6}"/>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5" name="Footer Placeholder 3">
            <a:extLst>
              <a:ext uri="{FF2B5EF4-FFF2-40B4-BE49-F238E27FC236}">
                <a16:creationId xmlns:a16="http://schemas.microsoft.com/office/drawing/2014/main" id="{089F575B-22E7-4A88-8D44-14E64BB87BDD}"/>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6" name="Slide Number Placeholder 4">
            <a:extLst>
              <a:ext uri="{FF2B5EF4-FFF2-40B4-BE49-F238E27FC236}">
                <a16:creationId xmlns:a16="http://schemas.microsoft.com/office/drawing/2014/main" id="{7B804760-04A3-46C6-A824-F580559ACE14}"/>
              </a:ext>
            </a:extLst>
          </p:cNvPr>
          <p:cNvSpPr>
            <a:spLocks noGrp="1"/>
          </p:cNvSpPr>
          <p:nvPr>
            <p:ph type="sldNum" sz="quarter" idx="12"/>
          </p:nvPr>
        </p:nvSpPr>
        <p:spPr/>
        <p:txBody>
          <a:bodyPr/>
          <a:lstStyle>
            <a:lvl1pPr>
              <a:defRPr/>
            </a:lvl1pPr>
          </a:lstStyle>
          <a:p>
            <a:fld id="{7514928F-3721-4045-9FE1-AE0DFE1835DB}" type="slidenum">
              <a:rPr lang="tr-TR" altLang="tr-TR"/>
              <a:pPr/>
              <a:t>‹#›</a:t>
            </a:fld>
            <a:endParaRPr lang="tr-TR" altLang="tr-TR"/>
          </a:p>
        </p:txBody>
      </p:sp>
    </p:spTree>
    <p:extLst>
      <p:ext uri="{BB962C8B-B14F-4D97-AF65-F5344CB8AC3E}">
        <p14:creationId xmlns:p14="http://schemas.microsoft.com/office/powerpoint/2010/main" val="387717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653AAC9F-D0DB-4FB0-BD44-CD786F7F6623}"/>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 name="Date Placeholder 1">
            <a:extLst>
              <a:ext uri="{FF2B5EF4-FFF2-40B4-BE49-F238E27FC236}">
                <a16:creationId xmlns:a16="http://schemas.microsoft.com/office/drawing/2014/main" id="{0197D643-D1D5-4D2E-8DEC-8CAD313C9619}"/>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4" name="Footer Placeholder 2">
            <a:extLst>
              <a:ext uri="{FF2B5EF4-FFF2-40B4-BE49-F238E27FC236}">
                <a16:creationId xmlns:a16="http://schemas.microsoft.com/office/drawing/2014/main" id="{C197A1FA-7CE4-48F2-BE08-539E726409B9}"/>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5" name="Slide Number Placeholder 3">
            <a:extLst>
              <a:ext uri="{FF2B5EF4-FFF2-40B4-BE49-F238E27FC236}">
                <a16:creationId xmlns:a16="http://schemas.microsoft.com/office/drawing/2014/main" id="{9926A1FF-A3C8-427A-8841-BAFF9DC0C787}"/>
              </a:ext>
            </a:extLst>
          </p:cNvPr>
          <p:cNvSpPr>
            <a:spLocks noGrp="1"/>
          </p:cNvSpPr>
          <p:nvPr>
            <p:ph type="sldNum" sz="quarter" idx="12"/>
          </p:nvPr>
        </p:nvSpPr>
        <p:spPr/>
        <p:txBody>
          <a:bodyPr/>
          <a:lstStyle>
            <a:lvl1pPr>
              <a:defRPr/>
            </a:lvl1pPr>
          </a:lstStyle>
          <a:p>
            <a:fld id="{C9A0982C-F139-42F3-B264-29DBDED60A81}" type="slidenum">
              <a:rPr lang="tr-TR" altLang="tr-TR"/>
              <a:pPr/>
              <a:t>‹#›</a:t>
            </a:fld>
            <a:endParaRPr lang="tr-TR" altLang="tr-TR"/>
          </a:p>
        </p:txBody>
      </p:sp>
    </p:spTree>
    <p:extLst>
      <p:ext uri="{BB962C8B-B14F-4D97-AF65-F5344CB8AC3E}">
        <p14:creationId xmlns:p14="http://schemas.microsoft.com/office/powerpoint/2010/main" val="1317420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4C38DE0-D1FE-427B-BA21-1DCE375E63EB}"/>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6" name="Date Placeholder 4">
            <a:extLst>
              <a:ext uri="{FF2B5EF4-FFF2-40B4-BE49-F238E27FC236}">
                <a16:creationId xmlns:a16="http://schemas.microsoft.com/office/drawing/2014/main" id="{B2993317-F28F-4CD1-BCA6-2D2C19F34497}"/>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7" name="Footer Placeholder 5">
            <a:extLst>
              <a:ext uri="{FF2B5EF4-FFF2-40B4-BE49-F238E27FC236}">
                <a16:creationId xmlns:a16="http://schemas.microsoft.com/office/drawing/2014/main" id="{7BCAA115-B797-47C0-8FC3-D28E59F05606}"/>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8" name="Slide Number Placeholder 6">
            <a:extLst>
              <a:ext uri="{FF2B5EF4-FFF2-40B4-BE49-F238E27FC236}">
                <a16:creationId xmlns:a16="http://schemas.microsoft.com/office/drawing/2014/main" id="{1134A321-EC05-47C9-AF2A-706CCE6B60FF}"/>
              </a:ext>
            </a:extLst>
          </p:cNvPr>
          <p:cNvSpPr>
            <a:spLocks noGrp="1"/>
          </p:cNvSpPr>
          <p:nvPr>
            <p:ph type="sldNum" sz="quarter" idx="12"/>
          </p:nvPr>
        </p:nvSpPr>
        <p:spPr/>
        <p:txBody>
          <a:bodyPr/>
          <a:lstStyle>
            <a:lvl1pPr>
              <a:defRPr/>
            </a:lvl1pPr>
          </a:lstStyle>
          <a:p>
            <a:fld id="{2A7B0845-1C3C-4753-AEC2-52159B18527F}" type="slidenum">
              <a:rPr lang="tr-TR" altLang="tr-TR"/>
              <a:pPr/>
              <a:t>‹#›</a:t>
            </a:fld>
            <a:endParaRPr lang="tr-TR" altLang="tr-TR"/>
          </a:p>
        </p:txBody>
      </p:sp>
    </p:spTree>
    <p:extLst>
      <p:ext uri="{BB962C8B-B14F-4D97-AF65-F5344CB8AC3E}">
        <p14:creationId xmlns:p14="http://schemas.microsoft.com/office/powerpoint/2010/main" val="52648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r>
              <a:rPr lang="tr-TR" smtClean="0"/>
              <a:t>02.10.2022</a:t>
            </a:r>
            <a:endParaRPr lang="tr-TR"/>
          </a:p>
        </p:txBody>
      </p:sp>
      <p:sp>
        <p:nvSpPr>
          <p:cNvPr id="5" name="Footer Placeholder 4"/>
          <p:cNvSpPr>
            <a:spLocks noGrp="1"/>
          </p:cNvSpPr>
          <p:nvPr>
            <p:ph type="ftr" sz="quarter" idx="11"/>
          </p:nvPr>
        </p:nvSpPr>
        <p:spPr/>
        <p:txBody>
          <a:bodyPr/>
          <a:lstStyle/>
          <a:p>
            <a:r>
              <a:rPr lang="tr-TR" smtClean="0"/>
              <a:t>Hakkari Üniversitesi Strateji Geliştirme Daire Başkanlığı</a:t>
            </a:r>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E1806BC-48BE-46CD-8E35-2969361F2E2F}"/>
              </a:ext>
            </a:extLst>
          </p:cNvPr>
          <p:cNvSpPr>
            <a:spLocks/>
          </p:cNvSpPr>
          <p:nvPr/>
        </p:nvSpPr>
        <p:spPr bwMode="auto">
          <a:xfrm flipV="1">
            <a:off x="0" y="4910138"/>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6" name="Date Placeholder 4">
            <a:extLst>
              <a:ext uri="{FF2B5EF4-FFF2-40B4-BE49-F238E27FC236}">
                <a16:creationId xmlns:a16="http://schemas.microsoft.com/office/drawing/2014/main" id="{681348F5-4213-4270-A8FD-19ED2F248F42}"/>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7" name="Footer Placeholder 5">
            <a:extLst>
              <a:ext uri="{FF2B5EF4-FFF2-40B4-BE49-F238E27FC236}">
                <a16:creationId xmlns:a16="http://schemas.microsoft.com/office/drawing/2014/main" id="{27B01663-0983-4E7D-AB0D-C9149C0947C0}"/>
              </a:ext>
            </a:extLst>
          </p:cNvPr>
          <p:cNvSpPr>
            <a:spLocks noGrp="1"/>
          </p:cNvSpPr>
          <p:nvPr>
            <p:ph type="ftr" sz="quarter" idx="11"/>
          </p:nvPr>
        </p:nvSpPr>
        <p:spPr/>
        <p:txBody>
          <a:bodyPr/>
          <a:lstStyle>
            <a:lvl1pPr>
              <a:defRPr/>
            </a:lvl1pPr>
          </a:lstStyle>
          <a:p>
            <a:pPr>
              <a:defRPr/>
            </a:pPr>
            <a:r>
              <a:rPr lang="en-US" smtClean="0"/>
              <a:t>Hakkari Üniversitesi Strateji Geliştirme Daire Başkanlığı</a:t>
            </a:r>
            <a:endParaRPr lang="en-US"/>
          </a:p>
        </p:txBody>
      </p:sp>
      <p:sp>
        <p:nvSpPr>
          <p:cNvPr id="8" name="Slide Number Placeholder 6">
            <a:extLst>
              <a:ext uri="{FF2B5EF4-FFF2-40B4-BE49-F238E27FC236}">
                <a16:creationId xmlns:a16="http://schemas.microsoft.com/office/drawing/2014/main" id="{B2AE19D9-C333-44C3-B832-ACFEDDF2FD7B}"/>
              </a:ext>
            </a:extLst>
          </p:cNvPr>
          <p:cNvSpPr>
            <a:spLocks noGrp="1"/>
          </p:cNvSpPr>
          <p:nvPr>
            <p:ph type="sldNum" sz="quarter" idx="12"/>
          </p:nvPr>
        </p:nvSpPr>
        <p:spPr>
          <a:xfrm>
            <a:off x="511175" y="4983163"/>
            <a:ext cx="585788" cy="365125"/>
          </a:xfrm>
        </p:spPr>
        <p:txBody>
          <a:bodyPr/>
          <a:lstStyle>
            <a:lvl1pPr>
              <a:defRPr/>
            </a:lvl1pPr>
          </a:lstStyle>
          <a:p>
            <a:fld id="{31173EF8-100D-4FB1-9EA8-79952304CBED}" type="slidenum">
              <a:rPr lang="tr-TR" altLang="tr-TR"/>
              <a:pPr/>
              <a:t>‹#›</a:t>
            </a:fld>
            <a:endParaRPr lang="tr-TR" altLang="tr-TR"/>
          </a:p>
        </p:txBody>
      </p:sp>
    </p:spTree>
    <p:extLst>
      <p:ext uri="{BB962C8B-B14F-4D97-AF65-F5344CB8AC3E}">
        <p14:creationId xmlns:p14="http://schemas.microsoft.com/office/powerpoint/2010/main" val="27326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0A7D34BC-7CBA-4E19-9EF5-CD7832448E5B}"/>
              </a:ext>
            </a:extLst>
          </p:cNvPr>
          <p:cNvSpPr>
            <a:spLocks/>
          </p:cNvSpPr>
          <p:nvPr/>
        </p:nvSpPr>
        <p:spPr bwMode="auto">
          <a:xfrm flipV="1">
            <a:off x="0" y="3167063"/>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5" name="Date Placeholder 3">
            <a:extLst>
              <a:ext uri="{FF2B5EF4-FFF2-40B4-BE49-F238E27FC236}">
                <a16:creationId xmlns:a16="http://schemas.microsoft.com/office/drawing/2014/main" id="{C0EE4F50-2FE8-44BF-9827-B5D00280CA73}"/>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6" name="Footer Placeholder 4">
            <a:extLst>
              <a:ext uri="{FF2B5EF4-FFF2-40B4-BE49-F238E27FC236}">
                <a16:creationId xmlns:a16="http://schemas.microsoft.com/office/drawing/2014/main" id="{93DBE056-1183-46B2-BE1B-2511A26CB5B4}"/>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7" name="Slide Number Placeholder 5">
            <a:extLst>
              <a:ext uri="{FF2B5EF4-FFF2-40B4-BE49-F238E27FC236}">
                <a16:creationId xmlns:a16="http://schemas.microsoft.com/office/drawing/2014/main" id="{406BAB4B-7DFC-4749-BA23-DA349D77E9A2}"/>
              </a:ext>
            </a:extLst>
          </p:cNvPr>
          <p:cNvSpPr>
            <a:spLocks noGrp="1"/>
          </p:cNvSpPr>
          <p:nvPr>
            <p:ph type="sldNum" sz="quarter" idx="12"/>
          </p:nvPr>
        </p:nvSpPr>
        <p:spPr>
          <a:xfrm>
            <a:off x="511175" y="3244850"/>
            <a:ext cx="585788" cy="365125"/>
          </a:xfrm>
        </p:spPr>
        <p:txBody>
          <a:bodyPr/>
          <a:lstStyle>
            <a:lvl1pPr>
              <a:defRPr/>
            </a:lvl1pPr>
          </a:lstStyle>
          <a:p>
            <a:fld id="{BCFDCD01-6724-45D8-991F-AA617DD8EC70}" type="slidenum">
              <a:rPr lang="tr-TR" altLang="tr-TR"/>
              <a:pPr/>
              <a:t>‹#›</a:t>
            </a:fld>
            <a:endParaRPr lang="tr-TR" altLang="tr-TR"/>
          </a:p>
        </p:txBody>
      </p:sp>
    </p:spTree>
    <p:extLst>
      <p:ext uri="{BB962C8B-B14F-4D97-AF65-F5344CB8AC3E}">
        <p14:creationId xmlns:p14="http://schemas.microsoft.com/office/powerpoint/2010/main" val="434794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F93411F-DB1B-4FFD-97EB-29BCBC5191C9}"/>
              </a:ext>
            </a:extLst>
          </p:cNvPr>
          <p:cNvSpPr>
            <a:spLocks/>
          </p:cNvSpPr>
          <p:nvPr/>
        </p:nvSpPr>
        <p:spPr bwMode="auto">
          <a:xfrm flipV="1">
            <a:off x="0" y="3167063"/>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TextBox 13">
            <a:extLst>
              <a:ext uri="{FF2B5EF4-FFF2-40B4-BE49-F238E27FC236}">
                <a16:creationId xmlns:a16="http://schemas.microsoft.com/office/drawing/2014/main" id="{3E71AE6F-E80A-4A14-A05E-0DF14B6119E5}"/>
              </a:ext>
            </a:extLst>
          </p:cNvPr>
          <p:cNvSpPr txBox="1">
            <a:spLocks noChangeArrowheads="1"/>
          </p:cNvSpPr>
          <p:nvPr/>
        </p:nvSpPr>
        <p:spPr bwMode="auto">
          <a:xfrm>
            <a:off x="1808163" y="647700"/>
            <a:ext cx="457200" cy="585788"/>
          </a:xfrm>
          <a:prstGeom prst="rect">
            <a:avLst/>
          </a:prstGeom>
          <a:no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tr-TR" sz="8000">
                <a:solidFill>
                  <a:schemeClr val="accent1"/>
                </a:solidFill>
                <a:latin typeface="Arial" panose="020B0604020202020204" pitchFamily="34" charset="0"/>
              </a:rPr>
              <a:t>“</a:t>
            </a:r>
          </a:p>
        </p:txBody>
      </p:sp>
      <p:sp>
        <p:nvSpPr>
          <p:cNvPr id="7" name="TextBox 14">
            <a:extLst>
              <a:ext uri="{FF2B5EF4-FFF2-40B4-BE49-F238E27FC236}">
                <a16:creationId xmlns:a16="http://schemas.microsoft.com/office/drawing/2014/main" id="{FDA31C72-80A1-4668-9D06-1117BB93E035}"/>
              </a:ext>
            </a:extLst>
          </p:cNvPr>
          <p:cNvSpPr txBox="1">
            <a:spLocks noChangeArrowheads="1"/>
          </p:cNvSpPr>
          <p:nvPr/>
        </p:nvSpPr>
        <p:spPr bwMode="auto">
          <a:xfrm>
            <a:off x="8169275" y="2905125"/>
            <a:ext cx="457200" cy="584200"/>
          </a:xfrm>
          <a:prstGeom prst="rect">
            <a:avLst/>
          </a:prstGeom>
          <a:no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tr-TR"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8" name="Date Placeholder 3">
            <a:extLst>
              <a:ext uri="{FF2B5EF4-FFF2-40B4-BE49-F238E27FC236}">
                <a16:creationId xmlns:a16="http://schemas.microsoft.com/office/drawing/2014/main" id="{28B2CE00-0481-413F-AD79-26578B8EA470}"/>
              </a:ext>
            </a:extLst>
          </p:cNvPr>
          <p:cNvSpPr>
            <a:spLocks noGrp="1"/>
          </p:cNvSpPr>
          <p:nvPr>
            <p:ph type="dt" sz="half" idx="14"/>
          </p:nvPr>
        </p:nvSpPr>
        <p:spPr/>
        <p:txBody>
          <a:bodyPr/>
          <a:lstStyle>
            <a:lvl1pPr>
              <a:defRPr/>
            </a:lvl1pPr>
          </a:lstStyle>
          <a:p>
            <a:pPr>
              <a:defRPr/>
            </a:pPr>
            <a:r>
              <a:rPr lang="tr-TR" smtClean="0"/>
              <a:t>02.10.2022</a:t>
            </a:r>
            <a:endParaRPr lang="tr-TR"/>
          </a:p>
        </p:txBody>
      </p:sp>
      <p:sp>
        <p:nvSpPr>
          <p:cNvPr id="9" name="Footer Placeholder 4">
            <a:extLst>
              <a:ext uri="{FF2B5EF4-FFF2-40B4-BE49-F238E27FC236}">
                <a16:creationId xmlns:a16="http://schemas.microsoft.com/office/drawing/2014/main" id="{80B374E9-8DFD-4AF0-88D3-670AD03F1BBB}"/>
              </a:ext>
            </a:extLst>
          </p:cNvPr>
          <p:cNvSpPr>
            <a:spLocks noGrp="1"/>
          </p:cNvSpPr>
          <p:nvPr>
            <p:ph type="ftr" sz="quarter" idx="15"/>
          </p:nvPr>
        </p:nvSpPr>
        <p:spPr/>
        <p:txBody>
          <a:bodyPr/>
          <a:lstStyle>
            <a:lvl1pPr>
              <a:defRPr/>
            </a:lvl1pPr>
          </a:lstStyle>
          <a:p>
            <a:pPr>
              <a:defRPr/>
            </a:pPr>
            <a:r>
              <a:rPr lang="tr-TR" smtClean="0"/>
              <a:t>Hakkari Üniversitesi Strateji Geliştirme Daire Başkanlığı</a:t>
            </a:r>
            <a:endParaRPr lang="tr-TR"/>
          </a:p>
        </p:txBody>
      </p:sp>
      <p:sp>
        <p:nvSpPr>
          <p:cNvPr id="10" name="Slide Number Placeholder 5">
            <a:extLst>
              <a:ext uri="{FF2B5EF4-FFF2-40B4-BE49-F238E27FC236}">
                <a16:creationId xmlns:a16="http://schemas.microsoft.com/office/drawing/2014/main" id="{ED847055-8563-4A7C-B08C-324E02BB93C4}"/>
              </a:ext>
            </a:extLst>
          </p:cNvPr>
          <p:cNvSpPr>
            <a:spLocks noGrp="1"/>
          </p:cNvSpPr>
          <p:nvPr>
            <p:ph type="sldNum" sz="quarter" idx="16"/>
          </p:nvPr>
        </p:nvSpPr>
        <p:spPr>
          <a:xfrm>
            <a:off x="511175" y="3244850"/>
            <a:ext cx="585788" cy="365125"/>
          </a:xfrm>
        </p:spPr>
        <p:txBody>
          <a:bodyPr/>
          <a:lstStyle>
            <a:lvl1pPr>
              <a:defRPr/>
            </a:lvl1pPr>
          </a:lstStyle>
          <a:p>
            <a:fld id="{9392B4D4-2341-46CB-B6E4-991D3B55ED21}" type="slidenum">
              <a:rPr lang="tr-TR" altLang="tr-TR"/>
              <a:pPr/>
              <a:t>‹#›</a:t>
            </a:fld>
            <a:endParaRPr lang="tr-TR" altLang="tr-TR"/>
          </a:p>
        </p:txBody>
      </p:sp>
    </p:spTree>
    <p:extLst>
      <p:ext uri="{BB962C8B-B14F-4D97-AF65-F5344CB8AC3E}">
        <p14:creationId xmlns:p14="http://schemas.microsoft.com/office/powerpoint/2010/main" val="1177213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C0991E3-8F59-4073-8169-C9E5EE07F371}"/>
              </a:ext>
            </a:extLst>
          </p:cNvPr>
          <p:cNvSpPr>
            <a:spLocks/>
          </p:cNvSpPr>
          <p:nvPr/>
        </p:nvSpPr>
        <p:spPr bwMode="auto">
          <a:xfrm flipV="1">
            <a:off x="0" y="4910138"/>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tıklatın</a:t>
            </a:r>
          </a:p>
        </p:txBody>
      </p:sp>
      <p:sp>
        <p:nvSpPr>
          <p:cNvPr id="6" name="Date Placeholder 4">
            <a:extLst>
              <a:ext uri="{FF2B5EF4-FFF2-40B4-BE49-F238E27FC236}">
                <a16:creationId xmlns:a16="http://schemas.microsoft.com/office/drawing/2014/main" id="{7BDBEBB5-E81B-4406-B1EE-D9622E606943}"/>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7" name="Footer Placeholder 5">
            <a:extLst>
              <a:ext uri="{FF2B5EF4-FFF2-40B4-BE49-F238E27FC236}">
                <a16:creationId xmlns:a16="http://schemas.microsoft.com/office/drawing/2014/main" id="{1D4230E0-BFC6-47B1-9743-687393B42C6E}"/>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8" name="Slide Number Placeholder 6">
            <a:extLst>
              <a:ext uri="{FF2B5EF4-FFF2-40B4-BE49-F238E27FC236}">
                <a16:creationId xmlns:a16="http://schemas.microsoft.com/office/drawing/2014/main" id="{1B5489DE-040F-437E-8A60-7357DA6CAC28}"/>
              </a:ext>
            </a:extLst>
          </p:cNvPr>
          <p:cNvSpPr>
            <a:spLocks noGrp="1"/>
          </p:cNvSpPr>
          <p:nvPr>
            <p:ph type="sldNum" sz="quarter" idx="12"/>
          </p:nvPr>
        </p:nvSpPr>
        <p:spPr>
          <a:xfrm>
            <a:off x="511175" y="4983163"/>
            <a:ext cx="585788" cy="365125"/>
          </a:xfrm>
        </p:spPr>
        <p:txBody>
          <a:bodyPr/>
          <a:lstStyle>
            <a:lvl1pPr>
              <a:defRPr/>
            </a:lvl1pPr>
          </a:lstStyle>
          <a:p>
            <a:fld id="{FEDBD2FE-7C04-4316-8C99-B42B4774D0CF}" type="slidenum">
              <a:rPr lang="tr-TR" altLang="tr-TR"/>
              <a:pPr/>
              <a:t>‹#›</a:t>
            </a:fld>
            <a:endParaRPr lang="tr-TR" altLang="tr-TR"/>
          </a:p>
        </p:txBody>
      </p:sp>
    </p:spTree>
    <p:extLst>
      <p:ext uri="{BB962C8B-B14F-4D97-AF65-F5344CB8AC3E}">
        <p14:creationId xmlns:p14="http://schemas.microsoft.com/office/powerpoint/2010/main" val="3077385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D32AC17-77C4-43F1-B5B7-1E2BBEA9899A}"/>
              </a:ext>
            </a:extLst>
          </p:cNvPr>
          <p:cNvSpPr>
            <a:spLocks/>
          </p:cNvSpPr>
          <p:nvPr/>
        </p:nvSpPr>
        <p:spPr bwMode="auto">
          <a:xfrm flipV="1">
            <a:off x="0" y="4910138"/>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TextBox 10">
            <a:extLst>
              <a:ext uri="{FF2B5EF4-FFF2-40B4-BE49-F238E27FC236}">
                <a16:creationId xmlns:a16="http://schemas.microsoft.com/office/drawing/2014/main" id="{1DC5DDA2-D472-40B6-A83B-1550597FF9CB}"/>
              </a:ext>
            </a:extLst>
          </p:cNvPr>
          <p:cNvSpPr txBox="1">
            <a:spLocks noChangeArrowheads="1"/>
          </p:cNvSpPr>
          <p:nvPr/>
        </p:nvSpPr>
        <p:spPr bwMode="auto">
          <a:xfrm>
            <a:off x="1808163" y="647700"/>
            <a:ext cx="457200" cy="585788"/>
          </a:xfrm>
          <a:prstGeom prst="rect">
            <a:avLst/>
          </a:prstGeom>
          <a:no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tr-TR" sz="8000">
                <a:solidFill>
                  <a:schemeClr val="accent1"/>
                </a:solidFill>
                <a:latin typeface="Arial" panose="020B0604020202020204" pitchFamily="34" charset="0"/>
              </a:rPr>
              <a:t>“</a:t>
            </a:r>
          </a:p>
        </p:txBody>
      </p:sp>
      <p:sp>
        <p:nvSpPr>
          <p:cNvPr id="7" name="TextBox 11">
            <a:extLst>
              <a:ext uri="{FF2B5EF4-FFF2-40B4-BE49-F238E27FC236}">
                <a16:creationId xmlns:a16="http://schemas.microsoft.com/office/drawing/2014/main" id="{D12449D8-A500-41E9-BF12-C4624E828BFC}"/>
              </a:ext>
            </a:extLst>
          </p:cNvPr>
          <p:cNvSpPr txBox="1">
            <a:spLocks noChangeArrowheads="1"/>
          </p:cNvSpPr>
          <p:nvPr/>
        </p:nvSpPr>
        <p:spPr bwMode="auto">
          <a:xfrm>
            <a:off x="8169275" y="2905125"/>
            <a:ext cx="457200" cy="584200"/>
          </a:xfrm>
          <a:prstGeom prst="rect">
            <a:avLst/>
          </a:prstGeom>
          <a:no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tr-TR"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tıklatın</a:t>
            </a:r>
          </a:p>
        </p:txBody>
      </p:sp>
      <p:sp>
        <p:nvSpPr>
          <p:cNvPr id="8" name="Date Placeholder 4">
            <a:extLst>
              <a:ext uri="{FF2B5EF4-FFF2-40B4-BE49-F238E27FC236}">
                <a16:creationId xmlns:a16="http://schemas.microsoft.com/office/drawing/2014/main" id="{88E8777B-46CD-4707-9B36-833D5189211B}"/>
              </a:ext>
            </a:extLst>
          </p:cNvPr>
          <p:cNvSpPr>
            <a:spLocks noGrp="1"/>
          </p:cNvSpPr>
          <p:nvPr>
            <p:ph type="dt" sz="half" idx="14"/>
          </p:nvPr>
        </p:nvSpPr>
        <p:spPr/>
        <p:txBody>
          <a:bodyPr/>
          <a:lstStyle>
            <a:lvl1pPr>
              <a:defRPr/>
            </a:lvl1pPr>
          </a:lstStyle>
          <a:p>
            <a:pPr>
              <a:defRPr/>
            </a:pPr>
            <a:r>
              <a:rPr lang="tr-TR" smtClean="0"/>
              <a:t>02.10.2022</a:t>
            </a:r>
            <a:endParaRPr lang="tr-TR"/>
          </a:p>
        </p:txBody>
      </p:sp>
      <p:sp>
        <p:nvSpPr>
          <p:cNvPr id="9" name="Footer Placeholder 5">
            <a:extLst>
              <a:ext uri="{FF2B5EF4-FFF2-40B4-BE49-F238E27FC236}">
                <a16:creationId xmlns:a16="http://schemas.microsoft.com/office/drawing/2014/main" id="{51F79D8B-DC5E-4FF6-9200-9165E732BE3B}"/>
              </a:ext>
            </a:extLst>
          </p:cNvPr>
          <p:cNvSpPr>
            <a:spLocks noGrp="1"/>
          </p:cNvSpPr>
          <p:nvPr>
            <p:ph type="ftr" sz="quarter" idx="15"/>
          </p:nvPr>
        </p:nvSpPr>
        <p:spPr/>
        <p:txBody>
          <a:bodyPr/>
          <a:lstStyle>
            <a:lvl1pPr>
              <a:defRPr/>
            </a:lvl1pPr>
          </a:lstStyle>
          <a:p>
            <a:pPr>
              <a:defRPr/>
            </a:pPr>
            <a:r>
              <a:rPr lang="tr-TR" smtClean="0"/>
              <a:t>Hakkari Üniversitesi Strateji Geliştirme Daire Başkanlığı</a:t>
            </a:r>
            <a:endParaRPr lang="tr-TR"/>
          </a:p>
        </p:txBody>
      </p:sp>
      <p:sp>
        <p:nvSpPr>
          <p:cNvPr id="10" name="Slide Number Placeholder 6">
            <a:extLst>
              <a:ext uri="{FF2B5EF4-FFF2-40B4-BE49-F238E27FC236}">
                <a16:creationId xmlns:a16="http://schemas.microsoft.com/office/drawing/2014/main" id="{009DA0F5-4697-41CA-B09C-3D7E9D7A4E33}"/>
              </a:ext>
            </a:extLst>
          </p:cNvPr>
          <p:cNvSpPr>
            <a:spLocks noGrp="1"/>
          </p:cNvSpPr>
          <p:nvPr>
            <p:ph type="sldNum" sz="quarter" idx="16"/>
          </p:nvPr>
        </p:nvSpPr>
        <p:spPr>
          <a:xfrm>
            <a:off x="511175" y="4983163"/>
            <a:ext cx="585788" cy="365125"/>
          </a:xfrm>
        </p:spPr>
        <p:txBody>
          <a:bodyPr/>
          <a:lstStyle>
            <a:lvl1pPr>
              <a:defRPr/>
            </a:lvl1pPr>
          </a:lstStyle>
          <a:p>
            <a:fld id="{FC8844E0-1FE1-4BB6-8E5E-68E16B640CE2}" type="slidenum">
              <a:rPr lang="tr-TR" altLang="tr-TR"/>
              <a:pPr/>
              <a:t>‹#›</a:t>
            </a:fld>
            <a:endParaRPr lang="tr-TR" altLang="tr-TR"/>
          </a:p>
        </p:txBody>
      </p:sp>
    </p:spTree>
    <p:extLst>
      <p:ext uri="{BB962C8B-B14F-4D97-AF65-F5344CB8AC3E}">
        <p14:creationId xmlns:p14="http://schemas.microsoft.com/office/powerpoint/2010/main" val="2720173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CC86B50-22E0-4388-952E-F42EE591B130}"/>
              </a:ext>
            </a:extLst>
          </p:cNvPr>
          <p:cNvSpPr>
            <a:spLocks/>
          </p:cNvSpPr>
          <p:nvPr/>
        </p:nvSpPr>
        <p:spPr bwMode="auto">
          <a:xfrm flipV="1">
            <a:off x="0" y="4910138"/>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tıklatın</a:t>
            </a:r>
          </a:p>
        </p:txBody>
      </p:sp>
      <p:sp>
        <p:nvSpPr>
          <p:cNvPr id="6" name="Date Placeholder 4">
            <a:extLst>
              <a:ext uri="{FF2B5EF4-FFF2-40B4-BE49-F238E27FC236}">
                <a16:creationId xmlns:a16="http://schemas.microsoft.com/office/drawing/2014/main" id="{FDACF043-7AF7-4305-B8CD-F98269A3E0DB}"/>
              </a:ext>
            </a:extLst>
          </p:cNvPr>
          <p:cNvSpPr>
            <a:spLocks noGrp="1"/>
          </p:cNvSpPr>
          <p:nvPr>
            <p:ph type="dt" sz="half" idx="14"/>
          </p:nvPr>
        </p:nvSpPr>
        <p:spPr/>
        <p:txBody>
          <a:bodyPr/>
          <a:lstStyle>
            <a:lvl1pPr>
              <a:defRPr/>
            </a:lvl1pPr>
          </a:lstStyle>
          <a:p>
            <a:pPr>
              <a:defRPr/>
            </a:pPr>
            <a:r>
              <a:rPr lang="tr-TR" smtClean="0"/>
              <a:t>02.10.2022</a:t>
            </a:r>
            <a:endParaRPr lang="tr-TR"/>
          </a:p>
        </p:txBody>
      </p:sp>
      <p:sp>
        <p:nvSpPr>
          <p:cNvPr id="7" name="Footer Placeholder 5">
            <a:extLst>
              <a:ext uri="{FF2B5EF4-FFF2-40B4-BE49-F238E27FC236}">
                <a16:creationId xmlns:a16="http://schemas.microsoft.com/office/drawing/2014/main" id="{F6C088CE-1E3A-43FA-8AC4-21393E9CFAF3}"/>
              </a:ext>
            </a:extLst>
          </p:cNvPr>
          <p:cNvSpPr>
            <a:spLocks noGrp="1"/>
          </p:cNvSpPr>
          <p:nvPr>
            <p:ph type="ftr" sz="quarter" idx="15"/>
          </p:nvPr>
        </p:nvSpPr>
        <p:spPr/>
        <p:txBody>
          <a:bodyPr/>
          <a:lstStyle>
            <a:lvl1pPr>
              <a:defRPr/>
            </a:lvl1pPr>
          </a:lstStyle>
          <a:p>
            <a:pPr>
              <a:defRPr/>
            </a:pPr>
            <a:r>
              <a:rPr lang="tr-TR" smtClean="0"/>
              <a:t>Hakkari Üniversitesi Strateji Geliştirme Daire Başkanlığı</a:t>
            </a:r>
            <a:endParaRPr lang="tr-TR"/>
          </a:p>
        </p:txBody>
      </p:sp>
      <p:sp>
        <p:nvSpPr>
          <p:cNvPr id="8" name="Slide Number Placeholder 6">
            <a:extLst>
              <a:ext uri="{FF2B5EF4-FFF2-40B4-BE49-F238E27FC236}">
                <a16:creationId xmlns:a16="http://schemas.microsoft.com/office/drawing/2014/main" id="{20595B9A-C57F-4392-8335-58860225BA6C}"/>
              </a:ext>
            </a:extLst>
          </p:cNvPr>
          <p:cNvSpPr>
            <a:spLocks noGrp="1"/>
          </p:cNvSpPr>
          <p:nvPr>
            <p:ph type="sldNum" sz="quarter" idx="16"/>
          </p:nvPr>
        </p:nvSpPr>
        <p:spPr>
          <a:xfrm>
            <a:off x="511175" y="4983163"/>
            <a:ext cx="585788" cy="365125"/>
          </a:xfrm>
        </p:spPr>
        <p:txBody>
          <a:bodyPr/>
          <a:lstStyle>
            <a:lvl1pPr>
              <a:defRPr/>
            </a:lvl1pPr>
          </a:lstStyle>
          <a:p>
            <a:fld id="{EAD8E0EF-A35B-4955-AD26-7DFE0B2C08CD}" type="slidenum">
              <a:rPr lang="tr-TR" altLang="tr-TR"/>
              <a:pPr/>
              <a:t>‹#›</a:t>
            </a:fld>
            <a:endParaRPr lang="tr-TR" altLang="tr-TR"/>
          </a:p>
        </p:txBody>
      </p:sp>
    </p:spTree>
    <p:extLst>
      <p:ext uri="{BB962C8B-B14F-4D97-AF65-F5344CB8AC3E}">
        <p14:creationId xmlns:p14="http://schemas.microsoft.com/office/powerpoint/2010/main" val="688082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635E8D0A-01A6-4E4E-9303-279099B318C4}"/>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a:extLst>
              <a:ext uri="{FF2B5EF4-FFF2-40B4-BE49-F238E27FC236}">
                <a16:creationId xmlns:a16="http://schemas.microsoft.com/office/drawing/2014/main" id="{6B77FE72-90EE-4ED0-9E97-4FCA21F77A5E}"/>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6" name="Footer Placeholder 4">
            <a:extLst>
              <a:ext uri="{FF2B5EF4-FFF2-40B4-BE49-F238E27FC236}">
                <a16:creationId xmlns:a16="http://schemas.microsoft.com/office/drawing/2014/main" id="{9E8F2058-EBF5-4AF0-8E49-00EE37E59535}"/>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7" name="Slide Number Placeholder 5">
            <a:extLst>
              <a:ext uri="{FF2B5EF4-FFF2-40B4-BE49-F238E27FC236}">
                <a16:creationId xmlns:a16="http://schemas.microsoft.com/office/drawing/2014/main" id="{4A4D5E38-2A44-4476-A85E-3EB50F92F99C}"/>
              </a:ext>
            </a:extLst>
          </p:cNvPr>
          <p:cNvSpPr>
            <a:spLocks noGrp="1"/>
          </p:cNvSpPr>
          <p:nvPr>
            <p:ph type="sldNum" sz="quarter" idx="12"/>
          </p:nvPr>
        </p:nvSpPr>
        <p:spPr/>
        <p:txBody>
          <a:bodyPr/>
          <a:lstStyle>
            <a:lvl1pPr>
              <a:defRPr/>
            </a:lvl1pPr>
          </a:lstStyle>
          <a:p>
            <a:fld id="{67987A82-DCB2-48AE-8F68-81ADB0BA21A5}" type="slidenum">
              <a:rPr lang="tr-TR" altLang="tr-TR"/>
              <a:pPr/>
              <a:t>‹#›</a:t>
            </a:fld>
            <a:endParaRPr lang="tr-TR" altLang="tr-TR"/>
          </a:p>
        </p:txBody>
      </p:sp>
    </p:spTree>
    <p:extLst>
      <p:ext uri="{BB962C8B-B14F-4D97-AF65-F5344CB8AC3E}">
        <p14:creationId xmlns:p14="http://schemas.microsoft.com/office/powerpoint/2010/main" val="2559642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F0618AF-00C6-4D05-9A9B-1C736B9321BF}"/>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a:extLst>
              <a:ext uri="{FF2B5EF4-FFF2-40B4-BE49-F238E27FC236}">
                <a16:creationId xmlns:a16="http://schemas.microsoft.com/office/drawing/2014/main" id="{9B8CC075-1934-4CBD-AE80-B92C4F837453}"/>
              </a:ext>
            </a:extLst>
          </p:cNvPr>
          <p:cNvSpPr>
            <a:spLocks noGrp="1"/>
          </p:cNvSpPr>
          <p:nvPr>
            <p:ph type="dt" sz="half" idx="10"/>
          </p:nvPr>
        </p:nvSpPr>
        <p:spPr/>
        <p:txBody>
          <a:bodyPr/>
          <a:lstStyle>
            <a:lvl1pPr>
              <a:defRPr/>
            </a:lvl1pPr>
          </a:lstStyle>
          <a:p>
            <a:pPr>
              <a:defRPr/>
            </a:pPr>
            <a:r>
              <a:rPr lang="tr-TR" smtClean="0"/>
              <a:t>02.10.2022</a:t>
            </a:r>
            <a:endParaRPr lang="tr-TR"/>
          </a:p>
        </p:txBody>
      </p:sp>
      <p:sp>
        <p:nvSpPr>
          <p:cNvPr id="6" name="Footer Placeholder 4">
            <a:extLst>
              <a:ext uri="{FF2B5EF4-FFF2-40B4-BE49-F238E27FC236}">
                <a16:creationId xmlns:a16="http://schemas.microsoft.com/office/drawing/2014/main" id="{0C8DD53C-F468-4823-B17E-0915111799F2}"/>
              </a:ext>
            </a:extLst>
          </p:cNvPr>
          <p:cNvSpPr>
            <a:spLocks noGrp="1"/>
          </p:cNvSpPr>
          <p:nvPr>
            <p:ph type="ftr" sz="quarter" idx="11"/>
          </p:nvPr>
        </p:nvSpPr>
        <p:spPr/>
        <p:txBody>
          <a:bodyPr/>
          <a:lstStyle>
            <a:lvl1pPr>
              <a:defRPr/>
            </a:lvl1pPr>
          </a:lstStyle>
          <a:p>
            <a:pPr>
              <a:defRPr/>
            </a:pPr>
            <a:r>
              <a:rPr lang="tr-TR" smtClean="0"/>
              <a:t>Hakkari Üniversitesi Strateji Geliştirme Daire Başkanlığı</a:t>
            </a:r>
            <a:endParaRPr lang="tr-TR"/>
          </a:p>
        </p:txBody>
      </p:sp>
      <p:sp>
        <p:nvSpPr>
          <p:cNvPr id="7" name="Slide Number Placeholder 5">
            <a:extLst>
              <a:ext uri="{FF2B5EF4-FFF2-40B4-BE49-F238E27FC236}">
                <a16:creationId xmlns:a16="http://schemas.microsoft.com/office/drawing/2014/main" id="{72D28316-D39A-40E5-9931-CDA35C32C16E}"/>
              </a:ext>
            </a:extLst>
          </p:cNvPr>
          <p:cNvSpPr>
            <a:spLocks noGrp="1"/>
          </p:cNvSpPr>
          <p:nvPr>
            <p:ph type="sldNum" sz="quarter" idx="12"/>
          </p:nvPr>
        </p:nvSpPr>
        <p:spPr/>
        <p:txBody>
          <a:bodyPr/>
          <a:lstStyle>
            <a:lvl1pPr>
              <a:defRPr/>
            </a:lvl1pPr>
          </a:lstStyle>
          <a:p>
            <a:fld id="{C10B266F-7C1C-41FC-86A3-B0B47F445E8D}" type="slidenum">
              <a:rPr lang="tr-TR" altLang="tr-TR"/>
              <a:pPr/>
              <a:t>‹#›</a:t>
            </a:fld>
            <a:endParaRPr lang="tr-TR" altLang="tr-TR"/>
          </a:p>
        </p:txBody>
      </p:sp>
    </p:spTree>
    <p:extLst>
      <p:ext uri="{BB962C8B-B14F-4D97-AF65-F5344CB8AC3E}">
        <p14:creationId xmlns:p14="http://schemas.microsoft.com/office/powerpoint/2010/main" val="260771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r>
              <a:rPr lang="tr-TR" smtClean="0"/>
              <a:t>02.10.2022</a:t>
            </a:r>
            <a:endParaRPr lang="tr-TR"/>
          </a:p>
        </p:txBody>
      </p:sp>
      <p:sp>
        <p:nvSpPr>
          <p:cNvPr id="5" name="Footer Placeholder 4"/>
          <p:cNvSpPr>
            <a:spLocks noGrp="1"/>
          </p:cNvSpPr>
          <p:nvPr>
            <p:ph type="ftr" sz="quarter" idx="11"/>
          </p:nvPr>
        </p:nvSpPr>
        <p:spPr/>
        <p:txBody>
          <a:bodyPr/>
          <a:lstStyle/>
          <a:p>
            <a:r>
              <a:rPr lang="tr-TR" smtClean="0"/>
              <a:t>Hakkari Üniversitesi Strateji Geliştirme Daire Başkanlığı</a:t>
            </a:r>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r>
              <a:rPr lang="tr-TR" smtClean="0"/>
              <a:t>02.10.2022</a:t>
            </a:r>
            <a:endParaRPr lang="tr-TR"/>
          </a:p>
        </p:txBody>
      </p:sp>
      <p:sp>
        <p:nvSpPr>
          <p:cNvPr id="6" name="Footer Placeholder 5"/>
          <p:cNvSpPr>
            <a:spLocks noGrp="1"/>
          </p:cNvSpPr>
          <p:nvPr>
            <p:ph type="ftr" sz="quarter" idx="11"/>
          </p:nvPr>
        </p:nvSpPr>
        <p:spPr/>
        <p:txBody>
          <a:bodyPr/>
          <a:lstStyle/>
          <a:p>
            <a:r>
              <a:rPr lang="tr-TR" smtClean="0"/>
              <a:t>Hakkari Üniversitesi Strateji Geliştirme Daire Başkanlığı</a:t>
            </a:r>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r>
              <a:rPr lang="tr-TR" smtClean="0"/>
              <a:t>02.10.2022</a:t>
            </a:r>
            <a:endParaRPr lang="tr-TR"/>
          </a:p>
        </p:txBody>
      </p:sp>
      <p:sp>
        <p:nvSpPr>
          <p:cNvPr id="8" name="Footer Placeholder 7"/>
          <p:cNvSpPr>
            <a:spLocks noGrp="1"/>
          </p:cNvSpPr>
          <p:nvPr>
            <p:ph type="ftr" sz="quarter" idx="11"/>
          </p:nvPr>
        </p:nvSpPr>
        <p:spPr/>
        <p:txBody>
          <a:bodyPr/>
          <a:lstStyle/>
          <a:p>
            <a:r>
              <a:rPr lang="tr-TR" smtClean="0"/>
              <a:t>Hakkari Üniversitesi Strateji Geliştirme Daire Başkanlığı</a:t>
            </a:r>
            <a:endParaRPr lang="tr-TR"/>
          </a:p>
        </p:txBody>
      </p:sp>
      <p:sp>
        <p:nvSpPr>
          <p:cNvPr id="9" name="Slide Number Placeholder 8"/>
          <p:cNvSpPr>
            <a:spLocks noGrp="1"/>
          </p:cNvSpPr>
          <p:nvPr>
            <p:ph type="sldNum" sz="quarter" idx="12"/>
          </p:nvPr>
        </p:nvSpPr>
        <p:spPr/>
        <p:txBody>
          <a:bodyPr/>
          <a:lstStyle/>
          <a:p>
            <a:fld id="{170205C0-5C48-4697-839D-FF6FEDD50F25}"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r>
              <a:rPr lang="tr-TR" smtClean="0"/>
              <a:t>02.10.2022</a:t>
            </a:r>
            <a:endParaRPr lang="tr-TR"/>
          </a:p>
        </p:txBody>
      </p:sp>
      <p:sp>
        <p:nvSpPr>
          <p:cNvPr id="4" name="Footer Placeholder 3"/>
          <p:cNvSpPr>
            <a:spLocks noGrp="1"/>
          </p:cNvSpPr>
          <p:nvPr>
            <p:ph type="ftr" sz="quarter" idx="11"/>
          </p:nvPr>
        </p:nvSpPr>
        <p:spPr/>
        <p:txBody>
          <a:bodyPr/>
          <a:lstStyle/>
          <a:p>
            <a:r>
              <a:rPr lang="tr-TR" smtClean="0"/>
              <a:t>Hakkari Üniversitesi Strateji Geliştirme Daire Başkanlığı</a:t>
            </a:r>
            <a:endParaRPr lang="tr-TR"/>
          </a:p>
        </p:txBody>
      </p:sp>
      <p:sp>
        <p:nvSpPr>
          <p:cNvPr id="5" name="Slide Number Placeholder 4"/>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tr-TR" smtClean="0"/>
              <a:t>02.10.2022</a:t>
            </a:r>
            <a:endParaRPr lang="tr-TR"/>
          </a:p>
        </p:txBody>
      </p:sp>
      <p:sp>
        <p:nvSpPr>
          <p:cNvPr id="3" name="Footer Placeholder 2"/>
          <p:cNvSpPr>
            <a:spLocks noGrp="1"/>
          </p:cNvSpPr>
          <p:nvPr>
            <p:ph type="ftr" sz="quarter" idx="11"/>
          </p:nvPr>
        </p:nvSpPr>
        <p:spPr/>
        <p:txBody>
          <a:bodyPr/>
          <a:lstStyle/>
          <a:p>
            <a:r>
              <a:rPr lang="tr-TR" smtClean="0"/>
              <a:t>Hakkari Üniversitesi Strateji Geliştirme Daire Başkanlığı</a:t>
            </a:r>
            <a:endParaRPr lang="tr-TR"/>
          </a:p>
        </p:txBody>
      </p:sp>
      <p:sp>
        <p:nvSpPr>
          <p:cNvPr id="4" name="Slide Number Placeholder 3"/>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r>
              <a:rPr lang="tr-TR" smtClean="0"/>
              <a:t>02.10.2022</a:t>
            </a:r>
            <a:endParaRPr lang="tr-TR"/>
          </a:p>
        </p:txBody>
      </p:sp>
      <p:sp>
        <p:nvSpPr>
          <p:cNvPr id="6" name="Footer Placeholder 5"/>
          <p:cNvSpPr>
            <a:spLocks noGrp="1"/>
          </p:cNvSpPr>
          <p:nvPr>
            <p:ph type="ftr" sz="quarter" idx="11"/>
          </p:nvPr>
        </p:nvSpPr>
        <p:spPr/>
        <p:txBody>
          <a:bodyPr/>
          <a:lstStyle/>
          <a:p>
            <a:r>
              <a:rPr lang="tr-TR" smtClean="0"/>
              <a:t>Hakkari Üniversitesi Strateji Geliştirme Daire Başkanlığı</a:t>
            </a:r>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r>
              <a:rPr lang="tr-TR" smtClean="0"/>
              <a:t>02.10.2022</a:t>
            </a:r>
            <a:endParaRPr lang="tr-TR"/>
          </a:p>
        </p:txBody>
      </p:sp>
      <p:sp>
        <p:nvSpPr>
          <p:cNvPr id="6" name="Footer Placeholder 5"/>
          <p:cNvSpPr>
            <a:spLocks noGrp="1"/>
          </p:cNvSpPr>
          <p:nvPr>
            <p:ph type="ftr" sz="quarter" idx="11"/>
          </p:nvPr>
        </p:nvSpPr>
        <p:spPr/>
        <p:txBody>
          <a:bodyPr/>
          <a:lstStyle/>
          <a:p>
            <a:r>
              <a:rPr lang="tr-TR" smtClean="0"/>
              <a:t>Hakkari Üniversitesi Strateji Geliştirme Daire Başkanlığı</a:t>
            </a:r>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r>
              <a:rPr lang="tr-TR" smtClean="0"/>
              <a:t>02.10.2022</a:t>
            </a:r>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smtClean="0"/>
              <a:t>Hakkari Üniversitesi Strateji Geliştirme Daire Başkanlığı</a:t>
            </a:r>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70205C0-5C48-4697-839D-FF6FEDD50F25}"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9A415A19-D622-413A-A8FF-74D8FDE4B8B9}"/>
              </a:ext>
            </a:extLst>
          </p:cNvPr>
          <p:cNvGrpSpPr>
            <a:grpSpLocks/>
          </p:cNvGrpSpPr>
          <p:nvPr/>
        </p:nvGrpSpPr>
        <p:grpSpPr bwMode="auto">
          <a:xfrm>
            <a:off x="0" y="228600"/>
            <a:ext cx="1981200" cy="6638925"/>
            <a:chOff x="2487613" y="285750"/>
            <a:chExt cx="2428875" cy="5654676"/>
          </a:xfrm>
        </p:grpSpPr>
        <p:sp>
          <p:nvSpPr>
            <p:cNvPr id="1046" name="Freeform 11">
              <a:extLst>
                <a:ext uri="{FF2B5EF4-FFF2-40B4-BE49-F238E27FC236}">
                  <a16:creationId xmlns:a16="http://schemas.microsoft.com/office/drawing/2014/main" id="{4AB7097D-66A8-4C5C-8E32-C9085578C56A}"/>
                </a:ext>
              </a:extLst>
            </p:cNvPr>
            <p:cNvSpPr>
              <a:spLocks/>
            </p:cNvSpPr>
            <p:nvPr/>
          </p:nvSpPr>
          <p:spPr bwMode="auto">
            <a:xfrm>
              <a:off x="2487613" y="2284222"/>
              <a:ext cx="85633" cy="534098"/>
            </a:xfrm>
            <a:custGeom>
              <a:avLst/>
              <a:gdLst>
                <a:gd name="T0" fmla="*/ 2147483647 w 22"/>
                <a:gd name="T1" fmla="*/ 2147483647 h 136"/>
                <a:gd name="T2" fmla="*/ 2147483647 w 22"/>
                <a:gd name="T3" fmla="*/ 2147483647 h 136"/>
                <a:gd name="T4" fmla="*/ 0 w 22"/>
                <a:gd name="T5" fmla="*/ 0 h 136"/>
                <a:gd name="T6" fmla="*/ 0 w 22"/>
                <a:gd name="T7" fmla="*/ 2147483647 h 136"/>
                <a:gd name="T8" fmla="*/ 2147483647 w 22"/>
                <a:gd name="T9" fmla="*/ 2147483647 h 136"/>
                <a:gd name="T10" fmla="*/ 2147483647 w 22"/>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7" name="Freeform 12">
              <a:extLst>
                <a:ext uri="{FF2B5EF4-FFF2-40B4-BE49-F238E27FC236}">
                  <a16:creationId xmlns:a16="http://schemas.microsoft.com/office/drawing/2014/main" id="{72B5D46D-1FF3-4FBC-866C-B5B47B6A8C48}"/>
                </a:ext>
              </a:extLst>
            </p:cNvPr>
            <p:cNvSpPr>
              <a:spLocks/>
            </p:cNvSpPr>
            <p:nvPr/>
          </p:nvSpPr>
          <p:spPr bwMode="auto">
            <a:xfrm>
              <a:off x="2596601" y="2779108"/>
              <a:ext cx="550779" cy="1978191"/>
            </a:xfrm>
            <a:custGeom>
              <a:avLst/>
              <a:gdLst>
                <a:gd name="T0" fmla="*/ 2147483647 w 140"/>
                <a:gd name="T1" fmla="*/ 2147483647 h 504"/>
                <a:gd name="T2" fmla="*/ 2147483647 w 140"/>
                <a:gd name="T3" fmla="*/ 2147483647 h 504"/>
                <a:gd name="T4" fmla="*/ 2147483647 w 140"/>
                <a:gd name="T5" fmla="*/ 2147483647 h 504"/>
                <a:gd name="T6" fmla="*/ 2147483647 w 140"/>
                <a:gd name="T7" fmla="*/ 2147483647 h 504"/>
                <a:gd name="T8" fmla="*/ 0 w 140"/>
                <a:gd name="T9" fmla="*/ 0 h 504"/>
                <a:gd name="T10" fmla="*/ 2147483647 w 140"/>
                <a:gd name="T11" fmla="*/ 2147483647 h 504"/>
                <a:gd name="T12" fmla="*/ 2147483647 w 140"/>
                <a:gd name="T13" fmla="*/ 2147483647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8" name="Freeform 13">
              <a:extLst>
                <a:ext uri="{FF2B5EF4-FFF2-40B4-BE49-F238E27FC236}">
                  <a16:creationId xmlns:a16="http://schemas.microsoft.com/office/drawing/2014/main" id="{31A4BAF0-48AE-4C76-8F9B-CB78C709210B}"/>
                </a:ext>
              </a:extLst>
            </p:cNvPr>
            <p:cNvSpPr>
              <a:spLocks/>
            </p:cNvSpPr>
            <p:nvPr/>
          </p:nvSpPr>
          <p:spPr bwMode="auto">
            <a:xfrm>
              <a:off x="3174627" y="4730255"/>
              <a:ext cx="519639" cy="1210171"/>
            </a:xfrm>
            <a:custGeom>
              <a:avLst/>
              <a:gdLst>
                <a:gd name="T0" fmla="*/ 2147483647 w 132"/>
                <a:gd name="T1" fmla="*/ 2147483647 h 308"/>
                <a:gd name="T2" fmla="*/ 0 w 132"/>
                <a:gd name="T3" fmla="*/ 0 h 308"/>
                <a:gd name="T4" fmla="*/ 0 w 132"/>
                <a:gd name="T5" fmla="*/ 2147483647 h 308"/>
                <a:gd name="T6" fmla="*/ 2147483647 w 132"/>
                <a:gd name="T7" fmla="*/ 2147483647 h 308"/>
                <a:gd name="T8" fmla="*/ 2147483647 w 132"/>
                <a:gd name="T9" fmla="*/ 2147483647 h 308"/>
                <a:gd name="T10" fmla="*/ 2147483647 w 132"/>
                <a:gd name="T11" fmla="*/ 2147483647 h 308"/>
                <a:gd name="T12" fmla="*/ 2147483647 w 132"/>
                <a:gd name="T13" fmla="*/ 2147483647 h 308"/>
                <a:gd name="T14" fmla="*/ 2147483647 w 132"/>
                <a:gd name="T15" fmla="*/ 2147483647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9" name="Freeform 14">
              <a:extLst>
                <a:ext uri="{FF2B5EF4-FFF2-40B4-BE49-F238E27FC236}">
                  <a16:creationId xmlns:a16="http://schemas.microsoft.com/office/drawing/2014/main" id="{61942064-6354-4AB1-82C6-EAF8F8634E2A}"/>
                </a:ext>
              </a:extLst>
            </p:cNvPr>
            <p:cNvSpPr>
              <a:spLocks/>
            </p:cNvSpPr>
            <p:nvPr/>
          </p:nvSpPr>
          <p:spPr bwMode="auto">
            <a:xfrm>
              <a:off x="3305023" y="5630785"/>
              <a:ext cx="145967" cy="309641"/>
            </a:xfrm>
            <a:custGeom>
              <a:avLst/>
              <a:gdLst>
                <a:gd name="T0" fmla="*/ 2147483647 w 37"/>
                <a:gd name="T1" fmla="*/ 2147483647 h 79"/>
                <a:gd name="T2" fmla="*/ 2147483647 w 37"/>
                <a:gd name="T3" fmla="*/ 2147483647 h 79"/>
                <a:gd name="T4" fmla="*/ 0 w 37"/>
                <a:gd name="T5" fmla="*/ 0 h 79"/>
                <a:gd name="T6" fmla="*/ 2147483647 w 37"/>
                <a:gd name="T7" fmla="*/ 2147483647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0" name="Freeform 15">
              <a:extLst>
                <a:ext uri="{FF2B5EF4-FFF2-40B4-BE49-F238E27FC236}">
                  <a16:creationId xmlns:a16="http://schemas.microsoft.com/office/drawing/2014/main" id="{D3DBA64F-BF12-4A5B-89E6-3382916AAB8F}"/>
                </a:ext>
              </a:extLst>
            </p:cNvPr>
            <p:cNvSpPr>
              <a:spLocks/>
            </p:cNvSpPr>
            <p:nvPr/>
          </p:nvSpPr>
          <p:spPr bwMode="auto">
            <a:xfrm>
              <a:off x="2573246" y="2818321"/>
              <a:ext cx="700637" cy="2834099"/>
            </a:xfrm>
            <a:custGeom>
              <a:avLst/>
              <a:gdLst>
                <a:gd name="T0" fmla="*/ 2147483647 w 178"/>
                <a:gd name="T1" fmla="*/ 2147483647 h 722"/>
                <a:gd name="T2" fmla="*/ 2147483647 w 178"/>
                <a:gd name="T3" fmla="*/ 2147483647 h 722"/>
                <a:gd name="T4" fmla="*/ 2147483647 w 178"/>
                <a:gd name="T5" fmla="*/ 2147483647 h 722"/>
                <a:gd name="T6" fmla="*/ 2147483647 w 178"/>
                <a:gd name="T7" fmla="*/ 2147483647 h 722"/>
                <a:gd name="T8" fmla="*/ 0 w 178"/>
                <a:gd name="T9" fmla="*/ 0 h 722"/>
                <a:gd name="T10" fmla="*/ 2147483647 w 178"/>
                <a:gd name="T11" fmla="*/ 2147483647 h 722"/>
                <a:gd name="T12" fmla="*/ 2147483647 w 178"/>
                <a:gd name="T13" fmla="*/ 2147483647 h 722"/>
                <a:gd name="T14" fmla="*/ 2147483647 w 178"/>
                <a:gd name="T15" fmla="*/ 2147483647 h 722"/>
                <a:gd name="T16" fmla="*/ 2147483647 w 178"/>
                <a:gd name="T17" fmla="*/ 2147483647 h 722"/>
                <a:gd name="T18" fmla="*/ 2147483647 w 178"/>
                <a:gd name="T19" fmla="*/ 2147483647 h 722"/>
                <a:gd name="T20" fmla="*/ 2147483647 w 178"/>
                <a:gd name="T21" fmla="*/ 2147483647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1" name="Freeform 16">
              <a:extLst>
                <a:ext uri="{FF2B5EF4-FFF2-40B4-BE49-F238E27FC236}">
                  <a16:creationId xmlns:a16="http://schemas.microsoft.com/office/drawing/2014/main" id="{4A104B3C-63FD-4B5F-8FA6-992409FFB3CE}"/>
                </a:ext>
              </a:extLst>
            </p:cNvPr>
            <p:cNvSpPr>
              <a:spLocks/>
            </p:cNvSpPr>
            <p:nvPr/>
          </p:nvSpPr>
          <p:spPr bwMode="auto">
            <a:xfrm>
              <a:off x="2507075" y="285750"/>
              <a:ext cx="89526" cy="2493358"/>
            </a:xfrm>
            <a:custGeom>
              <a:avLst/>
              <a:gdLst>
                <a:gd name="T0" fmla="*/ 2147483647 w 23"/>
                <a:gd name="T1" fmla="*/ 2147483647 h 635"/>
                <a:gd name="T2" fmla="*/ 2147483647 w 23"/>
                <a:gd name="T3" fmla="*/ 2147483647 h 635"/>
                <a:gd name="T4" fmla="*/ 2147483647 w 23"/>
                <a:gd name="T5" fmla="*/ 2147483647 h 635"/>
                <a:gd name="T6" fmla="*/ 2147483647 w 23"/>
                <a:gd name="T7" fmla="*/ 2147483647 h 635"/>
                <a:gd name="T8" fmla="*/ 2147483647 w 23"/>
                <a:gd name="T9" fmla="*/ 2147483647 h 635"/>
                <a:gd name="T10" fmla="*/ 2147483647 w 23"/>
                <a:gd name="T11" fmla="*/ 2147483647 h 635"/>
                <a:gd name="T12" fmla="*/ 2147483647 w 23"/>
                <a:gd name="T13" fmla="*/ 0 h 635"/>
                <a:gd name="T14" fmla="*/ 2147483647 w 23"/>
                <a:gd name="T15" fmla="*/ 0 h 635"/>
                <a:gd name="T16" fmla="*/ 2147483647 w 23"/>
                <a:gd name="T17" fmla="*/ 2147483647 h 635"/>
                <a:gd name="T18" fmla="*/ 2147483647 w 23"/>
                <a:gd name="T19" fmla="*/ 2147483647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2" name="Freeform 17">
              <a:extLst>
                <a:ext uri="{FF2B5EF4-FFF2-40B4-BE49-F238E27FC236}">
                  <a16:creationId xmlns:a16="http://schemas.microsoft.com/office/drawing/2014/main" id="{22F56C28-EDE2-4137-8ED7-8969CAF4C88E}"/>
                </a:ext>
              </a:extLst>
            </p:cNvPr>
            <p:cNvSpPr>
              <a:spLocks/>
            </p:cNvSpPr>
            <p:nvPr/>
          </p:nvSpPr>
          <p:spPr bwMode="auto">
            <a:xfrm>
              <a:off x="2553784" y="2599273"/>
              <a:ext cx="68118" cy="420517"/>
            </a:xfrm>
            <a:custGeom>
              <a:avLst/>
              <a:gdLst>
                <a:gd name="T0" fmla="*/ 0 w 17"/>
                <a:gd name="T1" fmla="*/ 0 h 107"/>
                <a:gd name="T2" fmla="*/ 2147483647 w 17"/>
                <a:gd name="T3" fmla="*/ 2147483647 h 107"/>
                <a:gd name="T4" fmla="*/ 2147483647 w 17"/>
                <a:gd name="T5" fmla="*/ 2147483647 h 107"/>
                <a:gd name="T6" fmla="*/ 2147483647 w 17"/>
                <a:gd name="T7" fmla="*/ 2147483647 h 107"/>
                <a:gd name="T8" fmla="*/ 2147483647 w 17"/>
                <a:gd name="T9" fmla="*/ 2147483647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3" name="Freeform 18">
              <a:extLst>
                <a:ext uri="{FF2B5EF4-FFF2-40B4-BE49-F238E27FC236}">
                  <a16:creationId xmlns:a16="http://schemas.microsoft.com/office/drawing/2014/main" id="{1DF21E21-4DD2-47F0-8D24-9E9C61F3070D}"/>
                </a:ext>
              </a:extLst>
            </p:cNvPr>
            <p:cNvSpPr>
              <a:spLocks/>
            </p:cNvSpPr>
            <p:nvPr/>
          </p:nvSpPr>
          <p:spPr bwMode="auto">
            <a:xfrm>
              <a:off x="3143488" y="4757298"/>
              <a:ext cx="161535" cy="873487"/>
            </a:xfrm>
            <a:custGeom>
              <a:avLst/>
              <a:gdLst>
                <a:gd name="T0" fmla="*/ 0 w 41"/>
                <a:gd name="T1" fmla="*/ 0 h 222"/>
                <a:gd name="T2" fmla="*/ 2147483647 w 41"/>
                <a:gd name="T3" fmla="*/ 2147483647 h 222"/>
                <a:gd name="T4" fmla="*/ 2147483647 w 41"/>
                <a:gd name="T5" fmla="*/ 2147483647 h 222"/>
                <a:gd name="T6" fmla="*/ 2147483647 w 41"/>
                <a:gd name="T7" fmla="*/ 2147483647 h 222"/>
                <a:gd name="T8" fmla="*/ 2147483647 w 41"/>
                <a:gd name="T9" fmla="*/ 2147483647 h 222"/>
                <a:gd name="T10" fmla="*/ 2147483647 w 41"/>
                <a:gd name="T11" fmla="*/ 2147483647 h 222"/>
                <a:gd name="T12" fmla="*/ 2147483647 w 41"/>
                <a:gd name="T13" fmla="*/ 2147483647 h 222"/>
                <a:gd name="T14" fmla="*/ 2147483647 w 41"/>
                <a:gd name="T15" fmla="*/ 2147483647 h 222"/>
                <a:gd name="T16" fmla="*/ 2147483647 w 41"/>
                <a:gd name="T17" fmla="*/ 2147483647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4" name="Freeform 19">
              <a:extLst>
                <a:ext uri="{FF2B5EF4-FFF2-40B4-BE49-F238E27FC236}">
                  <a16:creationId xmlns:a16="http://schemas.microsoft.com/office/drawing/2014/main" id="{1DA7CDFD-6C27-4F5D-BDB4-555C64D70E0A}"/>
                </a:ext>
              </a:extLst>
            </p:cNvPr>
            <p:cNvSpPr>
              <a:spLocks/>
            </p:cNvSpPr>
            <p:nvPr/>
          </p:nvSpPr>
          <p:spPr bwMode="auto">
            <a:xfrm>
              <a:off x="3147380" y="1282282"/>
              <a:ext cx="1769108" cy="3447973"/>
            </a:xfrm>
            <a:custGeom>
              <a:avLst/>
              <a:gdLst>
                <a:gd name="T0" fmla="*/ 2147483647 w 450"/>
                <a:gd name="T1" fmla="*/ 2147483647 h 878"/>
                <a:gd name="T2" fmla="*/ 2147483647 w 450"/>
                <a:gd name="T3" fmla="*/ 2147483647 h 878"/>
                <a:gd name="T4" fmla="*/ 2147483647 w 450"/>
                <a:gd name="T5" fmla="*/ 2147483647 h 878"/>
                <a:gd name="T6" fmla="*/ 2147483647 w 450"/>
                <a:gd name="T7" fmla="*/ 2147483647 h 878"/>
                <a:gd name="T8" fmla="*/ 2147483647 w 450"/>
                <a:gd name="T9" fmla="*/ 2147483647 h 878"/>
                <a:gd name="T10" fmla="*/ 2147483647 w 450"/>
                <a:gd name="T11" fmla="*/ 2147483647 h 878"/>
                <a:gd name="T12" fmla="*/ 2147483647 w 450"/>
                <a:gd name="T13" fmla="*/ 2147483647 h 878"/>
                <a:gd name="T14" fmla="*/ 2147483647 w 450"/>
                <a:gd name="T15" fmla="*/ 0 h 878"/>
                <a:gd name="T16" fmla="*/ 2147483647 w 450"/>
                <a:gd name="T17" fmla="*/ 2147483647 h 878"/>
                <a:gd name="T18" fmla="*/ 2147483647 w 450"/>
                <a:gd name="T19" fmla="*/ 2147483647 h 878"/>
                <a:gd name="T20" fmla="*/ 2147483647 w 450"/>
                <a:gd name="T21" fmla="*/ 2147483647 h 878"/>
                <a:gd name="T22" fmla="*/ 2147483647 w 450"/>
                <a:gd name="T23" fmla="*/ 2147483647 h 878"/>
                <a:gd name="T24" fmla="*/ 2147483647 w 450"/>
                <a:gd name="T25" fmla="*/ 2147483647 h 878"/>
                <a:gd name="T26" fmla="*/ 0 w 450"/>
                <a:gd name="T27" fmla="*/ 2147483647 h 878"/>
                <a:gd name="T28" fmla="*/ 0 w 450"/>
                <a:gd name="T29" fmla="*/ 2147483647 h 878"/>
                <a:gd name="T30" fmla="*/ 2147483647 w 450"/>
                <a:gd name="T31" fmla="*/ 2147483647 h 878"/>
                <a:gd name="T32" fmla="*/ 2147483647 w 450"/>
                <a:gd name="T33" fmla="*/ 2147483647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5" name="Freeform 20">
              <a:extLst>
                <a:ext uri="{FF2B5EF4-FFF2-40B4-BE49-F238E27FC236}">
                  <a16:creationId xmlns:a16="http://schemas.microsoft.com/office/drawing/2014/main" id="{17454053-28DC-4459-B00D-2554807CA9A3}"/>
                </a:ext>
              </a:extLst>
            </p:cNvPr>
            <p:cNvSpPr>
              <a:spLocks/>
            </p:cNvSpPr>
            <p:nvPr/>
          </p:nvSpPr>
          <p:spPr bwMode="auto">
            <a:xfrm>
              <a:off x="3273883" y="5652419"/>
              <a:ext cx="138182" cy="288007"/>
            </a:xfrm>
            <a:custGeom>
              <a:avLst/>
              <a:gdLst>
                <a:gd name="T0" fmla="*/ 0 w 35"/>
                <a:gd name="T1" fmla="*/ 0 h 73"/>
                <a:gd name="T2" fmla="*/ 2147483647 w 35"/>
                <a:gd name="T3" fmla="*/ 2147483647 h 73"/>
                <a:gd name="T4" fmla="*/ 2147483647 w 35"/>
                <a:gd name="T5" fmla="*/ 2147483647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6" name="Freeform 21">
              <a:extLst>
                <a:ext uri="{FF2B5EF4-FFF2-40B4-BE49-F238E27FC236}">
                  <a16:creationId xmlns:a16="http://schemas.microsoft.com/office/drawing/2014/main" id="{698B36DF-5084-4831-9499-DF477D858D50}"/>
                </a:ext>
              </a:extLst>
            </p:cNvPr>
            <p:cNvSpPr>
              <a:spLocks/>
            </p:cNvSpPr>
            <p:nvPr/>
          </p:nvSpPr>
          <p:spPr bwMode="auto">
            <a:xfrm>
              <a:off x="3143488" y="4655887"/>
              <a:ext cx="31139" cy="189300"/>
            </a:xfrm>
            <a:custGeom>
              <a:avLst/>
              <a:gdLst>
                <a:gd name="T0" fmla="*/ 2147483647 w 8"/>
                <a:gd name="T1" fmla="*/ 2147483647 h 48"/>
                <a:gd name="T2" fmla="*/ 2147483647 w 8"/>
                <a:gd name="T3" fmla="*/ 2147483647 h 48"/>
                <a:gd name="T4" fmla="*/ 2147483647 w 8"/>
                <a:gd name="T5" fmla="*/ 2147483647 h 48"/>
                <a:gd name="T6" fmla="*/ 2147483647 w 8"/>
                <a:gd name="T7" fmla="*/ 0 h 48"/>
                <a:gd name="T8" fmla="*/ 0 w 8"/>
                <a:gd name="T9" fmla="*/ 2147483647 h 48"/>
                <a:gd name="T10" fmla="*/ 2147483647 w 8"/>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7" name="Freeform 22">
              <a:extLst>
                <a:ext uri="{FF2B5EF4-FFF2-40B4-BE49-F238E27FC236}">
                  <a16:creationId xmlns:a16="http://schemas.microsoft.com/office/drawing/2014/main" id="{A16E82D5-2943-4A8F-8F9B-9AD68FF64F65}"/>
                </a:ext>
              </a:extLst>
            </p:cNvPr>
            <p:cNvSpPr>
              <a:spLocks/>
            </p:cNvSpPr>
            <p:nvPr/>
          </p:nvSpPr>
          <p:spPr bwMode="auto">
            <a:xfrm>
              <a:off x="3211605" y="5410385"/>
              <a:ext cx="202406" cy="530041"/>
            </a:xfrm>
            <a:custGeom>
              <a:avLst/>
              <a:gdLst>
                <a:gd name="T0" fmla="*/ 2147483647 w 52"/>
                <a:gd name="T1" fmla="*/ 2147483647 h 135"/>
                <a:gd name="T2" fmla="*/ 0 w 52"/>
                <a:gd name="T3" fmla="*/ 0 h 135"/>
                <a:gd name="T4" fmla="*/ 2147483647 w 52"/>
                <a:gd name="T5" fmla="*/ 2147483647 h 135"/>
                <a:gd name="T6" fmla="*/ 2147483647 w 52"/>
                <a:gd name="T7" fmla="*/ 2147483647 h 135"/>
                <a:gd name="T8" fmla="*/ 2147483647 w 52"/>
                <a:gd name="T9" fmla="*/ 2147483647 h 135"/>
                <a:gd name="T10" fmla="*/ 2147483647 w 52"/>
                <a:gd name="T11" fmla="*/ 2147483647 h 135"/>
                <a:gd name="T12" fmla="*/ 2147483647 w 52"/>
                <a:gd name="T13" fmla="*/ 2147483647 h 135"/>
                <a:gd name="T14" fmla="*/ 2147483647 w 52"/>
                <a:gd name="T15" fmla="*/ 214748364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027" name="Group 48">
            <a:extLst>
              <a:ext uri="{FF2B5EF4-FFF2-40B4-BE49-F238E27FC236}">
                <a16:creationId xmlns:a16="http://schemas.microsoft.com/office/drawing/2014/main" id="{3A3742F0-3769-4195-8E02-ABB468C9659E}"/>
              </a:ext>
            </a:extLst>
          </p:cNvPr>
          <p:cNvGrpSpPr>
            <a:grpSpLocks/>
          </p:cNvGrpSpPr>
          <p:nvPr/>
        </p:nvGrpSpPr>
        <p:grpSpPr bwMode="auto">
          <a:xfrm>
            <a:off x="20638" y="0"/>
            <a:ext cx="1952625" cy="6853238"/>
            <a:chOff x="6627813" y="195717"/>
            <a:chExt cx="1952625" cy="5678034"/>
          </a:xfrm>
        </p:grpSpPr>
        <p:sp>
          <p:nvSpPr>
            <p:cNvPr id="1034" name="Freeform 27">
              <a:extLst>
                <a:ext uri="{FF2B5EF4-FFF2-40B4-BE49-F238E27FC236}">
                  <a16:creationId xmlns:a16="http://schemas.microsoft.com/office/drawing/2014/main" id="{B4127A3E-A290-4F1D-A28E-D02ECEF499C6}"/>
                </a:ext>
              </a:extLst>
            </p:cNvPr>
            <p:cNvSpPr>
              <a:spLocks/>
            </p:cNvSpPr>
            <p:nvPr/>
          </p:nvSpPr>
          <p:spPr bwMode="auto">
            <a:xfrm>
              <a:off x="6627813" y="195717"/>
              <a:ext cx="409575" cy="3645937"/>
            </a:xfrm>
            <a:custGeom>
              <a:avLst/>
              <a:gdLst>
                <a:gd name="T0" fmla="*/ 2147483647 w 103"/>
                <a:gd name="T1" fmla="*/ 2147483647 h 920"/>
                <a:gd name="T2" fmla="*/ 2147483647 w 103"/>
                <a:gd name="T3" fmla="*/ 2147483647 h 920"/>
                <a:gd name="T4" fmla="*/ 2147483647 w 103"/>
                <a:gd name="T5" fmla="*/ 2147483647 h 920"/>
                <a:gd name="T6" fmla="*/ 2147483647 w 103"/>
                <a:gd name="T7" fmla="*/ 2147483647 h 920"/>
                <a:gd name="T8" fmla="*/ 2147483647 w 103"/>
                <a:gd name="T9" fmla="*/ 2147483647 h 920"/>
                <a:gd name="T10" fmla="*/ 2147483647 w 103"/>
                <a:gd name="T11" fmla="*/ 2147483647 h 920"/>
                <a:gd name="T12" fmla="*/ 2147483647 w 103"/>
                <a:gd name="T13" fmla="*/ 2147483647 h 920"/>
                <a:gd name="T14" fmla="*/ 2147483647 w 103"/>
                <a:gd name="T15" fmla="*/ 2147483647 h 920"/>
                <a:gd name="T16" fmla="*/ 2147483647 w 103"/>
                <a:gd name="T17" fmla="*/ 2147483647 h 920"/>
                <a:gd name="T18" fmla="*/ 2147483647 w 103"/>
                <a:gd name="T19" fmla="*/ 2147483647 h 920"/>
                <a:gd name="T20" fmla="*/ 2147483647 w 103"/>
                <a:gd name="T21" fmla="*/ 2147483647 h 920"/>
                <a:gd name="T22" fmla="*/ 2147483647 w 103"/>
                <a:gd name="T23" fmla="*/ 0 h 920"/>
                <a:gd name="T24" fmla="*/ 0 w 103"/>
                <a:gd name="T25" fmla="*/ 0 h 920"/>
                <a:gd name="T26" fmla="*/ 2147483647 w 103"/>
                <a:gd name="T27" fmla="*/ 2147483647 h 920"/>
                <a:gd name="T28" fmla="*/ 2147483647 w 103"/>
                <a:gd name="T29" fmla="*/ 2147483647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5" name="Freeform 28">
              <a:extLst>
                <a:ext uri="{FF2B5EF4-FFF2-40B4-BE49-F238E27FC236}">
                  <a16:creationId xmlns:a16="http://schemas.microsoft.com/office/drawing/2014/main" id="{4E9C0C2E-2C18-4AC0-B4AC-773A1839B378}"/>
                </a:ext>
              </a:extLst>
            </p:cNvPr>
            <p:cNvSpPr>
              <a:spLocks/>
            </p:cNvSpPr>
            <p:nvPr/>
          </p:nvSpPr>
          <p:spPr bwMode="auto">
            <a:xfrm>
              <a:off x="7061200" y="3771945"/>
              <a:ext cx="350838" cy="1310012"/>
            </a:xfrm>
            <a:custGeom>
              <a:avLst/>
              <a:gdLst>
                <a:gd name="T0" fmla="*/ 2147483647 w 88"/>
                <a:gd name="T1" fmla="*/ 2147483647 h 330"/>
                <a:gd name="T2" fmla="*/ 2147483647 w 88"/>
                <a:gd name="T3" fmla="*/ 2147483647 h 330"/>
                <a:gd name="T4" fmla="*/ 2147483647 w 88"/>
                <a:gd name="T5" fmla="*/ 2147483647 h 330"/>
                <a:gd name="T6" fmla="*/ 2147483647 w 88"/>
                <a:gd name="T7" fmla="*/ 2147483647 h 330"/>
                <a:gd name="T8" fmla="*/ 2147483647 w 88"/>
                <a:gd name="T9" fmla="*/ 2147483647 h 330"/>
                <a:gd name="T10" fmla="*/ 0 w 88"/>
                <a:gd name="T11" fmla="*/ 0 h 330"/>
                <a:gd name="T12" fmla="*/ 2147483647 w 88"/>
                <a:gd name="T13" fmla="*/ 2147483647 h 330"/>
                <a:gd name="T14" fmla="*/ 2147483647 w 88"/>
                <a:gd name="T15" fmla="*/ 2147483647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6" name="Freeform 29">
              <a:extLst>
                <a:ext uri="{FF2B5EF4-FFF2-40B4-BE49-F238E27FC236}">
                  <a16:creationId xmlns:a16="http://schemas.microsoft.com/office/drawing/2014/main" id="{D126BA03-55F3-4409-AC20-A9E70C262E19}"/>
                </a:ext>
              </a:extLst>
            </p:cNvPr>
            <p:cNvSpPr>
              <a:spLocks/>
            </p:cNvSpPr>
            <p:nvPr/>
          </p:nvSpPr>
          <p:spPr bwMode="auto">
            <a:xfrm>
              <a:off x="7439025" y="5053021"/>
              <a:ext cx="357188" cy="820730"/>
            </a:xfrm>
            <a:custGeom>
              <a:avLst/>
              <a:gdLst>
                <a:gd name="T0" fmla="*/ 2147483647 w 90"/>
                <a:gd name="T1" fmla="*/ 2147483647 h 207"/>
                <a:gd name="T2" fmla="*/ 0 w 90"/>
                <a:gd name="T3" fmla="*/ 0 h 207"/>
                <a:gd name="T4" fmla="*/ 2147483647 w 90"/>
                <a:gd name="T5" fmla="*/ 2147483647 h 207"/>
                <a:gd name="T6" fmla="*/ 2147483647 w 90"/>
                <a:gd name="T7" fmla="*/ 2147483647 h 207"/>
                <a:gd name="T8" fmla="*/ 2147483647 w 90"/>
                <a:gd name="T9" fmla="*/ 2147483647 h 207"/>
                <a:gd name="T10" fmla="*/ 2147483647 w 90"/>
                <a:gd name="T11" fmla="*/ 2147483647 h 207"/>
                <a:gd name="T12" fmla="*/ 2147483647 w 90"/>
                <a:gd name="T13" fmla="*/ 2147483647 h 207"/>
                <a:gd name="T14" fmla="*/ 2147483647 w 9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7" name="Freeform 30">
              <a:extLst>
                <a:ext uri="{FF2B5EF4-FFF2-40B4-BE49-F238E27FC236}">
                  <a16:creationId xmlns:a16="http://schemas.microsoft.com/office/drawing/2014/main" id="{C4B8856F-3745-4E7D-9919-D094B3119AF9}"/>
                </a:ext>
              </a:extLst>
            </p:cNvPr>
            <p:cNvSpPr>
              <a:spLocks/>
            </p:cNvSpPr>
            <p:nvPr/>
          </p:nvSpPr>
          <p:spPr bwMode="auto">
            <a:xfrm>
              <a:off x="7037388" y="3811403"/>
              <a:ext cx="457200" cy="1853219"/>
            </a:xfrm>
            <a:custGeom>
              <a:avLst/>
              <a:gdLst>
                <a:gd name="T0" fmla="*/ 2147483647 w 115"/>
                <a:gd name="T1" fmla="*/ 2147483647 h 467"/>
                <a:gd name="T2" fmla="*/ 2147483647 w 115"/>
                <a:gd name="T3" fmla="*/ 2147483647 h 467"/>
                <a:gd name="T4" fmla="*/ 2147483647 w 115"/>
                <a:gd name="T5" fmla="*/ 2147483647 h 467"/>
                <a:gd name="T6" fmla="*/ 2147483647 w 115"/>
                <a:gd name="T7" fmla="*/ 2147483647 h 467"/>
                <a:gd name="T8" fmla="*/ 0 w 115"/>
                <a:gd name="T9" fmla="*/ 0 h 467"/>
                <a:gd name="T10" fmla="*/ 2147483647 w 115"/>
                <a:gd name="T11" fmla="*/ 2147483647 h 467"/>
                <a:gd name="T12" fmla="*/ 2147483647 w 115"/>
                <a:gd name="T13" fmla="*/ 2147483647 h 467"/>
                <a:gd name="T14" fmla="*/ 2147483647 w 115"/>
                <a:gd name="T15" fmla="*/ 2147483647 h 467"/>
                <a:gd name="T16" fmla="*/ 2147483647 w 115"/>
                <a:gd name="T17" fmla="*/ 2147483647 h 467"/>
                <a:gd name="T18" fmla="*/ 2147483647 w 115"/>
                <a:gd name="T19" fmla="*/ 2147483647 h 467"/>
                <a:gd name="T20" fmla="*/ 2147483647 w 115"/>
                <a:gd name="T21" fmla="*/ 2147483647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8" name="Freeform 31">
              <a:extLst>
                <a:ext uri="{FF2B5EF4-FFF2-40B4-BE49-F238E27FC236}">
                  <a16:creationId xmlns:a16="http://schemas.microsoft.com/office/drawing/2014/main" id="{8EBC554D-231E-4283-8C26-D8F650F47F4D}"/>
                </a:ext>
              </a:extLst>
            </p:cNvPr>
            <p:cNvSpPr>
              <a:spLocks/>
            </p:cNvSpPr>
            <p:nvPr/>
          </p:nvSpPr>
          <p:spPr bwMode="auto">
            <a:xfrm>
              <a:off x="6992938" y="1263719"/>
              <a:ext cx="144462" cy="2508226"/>
            </a:xfrm>
            <a:custGeom>
              <a:avLst/>
              <a:gdLst>
                <a:gd name="T0" fmla="*/ 2147483647 w 36"/>
                <a:gd name="T1" fmla="*/ 2147483647 h 633"/>
                <a:gd name="T2" fmla="*/ 2147483647 w 36"/>
                <a:gd name="T3" fmla="*/ 2147483647 h 633"/>
                <a:gd name="T4" fmla="*/ 2147483647 w 36"/>
                <a:gd name="T5" fmla="*/ 2147483647 h 633"/>
                <a:gd name="T6" fmla="*/ 2147483647 w 36"/>
                <a:gd name="T7" fmla="*/ 2147483647 h 633"/>
                <a:gd name="T8" fmla="*/ 2147483647 w 36"/>
                <a:gd name="T9" fmla="*/ 2147483647 h 633"/>
                <a:gd name="T10" fmla="*/ 2147483647 w 36"/>
                <a:gd name="T11" fmla="*/ 0 h 633"/>
                <a:gd name="T12" fmla="*/ 2147483647 w 36"/>
                <a:gd name="T13" fmla="*/ 0 h 633"/>
                <a:gd name="T14" fmla="*/ 2147483647 w 36"/>
                <a:gd name="T15" fmla="*/ 2147483647 h 633"/>
                <a:gd name="T16" fmla="*/ 2147483647 w 36"/>
                <a:gd name="T17" fmla="*/ 2147483647 h 633"/>
                <a:gd name="T18" fmla="*/ 2147483647 w 36"/>
                <a:gd name="T19" fmla="*/ 2147483647 h 633"/>
                <a:gd name="T20" fmla="*/ 2147483647 w 36"/>
                <a:gd name="T21" fmla="*/ 2147483647 h 633"/>
                <a:gd name="T22" fmla="*/ 2147483647 w 36"/>
                <a:gd name="T23" fmla="*/ 2147483647 h 633"/>
                <a:gd name="T24" fmla="*/ 2147483647 w 36"/>
                <a:gd name="T25" fmla="*/ 2147483647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9" name="Freeform 32">
              <a:extLst>
                <a:ext uri="{FF2B5EF4-FFF2-40B4-BE49-F238E27FC236}">
                  <a16:creationId xmlns:a16="http://schemas.microsoft.com/office/drawing/2014/main" id="{C375493C-2F63-4EF8-A345-7B3A290CF3F7}"/>
                </a:ext>
              </a:extLst>
            </p:cNvPr>
            <p:cNvSpPr>
              <a:spLocks/>
            </p:cNvSpPr>
            <p:nvPr/>
          </p:nvSpPr>
          <p:spPr bwMode="auto">
            <a:xfrm>
              <a:off x="7526338" y="5640947"/>
              <a:ext cx="111125" cy="232804"/>
            </a:xfrm>
            <a:custGeom>
              <a:avLst/>
              <a:gdLst>
                <a:gd name="T0" fmla="*/ 2147483647 w 28"/>
                <a:gd name="T1" fmla="*/ 2147483647 h 59"/>
                <a:gd name="T2" fmla="*/ 2147483647 w 28"/>
                <a:gd name="T3" fmla="*/ 2147483647 h 59"/>
                <a:gd name="T4" fmla="*/ 0 w 28"/>
                <a:gd name="T5" fmla="*/ 0 h 59"/>
                <a:gd name="T6" fmla="*/ 2147483647 w 28"/>
                <a:gd name="T7" fmla="*/ 2147483647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0" name="Freeform 33">
              <a:extLst>
                <a:ext uri="{FF2B5EF4-FFF2-40B4-BE49-F238E27FC236}">
                  <a16:creationId xmlns:a16="http://schemas.microsoft.com/office/drawing/2014/main" id="{7B246255-0EF2-4F28-9B3F-A72C0E71CD24}"/>
                </a:ext>
              </a:extLst>
            </p:cNvPr>
            <p:cNvSpPr>
              <a:spLocks/>
            </p:cNvSpPr>
            <p:nvPr/>
          </p:nvSpPr>
          <p:spPr bwMode="auto">
            <a:xfrm>
              <a:off x="7021513" y="3598329"/>
              <a:ext cx="68262" cy="424833"/>
            </a:xfrm>
            <a:custGeom>
              <a:avLst/>
              <a:gdLst>
                <a:gd name="T0" fmla="*/ 2147483647 w 17"/>
                <a:gd name="T1" fmla="*/ 2147483647 h 107"/>
                <a:gd name="T2" fmla="*/ 2147483647 w 17"/>
                <a:gd name="T3" fmla="*/ 2147483647 h 107"/>
                <a:gd name="T4" fmla="*/ 2147483647 w 17"/>
                <a:gd name="T5" fmla="*/ 2147483647 h 107"/>
                <a:gd name="T6" fmla="*/ 2147483647 w 17"/>
                <a:gd name="T7" fmla="*/ 2147483647 h 107"/>
                <a:gd name="T8" fmla="*/ 0 w 17"/>
                <a:gd name="T9" fmla="*/ 0 h 107"/>
                <a:gd name="T10" fmla="*/ 0 w 17"/>
                <a:gd name="T11" fmla="*/ 2147483647 h 107"/>
                <a:gd name="T12" fmla="*/ 2147483647 w 17"/>
                <a:gd name="T13" fmla="*/ 2147483647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1" name="Freeform 34">
              <a:extLst>
                <a:ext uri="{FF2B5EF4-FFF2-40B4-BE49-F238E27FC236}">
                  <a16:creationId xmlns:a16="http://schemas.microsoft.com/office/drawing/2014/main" id="{390363E6-C62D-4A5C-9CC1-90F016F1D34C}"/>
                </a:ext>
              </a:extLst>
            </p:cNvPr>
            <p:cNvSpPr>
              <a:spLocks/>
            </p:cNvSpPr>
            <p:nvPr/>
          </p:nvSpPr>
          <p:spPr bwMode="auto">
            <a:xfrm>
              <a:off x="7412038" y="2802588"/>
              <a:ext cx="1168400" cy="2250433"/>
            </a:xfrm>
            <a:custGeom>
              <a:avLst/>
              <a:gdLst>
                <a:gd name="T0" fmla="*/ 2147483647 w 294"/>
                <a:gd name="T1" fmla="*/ 2147483647 h 568"/>
                <a:gd name="T2" fmla="*/ 2147483647 w 294"/>
                <a:gd name="T3" fmla="*/ 2147483647 h 568"/>
                <a:gd name="T4" fmla="*/ 2147483647 w 294"/>
                <a:gd name="T5" fmla="*/ 2147483647 h 568"/>
                <a:gd name="T6" fmla="*/ 2147483647 w 294"/>
                <a:gd name="T7" fmla="*/ 2147483647 h 568"/>
                <a:gd name="T8" fmla="*/ 2147483647 w 294"/>
                <a:gd name="T9" fmla="*/ 2147483647 h 568"/>
                <a:gd name="T10" fmla="*/ 2147483647 w 294"/>
                <a:gd name="T11" fmla="*/ 2147483647 h 568"/>
                <a:gd name="T12" fmla="*/ 2147483647 w 294"/>
                <a:gd name="T13" fmla="*/ 0 h 568"/>
                <a:gd name="T14" fmla="*/ 2147483647 w 294"/>
                <a:gd name="T15" fmla="*/ 0 h 568"/>
                <a:gd name="T16" fmla="*/ 2147483647 w 294"/>
                <a:gd name="T17" fmla="*/ 2147483647 h 568"/>
                <a:gd name="T18" fmla="*/ 2147483647 w 294"/>
                <a:gd name="T19" fmla="*/ 2147483647 h 568"/>
                <a:gd name="T20" fmla="*/ 2147483647 w 294"/>
                <a:gd name="T21" fmla="*/ 2147483647 h 568"/>
                <a:gd name="T22" fmla="*/ 2147483647 w 294"/>
                <a:gd name="T23" fmla="*/ 2147483647 h 568"/>
                <a:gd name="T24" fmla="*/ 2147483647 w 294"/>
                <a:gd name="T25" fmla="*/ 2147483647 h 568"/>
                <a:gd name="T26" fmla="*/ 0 w 294"/>
                <a:gd name="T27" fmla="*/ 2147483647 h 568"/>
                <a:gd name="T28" fmla="*/ 2147483647 w 294"/>
                <a:gd name="T29" fmla="*/ 2147483647 h 568"/>
                <a:gd name="T30" fmla="*/ 2147483647 w 294"/>
                <a:gd name="T31" fmla="*/ 2147483647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2" name="Freeform 35">
              <a:extLst>
                <a:ext uri="{FF2B5EF4-FFF2-40B4-BE49-F238E27FC236}">
                  <a16:creationId xmlns:a16="http://schemas.microsoft.com/office/drawing/2014/main" id="{10D7C620-2EC2-47E1-B193-2159CC73E189}"/>
                </a:ext>
              </a:extLst>
            </p:cNvPr>
            <p:cNvSpPr>
              <a:spLocks/>
            </p:cNvSpPr>
            <p:nvPr/>
          </p:nvSpPr>
          <p:spPr bwMode="auto">
            <a:xfrm>
              <a:off x="7494588" y="5664622"/>
              <a:ext cx="100012" cy="209129"/>
            </a:xfrm>
            <a:custGeom>
              <a:avLst/>
              <a:gdLst>
                <a:gd name="T0" fmla="*/ 0 w 25"/>
                <a:gd name="T1" fmla="*/ 0 h 53"/>
                <a:gd name="T2" fmla="*/ 2147483647 w 25"/>
                <a:gd name="T3" fmla="*/ 2147483647 h 53"/>
                <a:gd name="T4" fmla="*/ 2147483647 w 25"/>
                <a:gd name="T5" fmla="*/ 2147483647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3" name="Freeform 36">
              <a:extLst>
                <a:ext uri="{FF2B5EF4-FFF2-40B4-BE49-F238E27FC236}">
                  <a16:creationId xmlns:a16="http://schemas.microsoft.com/office/drawing/2014/main" id="{C35C7C92-5115-48E5-9047-00ACC7D5114E}"/>
                </a:ext>
              </a:extLst>
            </p:cNvPr>
            <p:cNvSpPr>
              <a:spLocks/>
            </p:cNvSpPr>
            <p:nvPr/>
          </p:nvSpPr>
          <p:spPr bwMode="auto">
            <a:xfrm>
              <a:off x="7412038" y="5081957"/>
              <a:ext cx="114300" cy="558991"/>
            </a:xfrm>
            <a:custGeom>
              <a:avLst/>
              <a:gdLst>
                <a:gd name="T0" fmla="*/ 0 w 29"/>
                <a:gd name="T1" fmla="*/ 0 h 141"/>
                <a:gd name="T2" fmla="*/ 2147483647 w 29"/>
                <a:gd name="T3" fmla="*/ 2147483647 h 141"/>
                <a:gd name="T4" fmla="*/ 2147483647 w 29"/>
                <a:gd name="T5" fmla="*/ 2147483647 h 141"/>
                <a:gd name="T6" fmla="*/ 2147483647 w 29"/>
                <a:gd name="T7" fmla="*/ 2147483647 h 141"/>
                <a:gd name="T8" fmla="*/ 2147483647 w 29"/>
                <a:gd name="T9" fmla="*/ 2147483647 h 141"/>
                <a:gd name="T10" fmla="*/ 2147483647 w 29"/>
                <a:gd name="T11" fmla="*/ 2147483647 h 141"/>
                <a:gd name="T12" fmla="*/ 2147483647 w 29"/>
                <a:gd name="T13" fmla="*/ 2147483647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4" name="Freeform 37">
              <a:extLst>
                <a:ext uri="{FF2B5EF4-FFF2-40B4-BE49-F238E27FC236}">
                  <a16:creationId xmlns:a16="http://schemas.microsoft.com/office/drawing/2014/main" id="{5C1A4B5D-F54A-43CE-B3E5-C08ABC7C28EB}"/>
                </a:ext>
              </a:extLst>
            </p:cNvPr>
            <p:cNvSpPr>
              <a:spLocks/>
            </p:cNvSpPr>
            <p:nvPr/>
          </p:nvSpPr>
          <p:spPr bwMode="auto">
            <a:xfrm>
              <a:off x="7412038" y="4978050"/>
              <a:ext cx="31750" cy="189399"/>
            </a:xfrm>
            <a:custGeom>
              <a:avLst/>
              <a:gdLst>
                <a:gd name="T0" fmla="*/ 0 w 8"/>
                <a:gd name="T1" fmla="*/ 2147483647 h 48"/>
                <a:gd name="T2" fmla="*/ 2147483647 w 8"/>
                <a:gd name="T3" fmla="*/ 2147483647 h 48"/>
                <a:gd name="T4" fmla="*/ 2147483647 w 8"/>
                <a:gd name="T5" fmla="*/ 2147483647 h 48"/>
                <a:gd name="T6" fmla="*/ 2147483647 w 8"/>
                <a:gd name="T7" fmla="*/ 2147483647 h 48"/>
                <a:gd name="T8" fmla="*/ 0 w 8"/>
                <a:gd name="T9" fmla="*/ 0 h 48"/>
                <a:gd name="T10" fmla="*/ 0 w 8"/>
                <a:gd name="T11" fmla="*/ 2147483647 h 48"/>
                <a:gd name="T12" fmla="*/ 0 w 8"/>
                <a:gd name="T13" fmla="*/ 2147483647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5" name="Freeform 38">
              <a:extLst>
                <a:ext uri="{FF2B5EF4-FFF2-40B4-BE49-F238E27FC236}">
                  <a16:creationId xmlns:a16="http://schemas.microsoft.com/office/drawing/2014/main" id="{9DEB2C85-58D2-4A2A-9B4A-E700E5DA2A55}"/>
                </a:ext>
              </a:extLst>
            </p:cNvPr>
            <p:cNvSpPr>
              <a:spLocks/>
            </p:cNvSpPr>
            <p:nvPr/>
          </p:nvSpPr>
          <p:spPr bwMode="auto">
            <a:xfrm>
              <a:off x="7439025" y="5434450"/>
              <a:ext cx="174625" cy="439301"/>
            </a:xfrm>
            <a:custGeom>
              <a:avLst/>
              <a:gdLst>
                <a:gd name="T0" fmla="*/ 2147483647 w 44"/>
                <a:gd name="T1" fmla="*/ 2147483647 h 111"/>
                <a:gd name="T2" fmla="*/ 0 w 44"/>
                <a:gd name="T3" fmla="*/ 0 h 111"/>
                <a:gd name="T4" fmla="*/ 2147483647 w 44"/>
                <a:gd name="T5" fmla="*/ 2147483647 h 111"/>
                <a:gd name="T6" fmla="*/ 2147483647 w 44"/>
                <a:gd name="T7" fmla="*/ 2147483647 h 111"/>
                <a:gd name="T8" fmla="*/ 2147483647 w 44"/>
                <a:gd name="T9" fmla="*/ 2147483647 h 111"/>
                <a:gd name="T10" fmla="*/ 2147483647 w 44"/>
                <a:gd name="T11" fmla="*/ 2147483647 h 111"/>
                <a:gd name="T12" fmla="*/ 2147483647 w 44"/>
                <a:gd name="T13" fmla="*/ 2147483647 h 111"/>
                <a:gd name="T14" fmla="*/ 2147483647 w 44"/>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2" name="Rectangle 61">
            <a:extLst>
              <a:ext uri="{FF2B5EF4-FFF2-40B4-BE49-F238E27FC236}">
                <a16:creationId xmlns:a16="http://schemas.microsoft.com/office/drawing/2014/main" id="{07877A74-C6A1-4A52-81D8-50C987321A5B}"/>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E72422D1-0D9D-4525-B398-5E03191D6A9B}"/>
              </a:ext>
            </a:extLst>
          </p:cNvPr>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başlık stili için tıklatın</a:t>
            </a:r>
            <a:endParaRPr lang="en-US" altLang="tr-TR"/>
          </a:p>
        </p:txBody>
      </p:sp>
      <p:sp>
        <p:nvSpPr>
          <p:cNvPr id="1030" name="Text Placeholder 2">
            <a:extLst>
              <a:ext uri="{FF2B5EF4-FFF2-40B4-BE49-F238E27FC236}">
                <a16:creationId xmlns:a16="http://schemas.microsoft.com/office/drawing/2014/main" id="{959B0EC0-476D-4933-B79B-27885B7BE31F}"/>
              </a:ext>
            </a:extLst>
          </p:cNvPr>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Date Placeholder 3">
            <a:extLst>
              <a:ext uri="{FF2B5EF4-FFF2-40B4-BE49-F238E27FC236}">
                <a16:creationId xmlns:a16="http://schemas.microsoft.com/office/drawing/2014/main" id="{024F51F2-0B26-4F9C-A1B8-3486ACD3780C}"/>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cs typeface="Arial" panose="020B0604020202020204" pitchFamily="34" charset="0"/>
              </a:defRPr>
            </a:lvl1pPr>
          </a:lstStyle>
          <a:p>
            <a:pPr>
              <a:defRPr/>
            </a:pPr>
            <a:r>
              <a:rPr lang="tr-TR" smtClean="0"/>
              <a:t>02.10.2022</a:t>
            </a:r>
            <a:endParaRPr lang="tr-TR"/>
          </a:p>
        </p:txBody>
      </p:sp>
      <p:sp>
        <p:nvSpPr>
          <p:cNvPr id="5" name="Footer Placeholder 4">
            <a:extLst>
              <a:ext uri="{FF2B5EF4-FFF2-40B4-BE49-F238E27FC236}">
                <a16:creationId xmlns:a16="http://schemas.microsoft.com/office/drawing/2014/main" id="{BEF51C61-C9EC-4C23-BAC2-56B6B845CFDF}"/>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r>
              <a:rPr lang="tr-TR" smtClean="0"/>
              <a:t>Hakkari Üniversitesi Strateji Geliştirme Daire Başkanlığı</a:t>
            </a:r>
            <a:endParaRPr lang="tr-TR"/>
          </a:p>
        </p:txBody>
      </p:sp>
      <p:sp>
        <p:nvSpPr>
          <p:cNvPr id="6" name="Slide Number Placeholder 5">
            <a:extLst>
              <a:ext uri="{FF2B5EF4-FFF2-40B4-BE49-F238E27FC236}">
                <a16:creationId xmlns:a16="http://schemas.microsoft.com/office/drawing/2014/main" id="{63133B93-6327-40CF-9851-0ABF2653BADC}"/>
              </a:ext>
            </a:extLst>
          </p:cNvPr>
          <p:cNvSpPr>
            <a:spLocks noGrp="1"/>
          </p:cNvSpPr>
          <p:nvPr>
            <p:ph type="sldNum" sz="quarter" idx="4"/>
          </p:nvPr>
        </p:nvSpPr>
        <p:spPr bwMode="gray">
          <a:xfrm>
            <a:off x="511175" y="787400"/>
            <a:ext cx="585788"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FEFFFF"/>
                </a:solidFill>
              </a:defRPr>
            </a:lvl1pPr>
          </a:lstStyle>
          <a:p>
            <a:fld id="{3A787B24-22FA-4AB4-B6ED-BC667240A355}" type="slidenum">
              <a:rPr lang="tr-TR" altLang="tr-TR"/>
              <a:pPr/>
              <a:t>‹#›</a:t>
            </a:fld>
            <a:endParaRPr lang="tr-TR" altLang="tr-TR"/>
          </a:p>
        </p:txBody>
      </p:sp>
    </p:spTree>
    <p:extLst>
      <p:ext uri="{BB962C8B-B14F-4D97-AF65-F5344CB8AC3E}">
        <p14:creationId xmlns:p14="http://schemas.microsoft.com/office/powerpoint/2010/main" val="27273921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hf sldNum="0"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3140968"/>
            <a:ext cx="7543800" cy="1656184"/>
          </a:xfrm>
        </p:spPr>
        <p:txBody>
          <a:bodyPr>
            <a:normAutofit/>
          </a:bodyPr>
          <a:lstStyle/>
          <a:p>
            <a:pPr algn="ctr"/>
            <a:r>
              <a:rPr lang="tr-TR" sz="3200" b="1" dirty="0" smtClean="0">
                <a:solidFill>
                  <a:srgbClr val="002060"/>
                </a:solidFill>
                <a:latin typeface="Calibri" panose="020F0502020204030204" pitchFamily="34" charset="0"/>
                <a:cs typeface="Times New Roman" panose="02020603050405020304" pitchFamily="18" charset="0"/>
              </a:rPr>
              <a:t>2024-2028</a:t>
            </a:r>
            <a:br>
              <a:rPr lang="tr-TR" sz="3200" b="1" dirty="0" smtClean="0">
                <a:solidFill>
                  <a:srgbClr val="002060"/>
                </a:solidFill>
                <a:latin typeface="Calibri" panose="020F0502020204030204" pitchFamily="34" charset="0"/>
                <a:cs typeface="Times New Roman" panose="02020603050405020304" pitchFamily="18" charset="0"/>
              </a:rPr>
            </a:br>
            <a:r>
              <a:rPr lang="tr-TR" sz="3200" b="1" dirty="0" smtClean="0">
                <a:solidFill>
                  <a:srgbClr val="002060"/>
                </a:solidFill>
                <a:latin typeface="Calibri" panose="020F0502020204030204" pitchFamily="34" charset="0"/>
                <a:cs typeface="Times New Roman" panose="02020603050405020304" pitchFamily="18" charset="0"/>
              </a:rPr>
              <a:t>STRATEJİK PLAN HAZIRLIK ÇALIŞMALARI </a:t>
            </a:r>
            <a:r>
              <a:rPr lang="tr-TR" sz="3200" b="1" dirty="0" err="1" smtClean="0">
                <a:solidFill>
                  <a:srgbClr val="002060"/>
                </a:solidFill>
                <a:latin typeface="Calibri" panose="020F0502020204030204" pitchFamily="34" charset="0"/>
                <a:cs typeface="Times New Roman" panose="02020603050405020304" pitchFamily="18" charset="0"/>
              </a:rPr>
              <a:t>bİlgİlendİrme</a:t>
            </a:r>
            <a:r>
              <a:rPr lang="tr-TR" sz="3200" b="1" dirty="0">
                <a:solidFill>
                  <a:srgbClr val="002060"/>
                </a:solidFill>
                <a:latin typeface="Calibri" panose="020F0502020204030204" pitchFamily="34" charset="0"/>
                <a:cs typeface="Times New Roman" panose="02020603050405020304" pitchFamily="18" charset="0"/>
              </a:rPr>
              <a:t> </a:t>
            </a:r>
            <a:r>
              <a:rPr lang="tr-TR" sz="3200" b="1" dirty="0" err="1" smtClean="0">
                <a:solidFill>
                  <a:srgbClr val="002060"/>
                </a:solidFill>
                <a:latin typeface="Calibri" panose="020F0502020204030204" pitchFamily="34" charset="0"/>
                <a:cs typeface="Times New Roman" panose="02020603050405020304" pitchFamily="18" charset="0"/>
              </a:rPr>
              <a:t>toplantISI</a:t>
            </a:r>
            <a:endParaRPr lang="tr-TR" sz="3200" b="1" dirty="0">
              <a:solidFill>
                <a:srgbClr val="002060"/>
              </a:solidFill>
              <a:latin typeface="Calibri" panose="020F0502020204030204" pitchFamily="34" charset="0"/>
              <a:cs typeface="Times New Roman" panose="02020603050405020304" pitchFamily="18" charset="0"/>
            </a:endParaRPr>
          </a:p>
        </p:txBody>
      </p:sp>
      <p:sp>
        <p:nvSpPr>
          <p:cNvPr id="3" name="Metin Yer Tutucusu 2"/>
          <p:cNvSpPr>
            <a:spLocks noGrp="1"/>
          </p:cNvSpPr>
          <p:nvPr>
            <p:ph type="body" idx="1"/>
          </p:nvPr>
        </p:nvSpPr>
        <p:spPr>
          <a:xfrm>
            <a:off x="1187624" y="4797152"/>
            <a:ext cx="6858000" cy="1346448"/>
          </a:xfrm>
        </p:spPr>
        <p:txBody>
          <a:bodyPr>
            <a:noAutofit/>
          </a:bodyPr>
          <a:lstStyle/>
          <a:p>
            <a:pPr algn="ctr">
              <a:spcBef>
                <a:spcPts val="0"/>
              </a:spcBef>
            </a:pPr>
            <a:r>
              <a:rPr lang="tr-TR" sz="2400" b="1" dirty="0" smtClean="0">
                <a:solidFill>
                  <a:srgbClr val="0070C0"/>
                </a:solidFill>
                <a:latin typeface="Calibri" panose="020F0502020204030204" pitchFamily="34" charset="0"/>
              </a:rPr>
              <a:t>Strateji </a:t>
            </a:r>
            <a:r>
              <a:rPr lang="tr-TR" sz="2400" b="1" dirty="0">
                <a:solidFill>
                  <a:srgbClr val="0070C0"/>
                </a:solidFill>
                <a:latin typeface="Calibri" panose="020F0502020204030204" pitchFamily="34" charset="0"/>
              </a:rPr>
              <a:t>Geliştirme Daire Başkanlığı</a:t>
            </a:r>
          </a:p>
          <a:p>
            <a:pPr algn="ctr">
              <a:spcBef>
                <a:spcPts val="0"/>
              </a:spcBef>
            </a:pPr>
            <a:r>
              <a:rPr lang="tr-TR" sz="2400" b="1" dirty="0" smtClean="0">
                <a:solidFill>
                  <a:srgbClr val="0070C0"/>
                </a:solidFill>
                <a:latin typeface="Calibri" panose="020F0502020204030204" pitchFamily="34" charset="0"/>
              </a:rPr>
              <a:t>Ekim-2022</a:t>
            </a:r>
            <a:endParaRPr lang="tr-TR" sz="2400" b="1" dirty="0">
              <a:solidFill>
                <a:srgbClr val="0070C0"/>
              </a:solidFill>
              <a:latin typeface="Calibri" panose="020F0502020204030204" pitchFamily="34" charset="0"/>
            </a:endParaRPr>
          </a:p>
        </p:txBody>
      </p:sp>
      <p:pic>
        <p:nvPicPr>
          <p:cNvPr id="6" name="Picture 2">
            <a:extLst>
              <a:ext uri="{FF2B5EF4-FFF2-40B4-BE49-F238E27FC236}">
                <a16:creationId xmlns:a16="http://schemas.microsoft.com/office/drawing/2014/main" id="{3211E4D9-C930-4160-8AEE-A3C9E1150B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6449"/>
            <a:ext cx="7543800" cy="2942511"/>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5589240"/>
            <a:ext cx="722176" cy="548680"/>
          </a:xfrm>
          <a:prstGeom prst="rect">
            <a:avLst/>
          </a:prstGeom>
        </p:spPr>
      </p:pic>
    </p:spTree>
    <p:extLst>
      <p:ext uri="{BB962C8B-B14F-4D97-AF65-F5344CB8AC3E}">
        <p14:creationId xmlns:p14="http://schemas.microsoft.com/office/powerpoint/2010/main" val="4136391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Başlık">
            <a:extLst>
              <a:ext uri="{FF2B5EF4-FFF2-40B4-BE49-F238E27FC236}">
                <a16:creationId xmlns:a16="http://schemas.microsoft.com/office/drawing/2014/main" id="{B8D1A2F9-C5A2-451B-8AA2-A80A562D59F6}"/>
              </a:ext>
            </a:extLst>
          </p:cNvPr>
          <p:cNvSpPr>
            <a:spLocks noGrp="1"/>
          </p:cNvSpPr>
          <p:nvPr>
            <p:ph type="title"/>
          </p:nvPr>
        </p:nvSpPr>
        <p:spPr>
          <a:xfrm>
            <a:off x="1763689" y="274638"/>
            <a:ext cx="7380312" cy="633412"/>
          </a:xfrm>
        </p:spPr>
        <p:txBody>
          <a:bodyPr/>
          <a:lstStyle/>
          <a:p>
            <a:pPr eaLnBrk="1" hangingPunct="1"/>
            <a:r>
              <a:rPr lang="tr-TR" altLang="tr-TR" b="1" dirty="0" smtClean="0">
                <a:solidFill>
                  <a:srgbClr val="002060"/>
                </a:solidFill>
                <a:latin typeface="Calibri" panose="020F0502020204030204" pitchFamily="34" charset="0"/>
                <a:cs typeface="Times New Roman" panose="02020603050405020304" pitchFamily="18" charset="0"/>
              </a:rPr>
              <a:t>Temel Kavramlar</a:t>
            </a:r>
            <a:endParaRPr lang="tr-TR" altLang="tr-TR" dirty="0">
              <a:solidFill>
                <a:srgbClr val="002060"/>
              </a:solidFill>
              <a:latin typeface="Calibri" panose="020F0502020204030204" pitchFamily="34" charset="0"/>
              <a:cs typeface="Times New Roman" panose="02020603050405020304" pitchFamily="18" charset="0"/>
            </a:endParaRPr>
          </a:p>
        </p:txBody>
      </p:sp>
      <p:sp>
        <p:nvSpPr>
          <p:cNvPr id="12290" name="Espace réservé du contenu 2">
            <a:extLst>
              <a:ext uri="{FF2B5EF4-FFF2-40B4-BE49-F238E27FC236}">
                <a16:creationId xmlns:a16="http://schemas.microsoft.com/office/drawing/2014/main" id="{9E9105BA-53F7-466B-AF33-E642AC8420F4}"/>
              </a:ext>
            </a:extLst>
          </p:cNvPr>
          <p:cNvSpPr>
            <a:spLocks noGrp="1"/>
          </p:cNvSpPr>
          <p:nvPr>
            <p:ph idx="1"/>
          </p:nvPr>
        </p:nvSpPr>
        <p:spPr>
          <a:xfrm>
            <a:off x="1763713" y="981075"/>
            <a:ext cx="7380287" cy="5688013"/>
          </a:xfrm>
        </p:spPr>
        <p:txBody>
          <a:bodyPr/>
          <a:lstStyle/>
          <a:p>
            <a:pPr eaLnBrk="1" hangingPunct="1"/>
            <a:endParaRPr lang="tr-TR" altLang="tr-TR" sz="2400" dirty="0"/>
          </a:p>
          <a:p>
            <a:pPr eaLnBrk="1" hangingPunct="1"/>
            <a:endParaRPr lang="tr-TR" altLang="tr-TR" sz="2000" dirty="0"/>
          </a:p>
          <a:p>
            <a:pPr eaLnBrk="1" hangingPunct="1"/>
            <a:endParaRPr lang="tr-TR" altLang="tr-TR" sz="2200" dirty="0"/>
          </a:p>
          <a:p>
            <a:pPr eaLnBrk="1" hangingPunct="1"/>
            <a:endParaRPr lang="tr-TR" altLang="tr-TR" sz="2200" dirty="0"/>
          </a:p>
          <a:p>
            <a:pPr eaLnBrk="1" hangingPunct="1">
              <a:buFont typeface="Arial" panose="020B0604020202020204" pitchFamily="34" charset="0"/>
              <a:buNone/>
            </a:pPr>
            <a:endParaRPr lang="tr-TR" altLang="tr-TR" dirty="0"/>
          </a:p>
          <a:p>
            <a:pPr eaLnBrk="1" hangingPunct="1">
              <a:buFont typeface="Arial" panose="020B0604020202020204" pitchFamily="34" charset="0"/>
              <a:buNone/>
            </a:pPr>
            <a:endParaRPr lang="tr-TR" altLang="tr-TR" dirty="0"/>
          </a:p>
          <a:p>
            <a:pPr eaLnBrk="1" hangingPunct="1">
              <a:buFont typeface="Arial" panose="020B0604020202020204" pitchFamily="34" charset="0"/>
              <a:buNone/>
            </a:pPr>
            <a:endParaRPr lang="fr-CA" altLang="tr-TR" dirty="0"/>
          </a:p>
        </p:txBody>
      </p:sp>
      <p:sp>
        <p:nvSpPr>
          <p:cNvPr id="8" name="AutoShape 3">
            <a:extLst>
              <a:ext uri="{FF2B5EF4-FFF2-40B4-BE49-F238E27FC236}">
                <a16:creationId xmlns:a16="http://schemas.microsoft.com/office/drawing/2014/main" id="{F270B550-7075-496E-91A3-E27D9EB1EE35}"/>
              </a:ext>
            </a:extLst>
          </p:cNvPr>
          <p:cNvSpPr txBox="1">
            <a:spLocks noChangeAspect="1" noChangeArrowheads="1"/>
          </p:cNvSpPr>
          <p:nvPr/>
        </p:nvSpPr>
        <p:spPr bwMode="auto">
          <a:xfrm>
            <a:off x="1115616" y="1414165"/>
            <a:ext cx="7848997" cy="5183187"/>
          </a:xfrm>
          <a:prstGeom prst="rect">
            <a:avLst/>
          </a:prstGeom>
          <a:noFill/>
          <a:ln w="9525">
            <a:noFill/>
            <a:miter lim="800000"/>
            <a:headEnd/>
            <a:tailEnd/>
          </a:ln>
        </p:spPr>
        <p:txBody>
          <a:bodyPr/>
          <a:lstStyle/>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tr-TR" sz="3200" b="0" i="0" u="none" strike="noStrike" kern="1200" cap="none" spc="0" normalizeH="0" baseline="0" noProof="0" dirty="0" smtClean="0">
                <a:ln>
                  <a:noFill/>
                </a:ln>
                <a:solidFill>
                  <a:srgbClr val="002060"/>
                </a:solidFill>
                <a:effectLst/>
                <a:uLnTx/>
                <a:uFillTx/>
                <a:latin typeface="Calibri" panose="020F0502020204030204" pitchFamily="34" charset="0"/>
                <a:cs typeface="Times New Roman" panose="02020603050405020304" pitchFamily="18" charset="0"/>
              </a:rPr>
              <a:t>Stratejik Planlama;</a:t>
            </a:r>
          </a:p>
          <a:p>
            <a:pPr marR="0" lvl="0" algn="l" defTabSz="914400" rtl="0" eaLnBrk="1" fontAlgn="base" latinLnBrk="0" hangingPunct="1">
              <a:lnSpc>
                <a:spcPct val="80000"/>
              </a:lnSpc>
              <a:spcBef>
                <a:spcPct val="20000"/>
              </a:spcBef>
              <a:spcAft>
                <a:spcPct val="0"/>
              </a:spcAft>
              <a:buClrTx/>
              <a:buSzTx/>
              <a:tabLst/>
              <a:defRPr/>
            </a:pPr>
            <a:endParaRPr kumimoji="0" lang="tr-TR" sz="2400" b="0" i="0" u="none" strike="noStrike" kern="1200" cap="none" spc="0" normalizeH="0" baseline="0" noProof="0" dirty="0" smtClean="0">
              <a:ln>
                <a:noFill/>
              </a:ln>
              <a:solidFill>
                <a:srgbClr val="002060"/>
              </a:solidFill>
              <a:effectLst/>
              <a:uLnTx/>
              <a:uFillTx/>
              <a:latin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ü"/>
              <a:tabLst/>
              <a:defRPr/>
            </a:pPr>
            <a:r>
              <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rPr>
              <a:t>Sonuçların </a:t>
            </a:r>
            <a:r>
              <a:rPr kumimoji="0" lang="tr-TR" sz="2400" b="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rPr>
              <a:t>planlanmasıdır.</a:t>
            </a: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ü"/>
              <a:tabLst/>
              <a:defRPr/>
            </a:pPr>
            <a:endPar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ü"/>
              <a:tabLst/>
              <a:defRPr/>
            </a:pPr>
            <a:r>
              <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rPr>
              <a:t>Değişimin </a:t>
            </a:r>
            <a:r>
              <a:rPr kumimoji="0" lang="tr-TR" sz="2400" b="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rPr>
              <a:t>planlanmasıdır.</a:t>
            </a: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ü"/>
              <a:tabLst/>
              <a:defRPr/>
            </a:pPr>
            <a:endPar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ü"/>
              <a:tabLst/>
              <a:defRPr/>
            </a:pPr>
            <a:r>
              <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rPr>
              <a:t>Kaliteli </a:t>
            </a:r>
            <a:r>
              <a:rPr kumimoji="0" lang="tr-TR" sz="2400" b="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rPr>
              <a:t>yönetimin aracıdır.</a:t>
            </a: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ü"/>
              <a:tabLst/>
              <a:defRPr/>
            </a:pPr>
            <a:endPar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ü"/>
              <a:tabLst/>
              <a:defRPr/>
            </a:pPr>
            <a:r>
              <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rPr>
              <a:t>Hesap </a:t>
            </a:r>
            <a:r>
              <a:rPr kumimoji="0" lang="tr-TR" sz="2400" b="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rPr>
              <a:t>verme sorumluluğuna temel oluşturur.</a:t>
            </a: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ü"/>
              <a:tabLst/>
              <a:defRPr/>
            </a:pPr>
            <a:endPar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ü"/>
              <a:tabLst/>
              <a:defRPr/>
            </a:pPr>
            <a:r>
              <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rPr>
              <a:t>Katılımcı </a:t>
            </a:r>
            <a:r>
              <a:rPr kumimoji="0" lang="tr-TR" sz="2400" b="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rPr>
              <a:t>bir yaklaşımdır.</a:t>
            </a: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ü"/>
              <a:tabLst/>
              <a:defRPr/>
            </a:pPr>
            <a:endPar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tr-TR" sz="2400" b="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rPr>
              <a:t>Sadece </a:t>
            </a:r>
            <a:r>
              <a:rPr kumimoji="0" lang="tr-TR" sz="2400" b="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rPr>
              <a:t>bütçeye dönük değildir.</a:t>
            </a:r>
            <a:r>
              <a:rPr kumimoji="0" lang="tr-TR" sz="2400" b="0" i="0" u="none" strike="noStrike" kern="1200" cap="none" spc="0" normalizeH="0" baseline="0" noProof="0" dirty="0">
                <a:ln>
                  <a:noFill/>
                </a:ln>
                <a:solidFill>
                  <a:srgbClr val="002060"/>
                </a:solidFill>
                <a:effectLst/>
                <a:uLnTx/>
                <a:uFillTx/>
                <a:latin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a:extLst>
              <a:ext uri="{FF2B5EF4-FFF2-40B4-BE49-F238E27FC236}">
                <a16:creationId xmlns:a16="http://schemas.microsoft.com/office/drawing/2014/main" id="{3B26A8F2-8DA9-4896-944A-C452BF7A07CC}"/>
              </a:ext>
            </a:extLst>
          </p:cNvPr>
          <p:cNvSpPr>
            <a:spLocks noGrp="1"/>
          </p:cNvSpPr>
          <p:nvPr>
            <p:ph type="title"/>
          </p:nvPr>
        </p:nvSpPr>
        <p:spPr>
          <a:xfrm>
            <a:off x="1403350" y="549275"/>
            <a:ext cx="6950075" cy="1281113"/>
          </a:xfrm>
        </p:spPr>
        <p:txBody>
          <a:bodyPr/>
          <a:lstStyle/>
          <a:p>
            <a:pPr algn="ctr" eaLnBrk="1" hangingPunct="1"/>
            <a:r>
              <a:rPr lang="tr-TR" altLang="tr-TR" b="1" dirty="0">
                <a:solidFill>
                  <a:srgbClr val="002060"/>
                </a:solidFill>
                <a:latin typeface="Calibri" panose="020F0502020204030204" pitchFamily="34" charset="0"/>
                <a:cs typeface="Times New Roman" panose="02020603050405020304" pitchFamily="18" charset="0"/>
              </a:rPr>
              <a:t>Stratejik Planların Süresi, Güncelleştirilmesi ve Yenilenmesi</a:t>
            </a:r>
          </a:p>
        </p:txBody>
      </p:sp>
      <p:sp>
        <p:nvSpPr>
          <p:cNvPr id="9219" name="İçerik Yer Tutucusu 2">
            <a:extLst>
              <a:ext uri="{FF2B5EF4-FFF2-40B4-BE49-F238E27FC236}">
                <a16:creationId xmlns:a16="http://schemas.microsoft.com/office/drawing/2014/main" id="{A226A86F-ACC3-4105-AF8D-9873533F507B}"/>
              </a:ext>
            </a:extLst>
          </p:cNvPr>
          <p:cNvSpPr>
            <a:spLocks noGrp="1"/>
          </p:cNvSpPr>
          <p:nvPr>
            <p:ph idx="1"/>
          </p:nvPr>
        </p:nvSpPr>
        <p:spPr>
          <a:xfrm>
            <a:off x="611188" y="1988840"/>
            <a:ext cx="8229600" cy="4608512"/>
          </a:xfrm>
        </p:spPr>
        <p:txBody>
          <a:bodyPr rtlCol="0">
            <a:noAutofit/>
          </a:bodyPr>
          <a:lstStyle/>
          <a:p>
            <a:pPr algn="just" eaLnBrk="1" fontAlgn="auto" hangingPunct="1">
              <a:spcAft>
                <a:spcPts val="0"/>
              </a:spcAft>
              <a:defRPr/>
            </a:pPr>
            <a:r>
              <a:rPr lang="tr-TR" sz="3200" dirty="0">
                <a:solidFill>
                  <a:srgbClr val="002060"/>
                </a:solidFill>
                <a:latin typeface="Calibri" panose="020F0502020204030204" pitchFamily="34" charset="0"/>
                <a:cs typeface="Times New Roman" panose="02020603050405020304" pitchFamily="18" charset="0"/>
              </a:rPr>
              <a:t>Stratejik planlar </a:t>
            </a:r>
            <a:r>
              <a:rPr lang="tr-TR" sz="3200" b="1" dirty="0">
                <a:solidFill>
                  <a:srgbClr val="C00000"/>
                </a:solidFill>
                <a:latin typeface="Calibri" panose="020F0502020204030204" pitchFamily="34" charset="0"/>
                <a:cs typeface="Times New Roman" panose="02020603050405020304" pitchFamily="18" charset="0"/>
              </a:rPr>
              <a:t>beş yıllık </a:t>
            </a:r>
            <a:r>
              <a:rPr lang="tr-TR" sz="3200" dirty="0">
                <a:latin typeface="Calibri" panose="020F0502020204030204" pitchFamily="34" charset="0"/>
                <a:cs typeface="Times New Roman" panose="02020603050405020304" pitchFamily="18" charset="0"/>
              </a:rPr>
              <a:t>dönemi kapsar.</a:t>
            </a:r>
          </a:p>
          <a:p>
            <a:pPr algn="just" eaLnBrk="1" fontAlgn="auto" hangingPunct="1">
              <a:spcAft>
                <a:spcPts val="0"/>
              </a:spcAft>
              <a:defRPr/>
            </a:pPr>
            <a:r>
              <a:rPr lang="tr-TR" altLang="tr-TR" sz="3200" b="1" dirty="0">
                <a:solidFill>
                  <a:srgbClr val="C00000"/>
                </a:solidFill>
                <a:latin typeface="Calibri" panose="020F0502020204030204" pitchFamily="34" charset="0"/>
                <a:cs typeface="Times New Roman" panose="02020603050405020304" pitchFamily="18" charset="0"/>
              </a:rPr>
              <a:t>E</a:t>
            </a:r>
            <a:r>
              <a:rPr lang="tr-TR" sz="3200" b="1" dirty="0">
                <a:solidFill>
                  <a:srgbClr val="C00000"/>
                </a:solidFill>
                <a:latin typeface="Calibri" panose="020F0502020204030204" pitchFamily="34" charset="0"/>
                <a:cs typeface="Times New Roman" panose="02020603050405020304" pitchFamily="18" charset="0"/>
              </a:rPr>
              <a:t>n az iki yıl </a:t>
            </a:r>
            <a:r>
              <a:rPr lang="tr-TR" sz="3200" dirty="0">
                <a:solidFill>
                  <a:srgbClr val="002060"/>
                </a:solidFill>
                <a:latin typeface="Calibri" panose="020F0502020204030204" pitchFamily="34" charset="0"/>
                <a:cs typeface="Times New Roman" panose="02020603050405020304" pitchFamily="18" charset="0"/>
              </a:rPr>
              <a:t>uygulanmak zorunda. Kalan süre için güncelleştirme yapılabilir</a:t>
            </a:r>
            <a:r>
              <a:rPr lang="tr-TR" sz="3200" dirty="0">
                <a:latin typeface="Calibri" panose="020F0502020204030204" pitchFamily="34" charset="0"/>
                <a:cs typeface="Times New Roman" panose="02020603050405020304" pitchFamily="18" charset="0"/>
              </a:rPr>
              <a:t>.</a:t>
            </a:r>
          </a:p>
          <a:p>
            <a:pPr algn="just" eaLnBrk="1" fontAlgn="auto" hangingPunct="1">
              <a:spcAft>
                <a:spcPts val="0"/>
              </a:spcAft>
              <a:defRPr/>
            </a:pPr>
            <a:r>
              <a:rPr lang="tr-TR" altLang="tr-TR" sz="3200" b="1" dirty="0">
                <a:solidFill>
                  <a:srgbClr val="002060"/>
                </a:solidFill>
                <a:latin typeface="Calibri" panose="020F0502020204030204" pitchFamily="34" charset="0"/>
                <a:cs typeface="Calibri" panose="020F0502020204030204" pitchFamily="34" charset="0"/>
              </a:rPr>
              <a:t>Güncelleştirme </a:t>
            </a:r>
            <a:r>
              <a:rPr lang="tr-TR" altLang="tr-TR" sz="3200" b="1" dirty="0">
                <a:solidFill>
                  <a:srgbClr val="C00000"/>
                </a:solidFill>
                <a:latin typeface="Calibri" panose="020F0502020204030204" pitchFamily="34" charset="0"/>
                <a:cs typeface="Calibri" panose="020F0502020204030204" pitchFamily="34" charset="0"/>
              </a:rPr>
              <a:t>misyon, vizyon </a:t>
            </a:r>
            <a:r>
              <a:rPr lang="tr-TR" altLang="tr-TR" sz="3200" b="1" dirty="0">
                <a:solidFill>
                  <a:srgbClr val="002060"/>
                </a:solidFill>
                <a:latin typeface="Calibri" panose="020F0502020204030204" pitchFamily="34" charset="0"/>
                <a:cs typeface="Calibri" panose="020F0502020204030204" pitchFamily="34" charset="0"/>
              </a:rPr>
              <a:t>ve </a:t>
            </a:r>
            <a:r>
              <a:rPr lang="tr-TR" altLang="tr-TR" sz="3200" b="1" dirty="0">
                <a:solidFill>
                  <a:srgbClr val="C00000"/>
                </a:solidFill>
                <a:latin typeface="Calibri" panose="020F0502020204030204" pitchFamily="34" charset="0"/>
                <a:cs typeface="Calibri" panose="020F0502020204030204" pitchFamily="34" charset="0"/>
              </a:rPr>
              <a:t>amaçlar</a:t>
            </a:r>
            <a:r>
              <a:rPr lang="tr-TR" altLang="tr-TR" sz="3200" b="1" dirty="0">
                <a:solidFill>
                  <a:srgbClr val="002060"/>
                </a:solidFill>
                <a:latin typeface="Calibri" panose="020F0502020204030204" pitchFamily="34" charset="0"/>
                <a:cs typeface="Calibri" panose="020F0502020204030204" pitchFamily="34" charset="0"/>
              </a:rPr>
              <a:t> bölümleri </a:t>
            </a:r>
            <a:r>
              <a:rPr lang="tr-TR" altLang="tr-TR" sz="3200" b="1" u="sng" dirty="0" smtClean="0">
                <a:solidFill>
                  <a:srgbClr val="002060"/>
                </a:solidFill>
                <a:highlight>
                  <a:srgbClr val="FFFF00"/>
                </a:highlight>
                <a:latin typeface="Calibri" panose="020F0502020204030204" pitchFamily="34" charset="0"/>
                <a:cs typeface="Calibri" panose="020F0502020204030204" pitchFamily="34" charset="0"/>
              </a:rPr>
              <a:t>değiştirilmeksizin,</a:t>
            </a:r>
            <a:r>
              <a:rPr lang="tr-TR" altLang="tr-TR" sz="3200" b="1" dirty="0" smtClean="0">
                <a:solidFill>
                  <a:srgbClr val="002060"/>
                </a:solidFill>
                <a:latin typeface="Calibri" panose="020F0502020204030204" pitchFamily="34" charset="0"/>
                <a:cs typeface="Calibri" panose="020F0502020204030204" pitchFamily="34" charset="0"/>
              </a:rPr>
              <a:t> </a:t>
            </a:r>
            <a:r>
              <a:rPr lang="tr-TR" altLang="tr-TR" sz="3200" b="1" dirty="0">
                <a:solidFill>
                  <a:srgbClr val="002060"/>
                </a:solidFill>
                <a:latin typeface="Calibri" panose="020F0502020204030204" pitchFamily="34" charset="0"/>
                <a:cs typeface="Calibri" panose="020F0502020204030204" pitchFamily="34" charset="0"/>
              </a:rPr>
              <a:t>sadece </a:t>
            </a:r>
            <a:r>
              <a:rPr lang="tr-TR" altLang="tr-TR" sz="3200" b="1" dirty="0">
                <a:solidFill>
                  <a:srgbClr val="C00000"/>
                </a:solidFill>
                <a:latin typeface="Calibri" panose="020F0502020204030204" pitchFamily="34" charset="0"/>
                <a:cs typeface="Calibri" panose="020F0502020204030204" pitchFamily="34" charset="0"/>
              </a:rPr>
              <a:t>hedefler </a:t>
            </a:r>
            <a:r>
              <a:rPr lang="tr-TR" altLang="tr-TR" sz="3200" b="1" dirty="0">
                <a:solidFill>
                  <a:srgbClr val="002060"/>
                </a:solidFill>
                <a:latin typeface="Calibri" panose="020F0502020204030204" pitchFamily="34" charset="0"/>
                <a:cs typeface="Calibri" panose="020F0502020204030204" pitchFamily="34" charset="0"/>
              </a:rPr>
              <a:t>bölümünde yapılan nicel değişikliklerdir</a:t>
            </a:r>
            <a:r>
              <a:rPr lang="tr-TR" altLang="tr-TR" sz="2000" b="1" dirty="0">
                <a:solidFill>
                  <a:srgbClr val="002060"/>
                </a:solidFill>
                <a:latin typeface="Calibri" panose="020F0502020204030204" pitchFamily="34" charset="0"/>
                <a:cs typeface="Calibri" panose="020F0502020204030204" pitchFamily="34" charset="0"/>
              </a:rPr>
              <a:t>.</a:t>
            </a:r>
            <a:endParaRPr lang="tr-TR" altLang="tr-TR" sz="2000" dirty="0">
              <a:solidFill>
                <a:schemeClr val="tx1">
                  <a:lumMod val="75000"/>
                  <a:lumOff val="25000"/>
                </a:schemeClr>
              </a:solidFill>
              <a:latin typeface="Calibri" panose="020F050202020403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a:extLst>
              <a:ext uri="{FF2B5EF4-FFF2-40B4-BE49-F238E27FC236}">
                <a16:creationId xmlns:a16="http://schemas.microsoft.com/office/drawing/2014/main" id="{3B26A8F2-8DA9-4896-944A-C452BF7A07CC}"/>
              </a:ext>
            </a:extLst>
          </p:cNvPr>
          <p:cNvSpPr>
            <a:spLocks noGrp="1"/>
          </p:cNvSpPr>
          <p:nvPr>
            <p:ph type="title"/>
          </p:nvPr>
        </p:nvSpPr>
        <p:spPr>
          <a:xfrm>
            <a:off x="1403350" y="549275"/>
            <a:ext cx="6950075" cy="1281113"/>
          </a:xfrm>
        </p:spPr>
        <p:txBody>
          <a:bodyPr/>
          <a:lstStyle/>
          <a:p>
            <a:pPr algn="ctr" eaLnBrk="1" hangingPunct="1"/>
            <a:r>
              <a:rPr lang="tr-TR" altLang="tr-TR" b="1" dirty="0">
                <a:solidFill>
                  <a:srgbClr val="002060"/>
                </a:solidFill>
                <a:latin typeface="Calibri" panose="020F0502020204030204" pitchFamily="34" charset="0"/>
                <a:cs typeface="Times New Roman" panose="02020603050405020304" pitchFamily="18" charset="0"/>
              </a:rPr>
              <a:t>Stratejik Planların Süresi, Güncelleştirilmesi ve Yenilenme</a:t>
            </a:r>
            <a:r>
              <a:rPr lang="tr-TR" altLang="tr-TR" b="1" dirty="0">
                <a:solidFill>
                  <a:schemeClr val="tx1"/>
                </a:solidFill>
                <a:latin typeface="Calibri" panose="020F0502020204030204" pitchFamily="34" charset="0"/>
                <a:cs typeface="Times New Roman" panose="02020603050405020304" pitchFamily="18" charset="0"/>
              </a:rPr>
              <a:t>si</a:t>
            </a:r>
          </a:p>
        </p:txBody>
      </p:sp>
      <p:sp>
        <p:nvSpPr>
          <p:cNvPr id="9219" name="İçerik Yer Tutucusu 2">
            <a:extLst>
              <a:ext uri="{FF2B5EF4-FFF2-40B4-BE49-F238E27FC236}">
                <a16:creationId xmlns:a16="http://schemas.microsoft.com/office/drawing/2014/main" id="{A226A86F-ACC3-4105-AF8D-9873533F507B}"/>
              </a:ext>
            </a:extLst>
          </p:cNvPr>
          <p:cNvSpPr>
            <a:spLocks noGrp="1"/>
          </p:cNvSpPr>
          <p:nvPr>
            <p:ph idx="1"/>
          </p:nvPr>
        </p:nvSpPr>
        <p:spPr>
          <a:xfrm>
            <a:off x="611188" y="1916113"/>
            <a:ext cx="8229600" cy="4608512"/>
          </a:xfrm>
        </p:spPr>
        <p:txBody>
          <a:bodyPr rtlCol="0">
            <a:noAutofit/>
          </a:bodyPr>
          <a:lstStyle/>
          <a:p>
            <a:pPr marL="0" indent="0" algn="just" eaLnBrk="1" fontAlgn="auto" hangingPunct="1">
              <a:spcAft>
                <a:spcPts val="0"/>
              </a:spcAft>
              <a:buFont typeface="Wingdings 3" panose="05040102010807070707" pitchFamily="18" charset="2"/>
              <a:buNone/>
              <a:defRPr/>
            </a:pPr>
            <a:r>
              <a:rPr lang="tr-TR" sz="2000" b="1" dirty="0">
                <a:latin typeface="Times New Roman" panose="02020603050405020304" pitchFamily="18" charset="0"/>
                <a:cs typeface="Times New Roman" panose="02020603050405020304" pitchFamily="18" charset="0"/>
              </a:rPr>
              <a:t>	</a:t>
            </a:r>
            <a:r>
              <a:rPr lang="tr-TR" sz="3600" b="1" dirty="0" smtClean="0">
                <a:solidFill>
                  <a:srgbClr val="C00000"/>
                </a:solidFill>
                <a:latin typeface="Calibri" panose="020F0502020204030204" pitchFamily="34" charset="0"/>
                <a:cs typeface="Times New Roman" panose="02020603050405020304" pitchFamily="18" charset="0"/>
              </a:rPr>
              <a:t>Yenileme;</a:t>
            </a:r>
            <a:endParaRPr lang="tr-TR" sz="3600" b="1" dirty="0">
              <a:solidFill>
                <a:srgbClr val="C00000"/>
              </a:solidFill>
              <a:latin typeface="Calibri" panose="020F0502020204030204" pitchFamily="34" charset="0"/>
              <a:cs typeface="Times New Roman" panose="02020603050405020304" pitchFamily="18" charset="0"/>
            </a:endParaRPr>
          </a:p>
          <a:p>
            <a:pPr algn="just">
              <a:defRPr/>
            </a:pPr>
            <a:r>
              <a:rPr lang="tr-TR" sz="2800" dirty="0">
                <a:solidFill>
                  <a:srgbClr val="002060"/>
                </a:solidFill>
                <a:latin typeface="Calibri" panose="020F0502020204030204" pitchFamily="34" charset="0"/>
                <a:cs typeface="Times New Roman" panose="02020603050405020304" pitchFamily="18" charset="0"/>
              </a:rPr>
              <a:t>Kamu İdaresinin görev, yetki ve sorumluluklarını düzenleyen mevzuatta   değişiklik olması,</a:t>
            </a:r>
          </a:p>
          <a:p>
            <a:pPr algn="just">
              <a:defRPr/>
            </a:pPr>
            <a:r>
              <a:rPr lang="tr-TR" sz="2800" dirty="0">
                <a:solidFill>
                  <a:srgbClr val="002060"/>
                </a:solidFill>
                <a:latin typeface="Calibri" panose="020F0502020204030204" pitchFamily="34" charset="0"/>
                <a:cs typeface="Times New Roman" panose="02020603050405020304" pitchFamily="18" charset="0"/>
              </a:rPr>
              <a:t>Hükümetin değişmesi, </a:t>
            </a:r>
            <a:endParaRPr lang="tr-TR" sz="2800" dirty="0" smtClean="0">
              <a:solidFill>
                <a:srgbClr val="002060"/>
              </a:solidFill>
              <a:latin typeface="Calibri" panose="020F0502020204030204" pitchFamily="34" charset="0"/>
              <a:cs typeface="Times New Roman" panose="02020603050405020304" pitchFamily="18" charset="0"/>
            </a:endParaRPr>
          </a:p>
          <a:p>
            <a:pPr algn="just">
              <a:defRPr/>
            </a:pPr>
            <a:r>
              <a:rPr lang="tr-TR" sz="2800" dirty="0" smtClean="0">
                <a:solidFill>
                  <a:srgbClr val="002060"/>
                </a:solidFill>
                <a:latin typeface="Calibri" panose="020F0502020204030204" pitchFamily="34" charset="0"/>
                <a:cs typeface="Times New Roman" panose="02020603050405020304" pitchFamily="18" charset="0"/>
              </a:rPr>
              <a:t>Üst Yöneticinin (Rektör) değişmesi,</a:t>
            </a:r>
            <a:endParaRPr lang="tr-TR" sz="2800" dirty="0">
              <a:solidFill>
                <a:srgbClr val="002060"/>
              </a:solidFill>
              <a:latin typeface="Calibri" panose="020F0502020204030204" pitchFamily="34" charset="0"/>
              <a:cs typeface="Times New Roman" panose="02020603050405020304" pitchFamily="18" charset="0"/>
            </a:endParaRPr>
          </a:p>
          <a:p>
            <a:pPr algn="just">
              <a:defRPr/>
            </a:pPr>
            <a:r>
              <a:rPr lang="tr-TR" sz="2800" dirty="0">
                <a:solidFill>
                  <a:srgbClr val="002060"/>
                </a:solidFill>
                <a:latin typeface="Calibri" panose="020F0502020204030204" pitchFamily="34" charset="0"/>
                <a:cs typeface="Times New Roman" panose="02020603050405020304" pitchFamily="18" charset="0"/>
              </a:rPr>
              <a:t>Doğal afet, tehlikeli salgın hastalıklar veya ağır ekonomik bunalımların vuku bulması hallerinde ilgili kamu idarelerinin stratejik planları yenilenebilir.</a:t>
            </a:r>
          </a:p>
          <a:p>
            <a:pPr algn="just">
              <a:defRPr/>
            </a:pPr>
            <a:endParaRPr lang="tr-TR" sz="2800" dirty="0">
              <a:solidFill>
                <a:srgbClr val="002060"/>
              </a:solidFill>
              <a:latin typeface="Calibri" panose="020F0502020204030204" pitchFamily="34" charset="0"/>
              <a:cs typeface="Times New Roman" panose="02020603050405020304" pitchFamily="18" charset="0"/>
            </a:endParaRPr>
          </a:p>
          <a:p>
            <a:pPr algn="just" eaLnBrk="1" fontAlgn="auto" hangingPunct="1">
              <a:spcAft>
                <a:spcPts val="0"/>
              </a:spcAft>
              <a:defRPr/>
            </a:pPr>
            <a:endParaRPr lang="tr-TR" altLang="tr-TR"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42623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Başlık">
            <a:extLst>
              <a:ext uri="{FF2B5EF4-FFF2-40B4-BE49-F238E27FC236}">
                <a16:creationId xmlns:a16="http://schemas.microsoft.com/office/drawing/2014/main" id="{272E1DEF-8124-4A21-B214-BE39D3B1E6F8}"/>
              </a:ext>
            </a:extLst>
          </p:cNvPr>
          <p:cNvSpPr>
            <a:spLocks noGrp="1"/>
          </p:cNvSpPr>
          <p:nvPr>
            <p:ph type="title"/>
          </p:nvPr>
        </p:nvSpPr>
        <p:spPr>
          <a:xfrm>
            <a:off x="1259632" y="61612"/>
            <a:ext cx="7000875" cy="633412"/>
          </a:xfrm>
        </p:spPr>
        <p:txBody>
          <a:bodyPr/>
          <a:lstStyle/>
          <a:p>
            <a:pPr eaLnBrk="1" hangingPunct="1"/>
            <a:r>
              <a:rPr lang="tr-TR" altLang="tr-TR" b="1" dirty="0" smtClean="0">
                <a:solidFill>
                  <a:srgbClr val="002060"/>
                </a:solidFill>
                <a:latin typeface="Calibri" panose="020F0502020204030204" pitchFamily="34" charset="0"/>
                <a:cs typeface="Times New Roman" panose="02020603050405020304" pitchFamily="18" charset="0"/>
              </a:rPr>
              <a:t>Stratejik Planın Önemi</a:t>
            </a:r>
            <a:endParaRPr lang="tr-TR" altLang="tr-TR" b="1" dirty="0">
              <a:solidFill>
                <a:srgbClr val="002060"/>
              </a:solidFill>
              <a:latin typeface="Calibri" panose="020F0502020204030204" pitchFamily="34" charset="0"/>
              <a:cs typeface="Times New Roman" panose="02020603050405020304" pitchFamily="18" charset="0"/>
            </a:endParaRPr>
          </a:p>
        </p:txBody>
      </p:sp>
      <p:sp>
        <p:nvSpPr>
          <p:cNvPr id="10242" name="Espace réservé du contenu 2">
            <a:extLst>
              <a:ext uri="{FF2B5EF4-FFF2-40B4-BE49-F238E27FC236}">
                <a16:creationId xmlns:a16="http://schemas.microsoft.com/office/drawing/2014/main" id="{950CB758-B31D-4996-8E98-DD95BD7C6B8E}"/>
              </a:ext>
            </a:extLst>
          </p:cNvPr>
          <p:cNvSpPr>
            <a:spLocks noGrp="1"/>
          </p:cNvSpPr>
          <p:nvPr>
            <p:ph idx="1"/>
          </p:nvPr>
        </p:nvSpPr>
        <p:spPr>
          <a:xfrm>
            <a:off x="1403649" y="981075"/>
            <a:ext cx="7740352" cy="5688013"/>
          </a:xfrm>
        </p:spPr>
        <p:txBody>
          <a:bodyPr/>
          <a:lstStyle/>
          <a:p>
            <a:pPr eaLnBrk="1" hangingPunct="1"/>
            <a:endParaRPr lang="tr-TR" altLang="tr-TR" sz="2400" dirty="0"/>
          </a:p>
          <a:p>
            <a:pPr eaLnBrk="1" hangingPunct="1"/>
            <a:endParaRPr lang="tr-TR" altLang="tr-TR" sz="2000" dirty="0"/>
          </a:p>
          <a:p>
            <a:pPr eaLnBrk="1" hangingPunct="1"/>
            <a:endParaRPr lang="tr-TR" altLang="tr-TR" sz="2200" dirty="0"/>
          </a:p>
          <a:p>
            <a:pPr eaLnBrk="1" hangingPunct="1"/>
            <a:endParaRPr lang="tr-TR" altLang="tr-TR" sz="2200" dirty="0"/>
          </a:p>
          <a:p>
            <a:pPr eaLnBrk="1" hangingPunct="1">
              <a:buFont typeface="Arial" panose="020B0604020202020204" pitchFamily="34" charset="0"/>
              <a:buNone/>
            </a:pPr>
            <a:endParaRPr lang="tr-TR" altLang="tr-TR" dirty="0"/>
          </a:p>
          <a:p>
            <a:pPr eaLnBrk="1" hangingPunct="1">
              <a:buFont typeface="Arial" panose="020B0604020202020204" pitchFamily="34" charset="0"/>
              <a:buNone/>
            </a:pPr>
            <a:endParaRPr lang="tr-TR" altLang="tr-TR" dirty="0"/>
          </a:p>
          <a:p>
            <a:pPr eaLnBrk="1" hangingPunct="1">
              <a:buFont typeface="Arial" panose="020B0604020202020204" pitchFamily="34" charset="0"/>
              <a:buNone/>
            </a:pPr>
            <a:endParaRPr lang="fr-CA" altLang="tr-TR" dirty="0"/>
          </a:p>
        </p:txBody>
      </p:sp>
      <p:sp>
        <p:nvSpPr>
          <p:cNvPr id="5" name="Text Box 22">
            <a:extLst>
              <a:ext uri="{FF2B5EF4-FFF2-40B4-BE49-F238E27FC236}">
                <a16:creationId xmlns:a16="http://schemas.microsoft.com/office/drawing/2014/main" id="{9BE90806-29BD-4195-A598-A33A35555BA9}"/>
              </a:ext>
            </a:extLst>
          </p:cNvPr>
          <p:cNvSpPr txBox="1">
            <a:spLocks noChangeArrowheads="1"/>
          </p:cNvSpPr>
          <p:nvPr/>
        </p:nvSpPr>
        <p:spPr bwMode="auto">
          <a:xfrm>
            <a:off x="827584" y="836712"/>
            <a:ext cx="7776864" cy="5509200"/>
          </a:xfrm>
          <a:prstGeom prst="rect">
            <a:avLst/>
          </a:prstGeom>
          <a:noFill/>
          <a:ln w="9525">
            <a:noFill/>
            <a:miter lim="800000"/>
            <a:headEnd/>
            <a:tailEnd/>
          </a:ln>
        </p:spPr>
        <p:txBody>
          <a:bodyPr wrap="square">
            <a:spAutoFit/>
          </a:bodyPr>
          <a:lstStyle/>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tr-TR" sz="2400" i="0" u="none" strike="noStrike" kern="1200" cap="none" spc="0" normalizeH="0" baseline="0" noProof="0" dirty="0" smtClean="0">
                <a:ln>
                  <a:noFill/>
                </a:ln>
                <a:solidFill>
                  <a:srgbClr val="002060"/>
                </a:solidFill>
                <a:effectLst/>
                <a:uLnTx/>
                <a:uFillTx/>
                <a:latin typeface="Calibri" panose="020F0502020204030204" pitchFamily="34" charset="0"/>
                <a:cs typeface="Times New Roman" panose="02020603050405020304" pitchFamily="18" charset="0"/>
              </a:rPr>
              <a:t>Bütçe</a:t>
            </a:r>
            <a:r>
              <a:rPr kumimoji="0" lang="tr-TR" sz="2400" i="0" u="none" strike="noStrike" kern="1200" cap="none" spc="0" normalizeH="0" baseline="0" noProof="0" dirty="0">
                <a:ln>
                  <a:noFill/>
                </a:ln>
                <a:solidFill>
                  <a:srgbClr val="002060"/>
                </a:solidFill>
                <a:effectLst/>
                <a:uLnTx/>
                <a:uFillTx/>
                <a:latin typeface="Calibri" panose="020F0502020204030204" pitchFamily="34" charset="0"/>
                <a:cs typeface="Times New Roman" panose="02020603050405020304" pitchFamily="18" charset="0"/>
              </a:rPr>
              <a:t>, Stratejik Plana Dayalı Olmak Zorundadır</a:t>
            </a:r>
            <a:r>
              <a:rPr kumimoji="0" lang="tr-TR" sz="2400" i="0" u="none" strike="noStrike" kern="1200" cap="none" spc="0" normalizeH="0" baseline="0" noProof="0" dirty="0">
                <a:ln>
                  <a:noFill/>
                </a:ln>
                <a:solidFill>
                  <a:srgbClr val="C00000"/>
                </a:solidFill>
                <a:effectLst/>
                <a:uLnTx/>
                <a:uFillTx/>
                <a:latin typeface="Calibri" panose="020F0502020204030204" pitchFamily="34" charset="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lang="tr-TR" sz="2200" dirty="0" smtClean="0">
                <a:latin typeface="Calibri" panose="020F0502020204030204" pitchFamily="34" charset="0"/>
                <a:cs typeface="Arial" panose="020B0604020202020204" pitchFamily="34" charset="0"/>
              </a:rPr>
              <a:t>Kamu</a:t>
            </a:r>
            <a:r>
              <a:rPr kumimoji="0" lang="tr-TR" sz="220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rPr>
              <a:t> </a:t>
            </a:r>
            <a:r>
              <a:rPr kumimoji="0" lang="tr-TR" sz="220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rPr>
              <a:t>idareleri bütçelerini, stratejik planlarına dayalı olarak hazırlarlar</a:t>
            </a:r>
            <a:r>
              <a:rPr kumimoji="0" lang="tr-TR" sz="220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rPr>
              <a:t>. (</a:t>
            </a:r>
            <a:r>
              <a:rPr kumimoji="0" lang="tr-TR" sz="220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rPr>
              <a:t>5018 sayılı Kanun madde 9/2-4</a:t>
            </a:r>
            <a:r>
              <a:rPr kumimoji="0" lang="tr-TR" sz="2200" i="0" u="none" strike="noStrike" kern="1200" cap="none" spc="0" normalizeH="0" baseline="0" noProof="0" dirty="0" smtClean="0">
                <a:ln>
                  <a:noFill/>
                </a:ln>
                <a:effectLst/>
                <a:uLnTx/>
                <a:uFillTx/>
                <a:latin typeface="Calibri" panose="020F0502020204030204" pitchFamily="34" charset="0"/>
                <a:cs typeface="Times New Roman" panose="02020603050405020304" pitchFamily="18" charset="0"/>
              </a:rPr>
              <a:t>)</a:t>
            </a:r>
          </a:p>
          <a:p>
            <a:pPr marL="342900" lvl="0" indent="-342900" fontAlgn="base">
              <a:spcBef>
                <a:spcPct val="0"/>
              </a:spcBef>
              <a:spcAft>
                <a:spcPct val="0"/>
              </a:spcAft>
              <a:buFont typeface="Wingdings" panose="05000000000000000000" pitchFamily="2" charset="2"/>
              <a:buChar char="Ø"/>
              <a:defRPr/>
            </a:pPr>
            <a:endParaRPr lang="tr-TR" sz="2200" dirty="0" smtClean="0">
              <a:solidFill>
                <a:srgbClr val="002060"/>
              </a:solidFill>
              <a:latin typeface="Calibri" panose="020F0502020204030204" pitchFamily="34" charset="0"/>
              <a:cs typeface="Arial" panose="020B0604020202020204" pitchFamily="34" charset="0"/>
            </a:endParaRPr>
          </a:p>
          <a:p>
            <a:pPr marL="342900" lvl="0" indent="-342900" fontAlgn="base">
              <a:spcBef>
                <a:spcPct val="0"/>
              </a:spcBef>
              <a:spcAft>
                <a:spcPct val="0"/>
              </a:spcAft>
              <a:buFont typeface="Wingdings" panose="05000000000000000000" pitchFamily="2" charset="2"/>
              <a:buChar char="Ø"/>
              <a:defRPr/>
            </a:pPr>
            <a:r>
              <a:rPr lang="tr-TR" sz="2200" dirty="0" smtClean="0">
                <a:solidFill>
                  <a:srgbClr val="002060"/>
                </a:solidFill>
                <a:latin typeface="Calibri" panose="020F0502020204030204" pitchFamily="34" charset="0"/>
                <a:cs typeface="Arial" panose="020B0604020202020204" pitchFamily="34" charset="0"/>
              </a:rPr>
              <a:t>Harcamalar</a:t>
            </a:r>
            <a:r>
              <a:rPr lang="tr-TR" sz="2200" dirty="0">
                <a:solidFill>
                  <a:srgbClr val="002060"/>
                </a:solidFill>
                <a:latin typeface="Calibri" panose="020F0502020204030204" pitchFamily="34" charset="0"/>
                <a:cs typeface="Arial" panose="020B0604020202020204" pitchFamily="34" charset="0"/>
              </a:rPr>
              <a:t>, Stratejik Plana Uygun Olmak Zorundadır</a:t>
            </a:r>
            <a:r>
              <a:rPr lang="tr-TR" sz="2200" dirty="0" smtClean="0">
                <a:solidFill>
                  <a:srgbClr val="002060"/>
                </a:solidFill>
                <a:latin typeface="Calibri" panose="020F0502020204030204" pitchFamily="34" charset="0"/>
                <a:cs typeface="Arial" panose="020B0604020202020204" pitchFamily="34" charset="0"/>
              </a:rPr>
              <a:t>.</a:t>
            </a:r>
            <a:endParaRPr lang="tr-TR" sz="2200" dirty="0">
              <a:solidFill>
                <a:prstClr val="black"/>
              </a:solidFill>
              <a:latin typeface="Calibri" panose="020F0502020204030204" pitchFamily="34" charset="0"/>
              <a:cs typeface="Arial" panose="020B0604020202020204" pitchFamily="34" charset="0"/>
            </a:endParaRPr>
          </a:p>
          <a:p>
            <a:pPr marL="342900" indent="-342900" algn="just" fontAlgn="base">
              <a:spcBef>
                <a:spcPct val="0"/>
              </a:spcBef>
              <a:spcAft>
                <a:spcPct val="0"/>
              </a:spcAft>
              <a:buFont typeface="Wingdings" panose="05000000000000000000" pitchFamily="2" charset="2"/>
              <a:buChar char="ü"/>
              <a:defRPr/>
            </a:pPr>
            <a:r>
              <a:rPr lang="tr-TR" sz="2200" dirty="0">
                <a:solidFill>
                  <a:prstClr val="black"/>
                </a:solidFill>
                <a:latin typeface="Calibri" panose="020F0502020204030204" pitchFamily="34" charset="0"/>
                <a:cs typeface="Arial" panose="020B0604020202020204" pitchFamily="34" charset="0"/>
              </a:rPr>
              <a:t> </a:t>
            </a:r>
            <a:r>
              <a:rPr lang="tr-TR" sz="2200" dirty="0">
                <a:solidFill>
                  <a:prstClr val="black"/>
                </a:solidFill>
                <a:latin typeface="Calibri" panose="020F0502020204030204" pitchFamily="34" charset="0"/>
                <a:cs typeface="Times New Roman" panose="02020603050405020304" pitchFamily="18" charset="0"/>
              </a:rPr>
              <a:t>Harcama yetkilileri, harcama talimatlarının stratejik plana, bütçe ilke ve esaslarına, mevzuata uygun olmasından sorumludur. (5018 sayılı Kanun madde 32/2, 13/c-d) </a:t>
            </a:r>
          </a:p>
          <a:p>
            <a:pPr marL="342900" lvl="0" indent="-342900" fontAlgn="base">
              <a:spcBef>
                <a:spcPct val="0"/>
              </a:spcBef>
              <a:spcAft>
                <a:spcPct val="0"/>
              </a:spcAft>
              <a:buFont typeface="Wingdings" panose="05000000000000000000" pitchFamily="2" charset="2"/>
              <a:buChar char="Ø"/>
              <a:defRPr/>
            </a:pPr>
            <a:r>
              <a:rPr lang="tr-TR" sz="2200" dirty="0" smtClean="0">
                <a:solidFill>
                  <a:srgbClr val="002060"/>
                </a:solidFill>
                <a:latin typeface="Calibri" panose="020F0502020204030204" pitchFamily="34" charset="0"/>
                <a:cs typeface="Arial" panose="020B0604020202020204" pitchFamily="34" charset="0"/>
              </a:rPr>
              <a:t>Stratejik </a:t>
            </a:r>
            <a:r>
              <a:rPr lang="tr-TR" sz="2200" dirty="0">
                <a:solidFill>
                  <a:srgbClr val="002060"/>
                </a:solidFill>
                <a:latin typeface="Calibri" panose="020F0502020204030204" pitchFamily="34" charset="0"/>
                <a:cs typeface="Arial" panose="020B0604020202020204" pitchFamily="34" charset="0"/>
              </a:rPr>
              <a:t>Planla ilgili Faaliyet Raporu Verme Zorunludur</a:t>
            </a:r>
            <a:r>
              <a:rPr lang="tr-TR" sz="2200" dirty="0" smtClean="0">
                <a:solidFill>
                  <a:srgbClr val="002060"/>
                </a:solidFill>
                <a:latin typeface="Calibri" panose="020F0502020204030204" pitchFamily="34" charset="0"/>
                <a:cs typeface="Arial" panose="020B0604020202020204" pitchFamily="34" charset="0"/>
              </a:rPr>
              <a:t>.</a:t>
            </a:r>
          </a:p>
          <a:p>
            <a:pPr marL="342900" lvl="0" indent="-342900" algn="just" fontAlgn="base">
              <a:spcBef>
                <a:spcPct val="0"/>
              </a:spcBef>
              <a:spcAft>
                <a:spcPct val="0"/>
              </a:spcAft>
              <a:buFont typeface="Wingdings" panose="05000000000000000000" pitchFamily="2" charset="2"/>
              <a:buChar char="ü"/>
              <a:defRPr/>
            </a:pPr>
            <a:r>
              <a:rPr lang="tr-TR" sz="2200" dirty="0" smtClean="0">
                <a:solidFill>
                  <a:prstClr val="black"/>
                </a:solidFill>
                <a:latin typeface="Calibri" panose="020F0502020204030204" pitchFamily="34" charset="0"/>
                <a:cs typeface="Times New Roman" panose="02020603050405020304" pitchFamily="18" charset="0"/>
              </a:rPr>
              <a:t>Hesap </a:t>
            </a:r>
            <a:r>
              <a:rPr lang="tr-TR" sz="2200" dirty="0">
                <a:solidFill>
                  <a:prstClr val="black"/>
                </a:solidFill>
                <a:latin typeface="Calibri" panose="020F0502020204030204" pitchFamily="34" charset="0"/>
                <a:cs typeface="Times New Roman" panose="02020603050405020304" pitchFamily="18" charset="0"/>
              </a:rPr>
              <a:t>verme sorumluluğu çerçevesinde, her yıl faaliyet raporu hazırlanır.</a:t>
            </a:r>
          </a:p>
          <a:p>
            <a:pPr marL="342900" lvl="0" indent="-342900" algn="just" fontAlgn="base">
              <a:spcBef>
                <a:spcPct val="0"/>
              </a:spcBef>
              <a:spcAft>
                <a:spcPct val="0"/>
              </a:spcAft>
              <a:buFont typeface="Wingdings" panose="05000000000000000000" pitchFamily="2" charset="2"/>
              <a:buChar char="ü"/>
              <a:defRPr/>
            </a:pPr>
            <a:r>
              <a:rPr lang="tr-TR" sz="2200" dirty="0">
                <a:solidFill>
                  <a:prstClr val="black"/>
                </a:solidFill>
                <a:latin typeface="Calibri" panose="020F0502020204030204" pitchFamily="34" charset="0"/>
                <a:cs typeface="Times New Roman" panose="02020603050405020304" pitchFamily="18" charset="0"/>
              </a:rPr>
              <a:t>Rapor kamuoyuna açıklanır, birer örneği Sayıştay ve Hazine ve Maliye Bakanlığına gönderilir. (5018 sayılı Kanun madde 41/1-5)</a:t>
            </a:r>
          </a:p>
          <a:p>
            <a:pPr lvl="0" indent="-342900" algn="just" fontAlgn="base">
              <a:spcBef>
                <a:spcPct val="0"/>
              </a:spcBef>
              <a:spcAft>
                <a:spcPct val="0"/>
              </a:spcAft>
              <a:buFontTx/>
              <a:buChar char="•"/>
              <a:defRPr/>
            </a:pPr>
            <a:endParaRPr lang="tr-TR" sz="2400" dirty="0">
              <a:solidFill>
                <a:prstClr val="black"/>
              </a:solidFill>
              <a:latin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22">
            <a:extLst>
              <a:ext uri="{FF2B5EF4-FFF2-40B4-BE49-F238E27FC236}">
                <a16:creationId xmlns:a16="http://schemas.microsoft.com/office/drawing/2014/main" id="{C9FC91A1-0134-4FE8-839D-8BC98A971F1F}"/>
              </a:ext>
            </a:extLst>
          </p:cNvPr>
          <p:cNvSpPr txBox="1">
            <a:spLocks noChangeArrowheads="1"/>
          </p:cNvSpPr>
          <p:nvPr/>
        </p:nvSpPr>
        <p:spPr bwMode="auto">
          <a:xfrm>
            <a:off x="1979613" y="2781300"/>
            <a:ext cx="6985000" cy="3693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8" name="Text Box 22">
            <a:extLst>
              <a:ext uri="{FF2B5EF4-FFF2-40B4-BE49-F238E27FC236}">
                <a16:creationId xmlns:a16="http://schemas.microsoft.com/office/drawing/2014/main" id="{F30DB9B0-1AEE-41C1-BDF5-A205C4D80C7E}"/>
              </a:ext>
            </a:extLst>
          </p:cNvPr>
          <p:cNvSpPr txBox="1">
            <a:spLocks noChangeArrowheads="1"/>
          </p:cNvSpPr>
          <p:nvPr/>
        </p:nvSpPr>
        <p:spPr bwMode="auto">
          <a:xfrm>
            <a:off x="2123728" y="5681230"/>
            <a:ext cx="7235825"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smtClean="0">
                <a:ln>
                  <a:noFill/>
                </a:ln>
                <a:solidFill>
                  <a:srgbClr val="C00000"/>
                </a:solidFill>
                <a:effectLst/>
                <a:uLnTx/>
                <a:uFillTx/>
                <a:latin typeface="Calibri"/>
                <a:ea typeface="+mn-ea"/>
                <a:cs typeface="Arial" panose="020B0604020202020204" pitchFamily="34" charset="0"/>
              </a:rPr>
              <a:t> </a:t>
            </a:r>
            <a:endPar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Başlık">
            <a:extLst>
              <a:ext uri="{FF2B5EF4-FFF2-40B4-BE49-F238E27FC236}">
                <a16:creationId xmlns:a16="http://schemas.microsoft.com/office/drawing/2014/main" id="{272E1DEF-8124-4A21-B214-BE39D3B1E6F8}"/>
              </a:ext>
            </a:extLst>
          </p:cNvPr>
          <p:cNvSpPr>
            <a:spLocks noGrp="1"/>
          </p:cNvSpPr>
          <p:nvPr>
            <p:ph type="title"/>
          </p:nvPr>
        </p:nvSpPr>
        <p:spPr>
          <a:xfrm>
            <a:off x="827585" y="274638"/>
            <a:ext cx="8316416" cy="633412"/>
          </a:xfrm>
        </p:spPr>
        <p:txBody>
          <a:bodyPr/>
          <a:lstStyle/>
          <a:p>
            <a:pPr eaLnBrk="1" hangingPunct="1"/>
            <a:r>
              <a:rPr lang="tr-TR" altLang="tr-TR" b="1" dirty="0" smtClean="0">
                <a:solidFill>
                  <a:srgbClr val="002060"/>
                </a:solidFill>
                <a:latin typeface="Calibri" panose="020F0502020204030204" pitchFamily="34" charset="0"/>
              </a:rPr>
              <a:t>Üniversitelerde Stratejik Planın Önemi</a:t>
            </a:r>
            <a:endParaRPr lang="tr-TR" altLang="tr-TR" b="1" dirty="0">
              <a:solidFill>
                <a:srgbClr val="002060"/>
              </a:solidFill>
              <a:latin typeface="Calibri" panose="020F0502020204030204" pitchFamily="34" charset="0"/>
            </a:endParaRPr>
          </a:p>
        </p:txBody>
      </p:sp>
      <p:sp>
        <p:nvSpPr>
          <p:cNvPr id="10242" name="Espace réservé du contenu 2">
            <a:extLst>
              <a:ext uri="{FF2B5EF4-FFF2-40B4-BE49-F238E27FC236}">
                <a16:creationId xmlns:a16="http://schemas.microsoft.com/office/drawing/2014/main" id="{950CB758-B31D-4996-8E98-DD95BD7C6B8E}"/>
              </a:ext>
            </a:extLst>
          </p:cNvPr>
          <p:cNvSpPr>
            <a:spLocks noGrp="1"/>
          </p:cNvSpPr>
          <p:nvPr>
            <p:ph idx="1"/>
          </p:nvPr>
        </p:nvSpPr>
        <p:spPr>
          <a:xfrm>
            <a:off x="1403649" y="981075"/>
            <a:ext cx="7740352" cy="5688013"/>
          </a:xfrm>
        </p:spPr>
        <p:txBody>
          <a:bodyPr/>
          <a:lstStyle/>
          <a:p>
            <a:pPr eaLnBrk="1" hangingPunct="1"/>
            <a:endParaRPr lang="tr-TR" altLang="tr-TR" sz="2400" dirty="0"/>
          </a:p>
          <a:p>
            <a:pPr eaLnBrk="1" hangingPunct="1"/>
            <a:endParaRPr lang="tr-TR" altLang="tr-TR" sz="2000" dirty="0"/>
          </a:p>
          <a:p>
            <a:pPr eaLnBrk="1" hangingPunct="1"/>
            <a:endParaRPr lang="tr-TR" altLang="tr-TR" sz="2200" dirty="0"/>
          </a:p>
          <a:p>
            <a:pPr eaLnBrk="1" hangingPunct="1"/>
            <a:endParaRPr lang="tr-TR" altLang="tr-TR" sz="2200" dirty="0"/>
          </a:p>
          <a:p>
            <a:pPr eaLnBrk="1" hangingPunct="1">
              <a:buFont typeface="Arial" panose="020B0604020202020204" pitchFamily="34" charset="0"/>
              <a:buNone/>
            </a:pPr>
            <a:endParaRPr lang="tr-TR" altLang="tr-TR" dirty="0"/>
          </a:p>
          <a:p>
            <a:pPr eaLnBrk="1" hangingPunct="1">
              <a:buFont typeface="Arial" panose="020B0604020202020204" pitchFamily="34" charset="0"/>
              <a:buNone/>
            </a:pPr>
            <a:endParaRPr lang="tr-TR" altLang="tr-TR" dirty="0"/>
          </a:p>
          <a:p>
            <a:pPr eaLnBrk="1" hangingPunct="1">
              <a:buFont typeface="Arial" panose="020B0604020202020204" pitchFamily="34" charset="0"/>
              <a:buNone/>
            </a:pPr>
            <a:endParaRPr lang="fr-CA" altLang="tr-TR" dirty="0"/>
          </a:p>
        </p:txBody>
      </p:sp>
      <p:sp>
        <p:nvSpPr>
          <p:cNvPr id="5" name="Text Box 22">
            <a:extLst>
              <a:ext uri="{FF2B5EF4-FFF2-40B4-BE49-F238E27FC236}">
                <a16:creationId xmlns:a16="http://schemas.microsoft.com/office/drawing/2014/main" id="{9BE90806-29BD-4195-A598-A33A35555BA9}"/>
              </a:ext>
            </a:extLst>
          </p:cNvPr>
          <p:cNvSpPr txBox="1">
            <a:spLocks noChangeArrowheads="1"/>
          </p:cNvSpPr>
          <p:nvPr/>
        </p:nvSpPr>
        <p:spPr bwMode="auto">
          <a:xfrm>
            <a:off x="971600" y="1268760"/>
            <a:ext cx="7056438" cy="3970318"/>
          </a:xfrm>
          <a:prstGeom prst="rect">
            <a:avLst/>
          </a:prstGeom>
          <a:noFill/>
          <a:ln w="9525">
            <a:noFill/>
            <a:miter lim="800000"/>
            <a:headEnd/>
            <a:tailEnd/>
          </a:ln>
        </p:spPr>
        <p:txBody>
          <a:bodyPr>
            <a:spAutoFit/>
          </a:bodyPr>
          <a:lstStyle/>
          <a:p>
            <a:pPr marL="342900" indent="-342900" algn="just">
              <a:lnSpc>
                <a:spcPct val="150000"/>
              </a:lnSpc>
              <a:buFont typeface="Wingdings" panose="05000000000000000000" pitchFamily="2" charset="2"/>
              <a:buChar char="Ø"/>
            </a:pPr>
            <a:r>
              <a:rPr lang="tr-TR" sz="2400" dirty="0">
                <a:latin typeface="Calibri" panose="020F0502020204030204" pitchFamily="34" charset="0"/>
                <a:cs typeface="Times New Roman" panose="02020603050405020304" pitchFamily="18" charset="0"/>
              </a:rPr>
              <a:t>Toplumun ve ekonominin ihtiyaçlarına duyarlı; paydaşlarıyla etkileşim içerisinde olan; ürettiği bilgiyi ürüne, teknolojiye ve hizmete dönüştüren bilimsel açıdan özerk üniversite modeli çerçevesinde küresel ölçekte rekabetçi bir yükseköğretim sistemine ulaşılması için üniversitelerin faaliyetlerini planlı bir şekilde yerine getirmeleri önem arz etmektedir</a:t>
            </a:r>
            <a:r>
              <a:rPr lang="tr-TR" sz="2400" dirty="0">
                <a:latin typeface="Calibri" panose="020F0502020204030204" pitchFamily="34" charset="0"/>
              </a:rPr>
              <a:t>.</a:t>
            </a:r>
          </a:p>
        </p:txBody>
      </p:sp>
    </p:spTree>
    <p:extLst>
      <p:ext uri="{BB962C8B-B14F-4D97-AF65-F5344CB8AC3E}">
        <p14:creationId xmlns:p14="http://schemas.microsoft.com/office/powerpoint/2010/main" val="235302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332656"/>
            <a:ext cx="7776864" cy="646331"/>
          </a:xfrm>
          <a:prstGeom prst="rect">
            <a:avLst/>
          </a:prstGeom>
          <a:noFill/>
        </p:spPr>
        <p:txBody>
          <a:bodyPr wrap="square" rtlCol="0">
            <a:spAutoFit/>
          </a:bodyPr>
          <a:lstStyle/>
          <a:p>
            <a:pPr algn="ctr"/>
            <a:r>
              <a:rPr lang="tr-TR" sz="3600" b="1" dirty="0" smtClean="0">
                <a:solidFill>
                  <a:prstClr val="black"/>
                </a:solidFill>
              </a:rPr>
              <a:t>Roller ve Sorumluluklar</a:t>
            </a:r>
            <a:endParaRPr lang="tr-TR" sz="3600" b="1" dirty="0">
              <a:solidFill>
                <a:prstClr val="black"/>
              </a:solidFill>
            </a:endParaRPr>
          </a:p>
        </p:txBody>
      </p:sp>
      <p:graphicFrame>
        <p:nvGraphicFramePr>
          <p:cNvPr id="5" name="Diyagram 4"/>
          <p:cNvGraphicFramePr/>
          <p:nvPr>
            <p:extLst>
              <p:ext uri="{D42A27DB-BD31-4B8C-83A1-F6EECF244321}">
                <p14:modId xmlns:p14="http://schemas.microsoft.com/office/powerpoint/2010/main" val="1793279705"/>
              </p:ext>
            </p:extLst>
          </p:nvPr>
        </p:nvGraphicFramePr>
        <p:xfrm>
          <a:off x="539552" y="980728"/>
          <a:ext cx="820891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340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43608" y="859098"/>
            <a:ext cx="7200800" cy="4955203"/>
          </a:xfrm>
          <a:prstGeom prst="rect">
            <a:avLst/>
          </a:prstGeom>
          <a:noFill/>
        </p:spPr>
        <p:txBody>
          <a:bodyPr wrap="square" rtlCol="0">
            <a:spAutoFit/>
          </a:bodyPr>
          <a:lstStyle/>
          <a:p>
            <a:r>
              <a:rPr lang="tr-TR" dirty="0">
                <a:solidFill>
                  <a:prstClr val="black"/>
                </a:solidFill>
              </a:rPr>
              <a:t> </a:t>
            </a:r>
          </a:p>
          <a:p>
            <a:pPr marL="285750" indent="-285750" algn="just">
              <a:buFont typeface="Wingdings" panose="05000000000000000000" pitchFamily="2" charset="2"/>
              <a:buChar char="Ø"/>
            </a:pPr>
            <a:endParaRPr lang="tr-TR" sz="2000" dirty="0" smtClean="0">
              <a:latin typeface="Calibri" panose="020F0502020204030204" pitchFamily="34" charset="0"/>
            </a:endParaRPr>
          </a:p>
          <a:p>
            <a:pPr marL="285750" indent="-285750" algn="just">
              <a:buFont typeface="Wingdings" panose="05000000000000000000" pitchFamily="2" charset="2"/>
              <a:buChar char="Ø"/>
            </a:pPr>
            <a:r>
              <a:rPr lang="tr-TR" sz="2000" dirty="0" smtClean="0">
                <a:latin typeface="Calibri" panose="020F0502020204030204" pitchFamily="34" charset="0"/>
              </a:rPr>
              <a:t>Stratejik </a:t>
            </a:r>
            <a:r>
              <a:rPr lang="tr-TR" sz="2000" dirty="0">
                <a:latin typeface="Calibri" panose="020F0502020204030204" pitchFamily="34" charset="0"/>
              </a:rPr>
              <a:t>planlama çerçevesinde Rektör, misyon ve vizyon bildirimlerinin oluşturulması ile farklılaşma stratejisinin belirlenmesi için perspektif verir. </a:t>
            </a:r>
          </a:p>
          <a:p>
            <a:pPr marL="285750" indent="-285750" algn="just">
              <a:buFont typeface="Wingdings" panose="05000000000000000000" pitchFamily="2" charset="2"/>
              <a:buChar char="Ø"/>
            </a:pPr>
            <a:endParaRPr lang="tr-TR" sz="2000" dirty="0" smtClean="0">
              <a:latin typeface="Calibri" panose="020F0502020204030204" pitchFamily="34" charset="0"/>
            </a:endParaRPr>
          </a:p>
          <a:p>
            <a:pPr marL="285750" indent="-285750" algn="just">
              <a:buFont typeface="Wingdings" panose="05000000000000000000" pitchFamily="2" charset="2"/>
              <a:buChar char="Ø"/>
            </a:pPr>
            <a:r>
              <a:rPr lang="tr-TR" sz="2000" dirty="0" smtClean="0">
                <a:latin typeface="Calibri" panose="020F0502020204030204" pitchFamily="34" charset="0"/>
              </a:rPr>
              <a:t>Stratejik </a:t>
            </a:r>
            <a:r>
              <a:rPr lang="tr-TR" sz="2000" dirty="0">
                <a:latin typeface="Calibri" panose="020F0502020204030204" pitchFamily="34" charset="0"/>
              </a:rPr>
              <a:t>plan çalışmalarını her aşamada destekler, tartışmalı hususları karara bağlar, ihtiyaç duyulduğu hallerde stratejik planlama ekibinin çalışmalarına katkı verir. </a:t>
            </a:r>
          </a:p>
          <a:p>
            <a:pPr marL="285750" indent="-285750" algn="just">
              <a:buFont typeface="Wingdings" panose="05000000000000000000" pitchFamily="2" charset="2"/>
              <a:buChar char="Ø"/>
            </a:pPr>
            <a:endParaRPr lang="tr-TR" sz="2000" dirty="0" smtClean="0">
              <a:latin typeface="Calibri" panose="020F0502020204030204" pitchFamily="34" charset="0"/>
            </a:endParaRPr>
          </a:p>
          <a:p>
            <a:pPr marL="285750" indent="-285750" algn="just">
              <a:buFont typeface="Wingdings" panose="05000000000000000000" pitchFamily="2" charset="2"/>
              <a:buChar char="Ø"/>
            </a:pPr>
            <a:r>
              <a:rPr lang="tr-TR" sz="2000" dirty="0" smtClean="0">
                <a:latin typeface="Calibri" panose="020F0502020204030204" pitchFamily="34" charset="0"/>
              </a:rPr>
              <a:t>Stratejik </a:t>
            </a:r>
            <a:r>
              <a:rPr lang="tr-TR" sz="2000" dirty="0">
                <a:latin typeface="Calibri" panose="020F0502020204030204" pitchFamily="34" charset="0"/>
              </a:rPr>
              <a:t>planlama sürecindeki en üst seviyede karar alınması gereken tartışmalı hususları karara bağlar</a:t>
            </a:r>
            <a:r>
              <a:rPr lang="tr-TR" sz="2000" dirty="0" smtClean="0">
                <a:latin typeface="Calibri" panose="020F0502020204030204" pitchFamily="34" charset="0"/>
              </a:rPr>
              <a:t>.</a:t>
            </a:r>
            <a:endParaRPr lang="tr-TR" sz="2000" dirty="0">
              <a:latin typeface="Calibri" panose="020F0502020204030204" pitchFamily="34" charset="0"/>
            </a:endParaRPr>
          </a:p>
          <a:p>
            <a:pPr marL="285750" indent="-285750" algn="just">
              <a:buFont typeface="Wingdings" panose="05000000000000000000" pitchFamily="2" charset="2"/>
              <a:buChar char="Ø"/>
            </a:pPr>
            <a:endParaRPr lang="tr-TR" sz="2000" dirty="0" smtClean="0">
              <a:latin typeface="Calibri" panose="020F0502020204030204" pitchFamily="34" charset="0"/>
            </a:endParaRPr>
          </a:p>
          <a:p>
            <a:pPr marL="285750" indent="-285750" algn="just">
              <a:buFont typeface="Wingdings" panose="05000000000000000000" pitchFamily="2" charset="2"/>
              <a:buChar char="Ø"/>
            </a:pPr>
            <a:r>
              <a:rPr lang="tr-TR" sz="2000" dirty="0" smtClean="0">
                <a:latin typeface="Calibri" panose="020F0502020204030204" pitchFamily="34" charset="0"/>
              </a:rPr>
              <a:t>Üniversitenin </a:t>
            </a:r>
            <a:r>
              <a:rPr lang="tr-TR" sz="2000" dirty="0">
                <a:latin typeface="Calibri" panose="020F0502020204030204" pitchFamily="34" charset="0"/>
              </a:rPr>
              <a:t>taslak amaçlar ile hedef kartlarını (hedef ve performans göstergelerini) onaylar. </a:t>
            </a:r>
          </a:p>
          <a:p>
            <a:endParaRPr lang="tr-TR" dirty="0">
              <a:solidFill>
                <a:prstClr val="black"/>
              </a:solidFill>
            </a:endParaRPr>
          </a:p>
        </p:txBody>
      </p:sp>
      <p:sp>
        <p:nvSpPr>
          <p:cNvPr id="3" name="Metin kutusu 2"/>
          <p:cNvSpPr txBox="1"/>
          <p:nvPr/>
        </p:nvSpPr>
        <p:spPr>
          <a:xfrm>
            <a:off x="693472" y="372859"/>
            <a:ext cx="7776864" cy="646331"/>
          </a:xfrm>
          <a:prstGeom prst="rect">
            <a:avLst/>
          </a:prstGeom>
          <a:noFill/>
        </p:spPr>
        <p:txBody>
          <a:bodyPr wrap="square" rtlCol="0">
            <a:spAutoFit/>
          </a:bodyPr>
          <a:lstStyle/>
          <a:p>
            <a:pPr algn="ctr"/>
            <a:r>
              <a:rPr lang="tr-TR" sz="3600" b="1" dirty="0" smtClean="0">
                <a:solidFill>
                  <a:srgbClr val="002060"/>
                </a:solidFill>
                <a:latin typeface="Calibri" panose="020F0502020204030204" pitchFamily="34" charset="0"/>
              </a:rPr>
              <a:t>Rektör</a:t>
            </a:r>
            <a:endParaRPr lang="tr-TR" sz="3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606853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43608" y="1165811"/>
            <a:ext cx="7200800" cy="4401205"/>
          </a:xfrm>
          <a:prstGeom prst="rect">
            <a:avLst/>
          </a:prstGeom>
          <a:noFill/>
        </p:spPr>
        <p:txBody>
          <a:bodyPr wrap="square" rtlCol="0">
            <a:spAutoFit/>
          </a:bodyPr>
          <a:lstStyle/>
          <a:p>
            <a:pPr marL="285750" indent="-285750" algn="just">
              <a:buFont typeface="Wingdings" panose="05000000000000000000" pitchFamily="2" charset="2"/>
              <a:buChar char="Ø"/>
            </a:pPr>
            <a:endParaRPr lang="tr-TR" sz="2000" dirty="0" smtClean="0">
              <a:latin typeface="Calibri" panose="020F0502020204030204" pitchFamily="34" charset="0"/>
            </a:endParaRPr>
          </a:p>
          <a:p>
            <a:pPr marL="285750" indent="-285750" algn="just">
              <a:buFont typeface="Wingdings" panose="05000000000000000000" pitchFamily="2" charset="2"/>
              <a:buChar char="Ø"/>
            </a:pPr>
            <a:endParaRPr lang="tr-TR" sz="2000" dirty="0">
              <a:latin typeface="Calibri" panose="020F0502020204030204" pitchFamily="34" charset="0"/>
            </a:endParaRPr>
          </a:p>
          <a:p>
            <a:pPr marL="285750" indent="-285750" algn="just">
              <a:buFont typeface="Wingdings" panose="05000000000000000000" pitchFamily="2" charset="2"/>
              <a:buChar char="Ø"/>
            </a:pPr>
            <a:r>
              <a:rPr lang="tr-TR" sz="2000" dirty="0" smtClean="0">
                <a:latin typeface="Calibri" panose="020F0502020204030204" pitchFamily="34" charset="0"/>
              </a:rPr>
              <a:t>Rektör</a:t>
            </a:r>
            <a:r>
              <a:rPr lang="tr-TR" sz="2000" dirty="0">
                <a:latin typeface="Calibri" panose="020F0502020204030204" pitchFamily="34" charset="0"/>
              </a:rPr>
              <a:t>, geliştirme kurulunun ve stratejik planlama ekibinin doğal başkanı olup gerek gördüğü durumlarda bu kurul ve ekibin başkanlığını yürütebilir. </a:t>
            </a:r>
          </a:p>
          <a:p>
            <a:pPr marL="285750" indent="-285750" algn="just">
              <a:buFont typeface="Wingdings" panose="05000000000000000000" pitchFamily="2" charset="2"/>
              <a:buChar char="Ø"/>
            </a:pPr>
            <a:endParaRPr lang="tr-TR" sz="2000" dirty="0" smtClean="0">
              <a:latin typeface="Calibri" panose="020F0502020204030204" pitchFamily="34" charset="0"/>
            </a:endParaRPr>
          </a:p>
          <a:p>
            <a:pPr marL="285750" indent="-285750" algn="just">
              <a:buFont typeface="Wingdings" panose="05000000000000000000" pitchFamily="2" charset="2"/>
              <a:buChar char="Ø"/>
            </a:pPr>
            <a:r>
              <a:rPr lang="tr-TR" sz="2000" dirty="0" smtClean="0">
                <a:latin typeface="Calibri" panose="020F0502020204030204" pitchFamily="34" charset="0"/>
              </a:rPr>
              <a:t>Stratejik </a:t>
            </a:r>
            <a:r>
              <a:rPr lang="tr-TR" sz="2000" dirty="0">
                <a:latin typeface="Calibri" panose="020F0502020204030204" pitchFamily="34" charset="0"/>
              </a:rPr>
              <a:t>plana dair altı aylık dönemlerde izleme ve değerlendirme toplantıları yapar. Taslak stratejik plan Rektörün onayıyla nihai hale gelerek uygulamaya konulur.</a:t>
            </a:r>
          </a:p>
          <a:p>
            <a:pPr marL="342900" lvl="0" indent="-342900" algn="just">
              <a:buFont typeface="Wingdings" panose="05000000000000000000" pitchFamily="2" charset="2"/>
              <a:buChar char="Ø"/>
            </a:pPr>
            <a:endParaRPr lang="tr-TR" sz="2000" dirty="0" smtClean="0">
              <a:latin typeface="Calibri" panose="020F0502020204030204" pitchFamily="34" charset="0"/>
            </a:endParaRPr>
          </a:p>
          <a:p>
            <a:pPr marL="342900" lvl="0" indent="-342900" algn="just">
              <a:buFont typeface="Wingdings" panose="05000000000000000000" pitchFamily="2" charset="2"/>
              <a:buChar char="Ø"/>
            </a:pPr>
            <a:r>
              <a:rPr lang="tr-TR" sz="2000" dirty="0" smtClean="0">
                <a:latin typeface="Calibri" panose="020F0502020204030204" pitchFamily="34" charset="0"/>
              </a:rPr>
              <a:t>Rektör</a:t>
            </a:r>
            <a:r>
              <a:rPr lang="tr-TR" sz="2000" dirty="0">
                <a:latin typeface="Calibri" panose="020F0502020204030204" pitchFamily="34" charset="0"/>
              </a:rPr>
              <a:t>, stratejik planlama çalışmalarının başladığını (</a:t>
            </a:r>
            <a:r>
              <a:rPr lang="tr-TR" sz="2000" dirty="0" smtClean="0">
                <a:latin typeface="Calibri" panose="020F0502020204030204" pitchFamily="34" charset="0"/>
              </a:rPr>
              <a:t>Genelge-1</a:t>
            </a:r>
            <a:r>
              <a:rPr lang="tr-TR" sz="2000" dirty="0">
                <a:latin typeface="Calibri" panose="020F0502020204030204" pitchFamily="34" charset="0"/>
              </a:rPr>
              <a:t>) ile duyurur. </a:t>
            </a:r>
            <a:endParaRPr lang="tr-TR" sz="2000" dirty="0" smtClean="0">
              <a:latin typeface="Calibri" panose="020F0502020204030204" pitchFamily="34" charset="0"/>
            </a:endParaRPr>
          </a:p>
          <a:p>
            <a:pPr marL="342900" lvl="0" indent="-342900" algn="just">
              <a:buFont typeface="Wingdings" panose="05000000000000000000" pitchFamily="2" charset="2"/>
              <a:buChar char="Ø"/>
            </a:pPr>
            <a:endParaRPr lang="tr-TR" sz="2000" dirty="0">
              <a:latin typeface="Calibri" panose="020F0502020204030204" pitchFamily="34" charset="0"/>
            </a:endParaRPr>
          </a:p>
          <a:p>
            <a:pPr marL="342900" lvl="0" indent="-342900" algn="just">
              <a:buFont typeface="Wingdings" panose="05000000000000000000" pitchFamily="2" charset="2"/>
              <a:buChar char="Ø"/>
            </a:pPr>
            <a:r>
              <a:rPr lang="tr-TR" sz="2000" dirty="0" smtClean="0">
                <a:latin typeface="Calibri" panose="020F0502020204030204" pitchFamily="34" charset="0"/>
              </a:rPr>
              <a:t>Rektör </a:t>
            </a:r>
            <a:r>
              <a:rPr lang="tr-TR" sz="2000" dirty="0">
                <a:latin typeface="Calibri" panose="020F0502020204030204" pitchFamily="34" charset="0"/>
              </a:rPr>
              <a:t>hazırlık programını içeren Genelge 2’yi </a:t>
            </a:r>
            <a:r>
              <a:rPr lang="tr-TR" sz="2000" dirty="0" smtClean="0">
                <a:latin typeface="Calibri" panose="020F0502020204030204" pitchFamily="34" charset="0"/>
              </a:rPr>
              <a:t>yayımlar.</a:t>
            </a:r>
            <a:endParaRPr lang="tr-TR" sz="2000" dirty="0">
              <a:latin typeface="Calibri" panose="020F0502020204030204" pitchFamily="34" charset="0"/>
            </a:endParaRPr>
          </a:p>
        </p:txBody>
      </p:sp>
      <p:sp>
        <p:nvSpPr>
          <p:cNvPr id="3" name="Metin kutusu 2"/>
          <p:cNvSpPr txBox="1"/>
          <p:nvPr/>
        </p:nvSpPr>
        <p:spPr>
          <a:xfrm>
            <a:off x="755576" y="560912"/>
            <a:ext cx="7776864" cy="646331"/>
          </a:xfrm>
          <a:prstGeom prst="rect">
            <a:avLst/>
          </a:prstGeom>
          <a:noFill/>
        </p:spPr>
        <p:txBody>
          <a:bodyPr wrap="square" rtlCol="0">
            <a:spAutoFit/>
          </a:bodyPr>
          <a:lstStyle/>
          <a:p>
            <a:pPr algn="ctr"/>
            <a:r>
              <a:rPr lang="tr-TR" sz="3600" b="1" dirty="0" smtClean="0">
                <a:solidFill>
                  <a:srgbClr val="002060"/>
                </a:solidFill>
                <a:latin typeface="Calibri" panose="020F0502020204030204" pitchFamily="34" charset="0"/>
              </a:rPr>
              <a:t>Rektör</a:t>
            </a:r>
            <a:endParaRPr lang="tr-TR" sz="3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359807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70608" y="916085"/>
            <a:ext cx="7200800" cy="5570756"/>
          </a:xfrm>
          <a:prstGeom prst="rect">
            <a:avLst/>
          </a:prstGeom>
          <a:noFill/>
        </p:spPr>
        <p:txBody>
          <a:bodyPr wrap="square" rtlCol="0">
            <a:spAutoFit/>
          </a:bodyPr>
          <a:lstStyle/>
          <a:p>
            <a:r>
              <a:rPr lang="tr-TR" dirty="0">
                <a:solidFill>
                  <a:prstClr val="black"/>
                </a:solidFill>
              </a:rPr>
              <a:t> </a:t>
            </a:r>
          </a:p>
          <a:p>
            <a:pPr marL="285750" indent="-285750" algn="just">
              <a:buFont typeface="Arial" pitchFamily="34" charset="0"/>
              <a:buChar char="•"/>
            </a:pPr>
            <a:endParaRPr lang="tr-TR" dirty="0" smtClean="0">
              <a:solidFill>
                <a:prstClr val="black"/>
              </a:solidFill>
            </a:endParaRPr>
          </a:p>
          <a:p>
            <a:pPr marL="342900" indent="-342900" algn="just">
              <a:buFont typeface="Wingdings" panose="05000000000000000000" pitchFamily="2" charset="2"/>
              <a:buChar char="Ø"/>
            </a:pPr>
            <a:r>
              <a:rPr lang="tr-TR" sz="2000" dirty="0" smtClean="0">
                <a:latin typeface="Calibri" panose="020F0502020204030204" pitchFamily="34" charset="0"/>
              </a:rPr>
              <a:t>Strateji </a:t>
            </a:r>
            <a:r>
              <a:rPr lang="tr-TR" sz="2000" dirty="0">
                <a:latin typeface="Calibri" panose="020F0502020204030204" pitchFamily="34" charset="0"/>
              </a:rPr>
              <a:t>Geliştirme Kurulu, Rektörün başkanlığında üniversite yönetim kurulu üyeleri ve genel sekreter ile ihtiyaç duyması halinde Rektörün görevlendireceği diğer kişilerden oluşur. </a:t>
            </a:r>
            <a:endParaRPr lang="tr-TR" sz="2000" dirty="0" smtClean="0">
              <a:latin typeface="Calibri" panose="020F0502020204030204" pitchFamily="34" charset="0"/>
            </a:endParaRPr>
          </a:p>
          <a:p>
            <a:pPr marL="342900" indent="-342900" algn="just">
              <a:buFont typeface="Wingdings" panose="05000000000000000000" pitchFamily="2" charset="2"/>
              <a:buChar char="Ø"/>
            </a:pPr>
            <a:endParaRPr lang="tr-TR" sz="2000" dirty="0" smtClean="0">
              <a:latin typeface="Calibri" panose="020F0502020204030204" pitchFamily="34" charset="0"/>
            </a:endParaRPr>
          </a:p>
          <a:p>
            <a:pPr marL="342900" indent="-342900" algn="just">
              <a:buFont typeface="Wingdings" panose="05000000000000000000" pitchFamily="2" charset="2"/>
              <a:buChar char="Ø"/>
            </a:pPr>
            <a:r>
              <a:rPr lang="tr-TR" sz="2000" dirty="0" smtClean="0">
                <a:latin typeface="Calibri" panose="020F0502020204030204" pitchFamily="34" charset="0"/>
              </a:rPr>
              <a:t>Strateji </a:t>
            </a:r>
            <a:r>
              <a:rPr lang="tr-TR" sz="2000" dirty="0">
                <a:latin typeface="Calibri" panose="020F0502020204030204" pitchFamily="34" charset="0"/>
              </a:rPr>
              <a:t>Geliştirme Kurulu üyelerinin listesine Stratejik Plan Genelgesinde yer verilir. </a:t>
            </a:r>
            <a:endParaRPr lang="tr-TR" sz="2000" dirty="0" smtClean="0">
              <a:latin typeface="Calibri" panose="020F0502020204030204" pitchFamily="34" charset="0"/>
            </a:endParaRPr>
          </a:p>
          <a:p>
            <a:pPr marL="342900" indent="-342900" algn="just">
              <a:buFont typeface="Wingdings" panose="05000000000000000000" pitchFamily="2" charset="2"/>
              <a:buChar char="Ø"/>
            </a:pPr>
            <a:endParaRPr lang="tr-TR" sz="2000" dirty="0" smtClean="0">
              <a:latin typeface="Calibri" panose="020F0502020204030204" pitchFamily="34" charset="0"/>
            </a:endParaRPr>
          </a:p>
          <a:p>
            <a:pPr marL="342900" indent="-342900" algn="just">
              <a:buFont typeface="Wingdings" panose="05000000000000000000" pitchFamily="2" charset="2"/>
              <a:buChar char="Ø"/>
            </a:pPr>
            <a:r>
              <a:rPr lang="tr-TR" sz="2000" dirty="0" smtClean="0">
                <a:latin typeface="Calibri" panose="020F0502020204030204" pitchFamily="34" charset="0"/>
              </a:rPr>
              <a:t>Strateji </a:t>
            </a:r>
            <a:r>
              <a:rPr lang="tr-TR" sz="2000" dirty="0">
                <a:latin typeface="Calibri" panose="020F0502020204030204" pitchFamily="34" charset="0"/>
              </a:rPr>
              <a:t>Geliştirme Kurulu stratejik planlama ekibini ve hazırlık programını onaylar, sürecin ana aşamaları ile çıktılarını kontrol eder, harcama birimlerinin stratejik planlama sürecine aktif katılımını sağlar ve tartışmalı hususları görüşüp karara bağlar.</a:t>
            </a:r>
          </a:p>
          <a:p>
            <a:pPr marL="342900" indent="-342900" algn="just">
              <a:buFont typeface="Wingdings" panose="05000000000000000000" pitchFamily="2" charset="2"/>
              <a:buChar char="Ø"/>
            </a:pPr>
            <a:endParaRPr lang="tr-TR" sz="2000" dirty="0" smtClean="0">
              <a:latin typeface="Calibri" panose="020F0502020204030204" pitchFamily="34" charset="0"/>
            </a:endParaRPr>
          </a:p>
          <a:p>
            <a:pPr marL="342900" indent="-342900" algn="just">
              <a:buFont typeface="Wingdings" panose="05000000000000000000" pitchFamily="2" charset="2"/>
              <a:buChar char="Ø"/>
            </a:pPr>
            <a:r>
              <a:rPr lang="tr-TR" sz="2000" dirty="0" smtClean="0">
                <a:latin typeface="Calibri" panose="020F0502020204030204" pitchFamily="34" charset="0"/>
              </a:rPr>
              <a:t>Alternatif </a:t>
            </a:r>
            <a:r>
              <a:rPr lang="tr-TR" sz="2000" dirty="0">
                <a:latin typeface="Calibri" panose="020F0502020204030204" pitchFamily="34" charset="0"/>
              </a:rPr>
              <a:t>misyon, vizyon ve temel değerler taslakları ile taslak amaçlar ve hedef kartlarını değerlendirerek nihai hale getirir.</a:t>
            </a:r>
          </a:p>
          <a:p>
            <a:pPr marL="342900" indent="-342900" algn="just">
              <a:buFont typeface="Wingdings" panose="05000000000000000000" pitchFamily="2" charset="2"/>
              <a:buChar char="Ø"/>
            </a:pPr>
            <a:endParaRPr lang="tr-TR" sz="2000" dirty="0" smtClean="0">
              <a:latin typeface="Calibri" panose="020F0502020204030204" pitchFamily="34" charset="0"/>
            </a:endParaRPr>
          </a:p>
          <a:p>
            <a:pPr marL="342900" indent="-342900" algn="just">
              <a:buFont typeface="Wingdings" panose="05000000000000000000" pitchFamily="2" charset="2"/>
              <a:buChar char="Ø"/>
            </a:pPr>
            <a:endParaRPr lang="tr-TR" sz="2000" dirty="0">
              <a:solidFill>
                <a:srgbClr val="002060"/>
              </a:solidFill>
              <a:latin typeface="Calibri" panose="020F0502020204030204" pitchFamily="34" charset="0"/>
            </a:endParaRPr>
          </a:p>
        </p:txBody>
      </p:sp>
      <p:sp>
        <p:nvSpPr>
          <p:cNvPr id="3" name="Metin kutusu 2"/>
          <p:cNvSpPr txBox="1"/>
          <p:nvPr/>
        </p:nvSpPr>
        <p:spPr>
          <a:xfrm>
            <a:off x="755576" y="560912"/>
            <a:ext cx="7776864" cy="646331"/>
          </a:xfrm>
          <a:prstGeom prst="rect">
            <a:avLst/>
          </a:prstGeom>
          <a:noFill/>
        </p:spPr>
        <p:txBody>
          <a:bodyPr wrap="square" rtlCol="0">
            <a:spAutoFit/>
          </a:bodyPr>
          <a:lstStyle/>
          <a:p>
            <a:pPr algn="ctr"/>
            <a:r>
              <a:rPr lang="tr-TR" sz="3600" b="1" dirty="0" smtClean="0">
                <a:solidFill>
                  <a:srgbClr val="002060"/>
                </a:solidFill>
                <a:latin typeface="Calibri" pitchFamily="34" charset="0"/>
                <a:cs typeface="Calibri" pitchFamily="34" charset="0"/>
              </a:rPr>
              <a:t>Strateji Geliştirme Kur</a:t>
            </a:r>
            <a:r>
              <a:rPr lang="tr-TR" sz="3600" b="1" dirty="0" smtClean="0">
                <a:solidFill>
                  <a:prstClr val="black"/>
                </a:solidFill>
                <a:latin typeface="Calibri" pitchFamily="34" charset="0"/>
                <a:cs typeface="Calibri" pitchFamily="34" charset="0"/>
              </a:rPr>
              <a:t>ulu</a:t>
            </a:r>
            <a:endParaRPr lang="tr-TR" sz="36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3354719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7122" y="919370"/>
            <a:ext cx="7349294" cy="5632311"/>
          </a:xfrm>
          <a:prstGeom prst="rect">
            <a:avLst/>
          </a:prstGeom>
          <a:noFill/>
        </p:spPr>
        <p:txBody>
          <a:bodyPr wrap="square" rtlCol="0">
            <a:spAutoFit/>
          </a:bodyPr>
          <a:lstStyle/>
          <a:p>
            <a:r>
              <a:rPr lang="tr-TR" sz="2000" dirty="0">
                <a:solidFill>
                  <a:prstClr val="black"/>
                </a:solidFill>
              </a:rPr>
              <a:t> </a:t>
            </a:r>
          </a:p>
          <a:p>
            <a:pPr marL="342900" indent="-342900" algn="ctr">
              <a:buFont typeface="Wingdings" panose="05000000000000000000" pitchFamily="2" charset="2"/>
              <a:buChar char="v"/>
            </a:pPr>
            <a:r>
              <a:rPr lang="tr-TR" sz="2000" b="1" dirty="0" smtClean="0">
                <a:solidFill>
                  <a:srgbClr val="C00000"/>
                </a:solidFill>
                <a:latin typeface="Calibri" pitchFamily="34" charset="0"/>
                <a:cs typeface="Calibri" pitchFamily="34" charset="0"/>
              </a:rPr>
              <a:t>Strateji </a:t>
            </a:r>
            <a:r>
              <a:rPr lang="tr-TR" sz="2000" b="1" dirty="0">
                <a:solidFill>
                  <a:srgbClr val="C00000"/>
                </a:solidFill>
                <a:latin typeface="Calibri" panose="020F0502020204030204" pitchFamily="34" charset="0"/>
                <a:cs typeface="Calibri" pitchFamily="34" charset="0"/>
              </a:rPr>
              <a:t>Geliştirme Daire Başkanlığının görevi stratejik planı hazırlamak değil, plan çalışmalarını koordine etmektir. </a:t>
            </a:r>
          </a:p>
          <a:p>
            <a:pPr marL="342900" indent="-342900" algn="just">
              <a:buFont typeface="Wingdings" panose="05000000000000000000" pitchFamily="2" charset="2"/>
              <a:buChar char="Ø"/>
            </a:pPr>
            <a:r>
              <a:rPr lang="tr-TR" sz="2000" dirty="0">
                <a:latin typeface="Calibri" pitchFamily="34" charset="0"/>
                <a:cs typeface="Calibri" pitchFamily="34" charset="0"/>
              </a:rPr>
              <a:t>Stratejik planlama çalışmalarında; toplantıların organizasyonu, üniversite içi ve dışı iletişimin sağlanması ve belge yönetimi gibi destek hizmetleri Strateji Geliştirme Daire Başkanlığı tarafından gerçekleştirilir. Bu süreçteki her türlü resmi yazışma Strateji Geliştirme Daire Başkanlığı aracılığıyla yapılır.</a:t>
            </a:r>
          </a:p>
          <a:p>
            <a:pPr algn="just"/>
            <a:endParaRPr lang="tr-TR" sz="2000" dirty="0">
              <a:latin typeface="Calibri" pitchFamily="34" charset="0"/>
              <a:cs typeface="Calibri" pitchFamily="34" charset="0"/>
            </a:endParaRPr>
          </a:p>
          <a:p>
            <a:pPr marL="342900" indent="-342900" algn="just">
              <a:buFont typeface="Wingdings" panose="05000000000000000000" pitchFamily="2" charset="2"/>
              <a:buChar char="Ø"/>
            </a:pPr>
            <a:r>
              <a:rPr lang="tr-TR" sz="2000" dirty="0">
                <a:latin typeface="Calibri" pitchFamily="34" charset="0"/>
                <a:cs typeface="Calibri" pitchFamily="34" charset="0"/>
              </a:rPr>
              <a:t>Strateji Geliştirme Daire </a:t>
            </a:r>
            <a:r>
              <a:rPr lang="tr-TR" sz="2000" dirty="0" smtClean="0">
                <a:latin typeface="Calibri" pitchFamily="34" charset="0"/>
                <a:cs typeface="Calibri" pitchFamily="34" charset="0"/>
              </a:rPr>
              <a:t>Başkanlığı; </a:t>
            </a:r>
            <a:r>
              <a:rPr lang="tr-TR" sz="2000" dirty="0">
                <a:latin typeface="Calibri" pitchFamily="34" charset="0"/>
                <a:cs typeface="Calibri" pitchFamily="34" charset="0"/>
              </a:rPr>
              <a:t>plan hazırlama, uygulama ile izleme ve değerlendirme süreçlerindeki tecrübesini gerekli durumlarda Geliştirme Kuruluna, Stratejik Planlama Ekibine ve harcama birimlerine aktarması gerekir. </a:t>
            </a:r>
          </a:p>
          <a:p>
            <a:pPr marL="342900" indent="-342900" algn="just">
              <a:buFont typeface="Wingdings" panose="05000000000000000000" pitchFamily="2" charset="2"/>
              <a:buChar char="Ø"/>
            </a:pPr>
            <a:endParaRPr lang="tr-TR" sz="2000" dirty="0" smtClean="0">
              <a:latin typeface="Calibri" pitchFamily="34" charset="0"/>
              <a:cs typeface="Calibri" pitchFamily="34" charset="0"/>
            </a:endParaRPr>
          </a:p>
          <a:p>
            <a:pPr marL="342900" indent="-342900" algn="just">
              <a:buFont typeface="Wingdings" panose="05000000000000000000" pitchFamily="2" charset="2"/>
              <a:buChar char="Ø"/>
            </a:pPr>
            <a:r>
              <a:rPr lang="tr-TR" sz="2000" dirty="0" smtClean="0">
                <a:latin typeface="Calibri" pitchFamily="34" charset="0"/>
                <a:cs typeface="Calibri" pitchFamily="34" charset="0"/>
              </a:rPr>
              <a:t>Strateji </a:t>
            </a:r>
            <a:r>
              <a:rPr lang="tr-TR" sz="2000" dirty="0">
                <a:latin typeface="Calibri" pitchFamily="34" charset="0"/>
                <a:cs typeface="Calibri" pitchFamily="34" charset="0"/>
              </a:rPr>
              <a:t>Geliştirme Daire Başkanlığı, özellikle stratejik planın bütünselliğinin sağlanması ve bu süreçte ortak bir dilin oluşması açısından önemli rol üstlenmektedir</a:t>
            </a:r>
            <a:r>
              <a:rPr lang="tr-TR" sz="2000" dirty="0">
                <a:solidFill>
                  <a:prstClr val="black"/>
                </a:solidFill>
                <a:latin typeface="Calibri" pitchFamily="34" charset="0"/>
                <a:cs typeface="Calibri" pitchFamily="34" charset="0"/>
              </a:rPr>
              <a:t>.</a:t>
            </a:r>
          </a:p>
          <a:p>
            <a:pPr algn="just"/>
            <a:endParaRPr lang="tr-TR" sz="2000" dirty="0">
              <a:solidFill>
                <a:prstClr val="black"/>
              </a:solidFill>
            </a:endParaRPr>
          </a:p>
        </p:txBody>
      </p:sp>
      <p:sp>
        <p:nvSpPr>
          <p:cNvPr id="3" name="Metin kutusu 2"/>
          <p:cNvSpPr txBox="1"/>
          <p:nvPr/>
        </p:nvSpPr>
        <p:spPr>
          <a:xfrm>
            <a:off x="753337" y="0"/>
            <a:ext cx="7776864" cy="1015663"/>
          </a:xfrm>
          <a:prstGeom prst="rect">
            <a:avLst/>
          </a:prstGeom>
          <a:noFill/>
        </p:spPr>
        <p:txBody>
          <a:bodyPr wrap="square" rtlCol="0">
            <a:spAutoFit/>
          </a:bodyPr>
          <a:lstStyle/>
          <a:p>
            <a:pPr algn="ctr"/>
            <a:endParaRPr lang="tr-TR" sz="2400" b="1" dirty="0" smtClean="0">
              <a:solidFill>
                <a:prstClr val="black"/>
              </a:solidFill>
            </a:endParaRPr>
          </a:p>
          <a:p>
            <a:pPr algn="ctr"/>
            <a:r>
              <a:rPr lang="tr-TR" sz="3600" b="1" dirty="0" smtClean="0">
                <a:solidFill>
                  <a:srgbClr val="002060"/>
                </a:solidFill>
                <a:latin typeface="Calibri" panose="020F0502020204030204" pitchFamily="34" charset="0"/>
              </a:rPr>
              <a:t>Strateji Geliştirme Daire Başkanlığı</a:t>
            </a:r>
            <a:endParaRPr lang="tr-TR" sz="3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567380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Başlık">
            <a:extLst>
              <a:ext uri="{FF2B5EF4-FFF2-40B4-BE49-F238E27FC236}">
                <a16:creationId xmlns:a16="http://schemas.microsoft.com/office/drawing/2014/main" id="{AF7E76BE-764A-426E-9C45-81239A5494CE}"/>
              </a:ext>
            </a:extLst>
          </p:cNvPr>
          <p:cNvSpPr>
            <a:spLocks noGrp="1"/>
          </p:cNvSpPr>
          <p:nvPr>
            <p:ph type="title" idx="4294967295"/>
          </p:nvPr>
        </p:nvSpPr>
        <p:spPr>
          <a:xfrm>
            <a:off x="2700338" y="630238"/>
            <a:ext cx="6443662" cy="1143000"/>
          </a:xfrm>
        </p:spPr>
        <p:txBody>
          <a:bodyPr/>
          <a:lstStyle/>
          <a:p>
            <a:pPr eaLnBrk="1" hangingPunct="1"/>
            <a:r>
              <a:rPr lang="tr-TR" altLang="tr-TR" sz="4000" b="1" dirty="0">
                <a:solidFill>
                  <a:srgbClr val="002060"/>
                </a:solidFill>
                <a:latin typeface="Times New Roman" panose="02020603050405020304" pitchFamily="18" charset="0"/>
                <a:cs typeface="Times New Roman" panose="02020603050405020304" pitchFamily="18" charset="0"/>
              </a:rPr>
              <a:t>Stratejik Planlama </a:t>
            </a:r>
          </a:p>
        </p:txBody>
      </p:sp>
      <p:sp>
        <p:nvSpPr>
          <p:cNvPr id="21507" name="Rectangle 3">
            <a:extLst>
              <a:ext uri="{FF2B5EF4-FFF2-40B4-BE49-F238E27FC236}">
                <a16:creationId xmlns:a16="http://schemas.microsoft.com/office/drawing/2014/main" id="{5D1A903D-3E17-4E61-8F78-99C99A2599F9}"/>
              </a:ext>
            </a:extLst>
          </p:cNvPr>
          <p:cNvSpPr txBox="1">
            <a:spLocks noChangeArrowheads="1"/>
          </p:cNvSpPr>
          <p:nvPr/>
        </p:nvSpPr>
        <p:spPr bwMode="auto">
          <a:xfrm>
            <a:off x="107504" y="1622129"/>
            <a:ext cx="7299772" cy="192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Char char=""/>
              <a:tabLst/>
              <a:defRPr/>
            </a:pPr>
            <a:r>
              <a:rPr kumimoji="0" lang="tr-TR" altLang="tr-TR"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Bulunduğumuz nokta </a:t>
            </a:r>
            <a:r>
              <a:rPr kumimoji="0" lang="tr-TR" altLang="tr-TR" sz="32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Arial" panose="020B0604020202020204" pitchFamily="34" charset="0"/>
              </a:rPr>
              <a:t>ile ulaşmayı </a:t>
            </a:r>
            <a:r>
              <a:rPr kumimoji="0" lang="tr-TR" altLang="tr-TR"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arzu ettiğimiz durum arasındaki yoldur.</a:t>
            </a:r>
          </a:p>
        </p:txBody>
      </p:sp>
      <p:grpSp>
        <p:nvGrpSpPr>
          <p:cNvPr id="21508" name="Group 4">
            <a:extLst>
              <a:ext uri="{FF2B5EF4-FFF2-40B4-BE49-F238E27FC236}">
                <a16:creationId xmlns:a16="http://schemas.microsoft.com/office/drawing/2014/main" id="{40F1C63A-E72C-4FA7-B332-B3710035527B}"/>
              </a:ext>
            </a:extLst>
          </p:cNvPr>
          <p:cNvGrpSpPr>
            <a:grpSpLocks/>
          </p:cNvGrpSpPr>
          <p:nvPr/>
        </p:nvGrpSpPr>
        <p:grpSpPr bwMode="auto">
          <a:xfrm>
            <a:off x="3319463" y="2663032"/>
            <a:ext cx="4119563" cy="3048000"/>
            <a:chOff x="2754" y="1706"/>
            <a:chExt cx="2595" cy="1920"/>
          </a:xfrm>
        </p:grpSpPr>
        <p:sp>
          <p:nvSpPr>
            <p:cNvPr id="21511" name="Text Box 5">
              <a:extLst>
                <a:ext uri="{FF2B5EF4-FFF2-40B4-BE49-F238E27FC236}">
                  <a16:creationId xmlns:a16="http://schemas.microsoft.com/office/drawing/2014/main" id="{623251AE-BFE0-48A8-828B-0FAC631D1174}"/>
                </a:ext>
              </a:extLst>
            </p:cNvPr>
            <p:cNvSpPr txBox="1">
              <a:spLocks noChangeArrowheads="1"/>
            </p:cNvSpPr>
            <p:nvPr/>
          </p:nvSpPr>
          <p:spPr bwMode="auto">
            <a:xfrm>
              <a:off x="2754" y="3335"/>
              <a:ext cx="5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2024</a:t>
              </a:r>
              <a:endParaRPr kumimoji="0" lang="tr-TR" altLang="tr-TR"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endParaRPr>
            </a:p>
          </p:txBody>
        </p:sp>
        <p:sp>
          <p:nvSpPr>
            <p:cNvPr id="21512" name="Text Box 6">
              <a:extLst>
                <a:ext uri="{FF2B5EF4-FFF2-40B4-BE49-F238E27FC236}">
                  <a16:creationId xmlns:a16="http://schemas.microsoft.com/office/drawing/2014/main" id="{5C39B87E-AABA-496B-A28C-FCB96BD735A3}"/>
                </a:ext>
              </a:extLst>
            </p:cNvPr>
            <p:cNvSpPr txBox="1">
              <a:spLocks noChangeArrowheads="1"/>
            </p:cNvSpPr>
            <p:nvPr/>
          </p:nvSpPr>
          <p:spPr bwMode="auto">
            <a:xfrm>
              <a:off x="4841" y="1706"/>
              <a:ext cx="5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tr-TR" altLang="tr-TR" sz="2400" b="1"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2028</a:t>
              </a:r>
            </a:p>
          </p:txBody>
        </p:sp>
        <p:sp>
          <p:nvSpPr>
            <p:cNvPr id="21513" name="Line 7">
              <a:extLst>
                <a:ext uri="{FF2B5EF4-FFF2-40B4-BE49-F238E27FC236}">
                  <a16:creationId xmlns:a16="http://schemas.microsoft.com/office/drawing/2014/main" id="{9B262F94-12E6-4280-8E9B-893DB2BDADC7}"/>
                </a:ext>
              </a:extLst>
            </p:cNvPr>
            <p:cNvSpPr>
              <a:spLocks noChangeShapeType="1"/>
            </p:cNvSpPr>
            <p:nvPr/>
          </p:nvSpPr>
          <p:spPr bwMode="auto">
            <a:xfrm>
              <a:off x="2835" y="3566"/>
              <a:ext cx="49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14" name="Line 8">
              <a:extLst>
                <a:ext uri="{FF2B5EF4-FFF2-40B4-BE49-F238E27FC236}">
                  <a16:creationId xmlns:a16="http://schemas.microsoft.com/office/drawing/2014/main" id="{22ECBD54-51A4-4344-913E-4BA3707E1C45}"/>
                </a:ext>
              </a:extLst>
            </p:cNvPr>
            <p:cNvSpPr>
              <a:spLocks noChangeShapeType="1"/>
            </p:cNvSpPr>
            <p:nvPr/>
          </p:nvSpPr>
          <p:spPr bwMode="auto">
            <a:xfrm>
              <a:off x="3334" y="3158"/>
              <a:ext cx="49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15" name="Line 9">
              <a:extLst>
                <a:ext uri="{FF2B5EF4-FFF2-40B4-BE49-F238E27FC236}">
                  <a16:creationId xmlns:a16="http://schemas.microsoft.com/office/drawing/2014/main" id="{A90F03E0-F609-4FE5-A58F-29BE84B62F06}"/>
                </a:ext>
              </a:extLst>
            </p:cNvPr>
            <p:cNvSpPr>
              <a:spLocks noChangeShapeType="1"/>
            </p:cNvSpPr>
            <p:nvPr/>
          </p:nvSpPr>
          <p:spPr bwMode="auto">
            <a:xfrm flipV="1">
              <a:off x="3334" y="3158"/>
              <a:ext cx="0" cy="409"/>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16" name="Text Box 10">
              <a:extLst>
                <a:ext uri="{FF2B5EF4-FFF2-40B4-BE49-F238E27FC236}">
                  <a16:creationId xmlns:a16="http://schemas.microsoft.com/office/drawing/2014/main" id="{2A697694-81DE-4848-A847-7AC4F1810D0B}"/>
                </a:ext>
              </a:extLst>
            </p:cNvPr>
            <p:cNvSpPr txBox="1">
              <a:spLocks noChangeArrowheads="1"/>
            </p:cNvSpPr>
            <p:nvPr/>
          </p:nvSpPr>
          <p:spPr bwMode="auto">
            <a:xfrm>
              <a:off x="3298" y="2927"/>
              <a:ext cx="5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0" fontAlgn="base" hangingPunct="0">
                <a:spcBef>
                  <a:spcPct val="0"/>
                </a:spcBef>
                <a:spcAft>
                  <a:spcPct val="0"/>
                </a:spcAft>
                <a:buClrTx/>
                <a:buNone/>
                <a:defRPr/>
              </a:pPr>
              <a:r>
                <a:rPr lang="tr-TR" altLang="tr-TR" sz="2400" b="1"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2025</a:t>
              </a:r>
            </a:p>
          </p:txBody>
        </p:sp>
        <p:sp>
          <p:nvSpPr>
            <p:cNvPr id="21517" name="Text Box 11">
              <a:extLst>
                <a:ext uri="{FF2B5EF4-FFF2-40B4-BE49-F238E27FC236}">
                  <a16:creationId xmlns:a16="http://schemas.microsoft.com/office/drawing/2014/main" id="{612D6273-90D1-491A-ADFA-8241A4B65392}"/>
                </a:ext>
              </a:extLst>
            </p:cNvPr>
            <p:cNvSpPr txBox="1">
              <a:spLocks noChangeArrowheads="1"/>
            </p:cNvSpPr>
            <p:nvPr/>
          </p:nvSpPr>
          <p:spPr bwMode="auto">
            <a:xfrm>
              <a:off x="3753" y="2523"/>
              <a:ext cx="5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tr-TR" altLang="tr-TR" sz="2400" b="1"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2026</a:t>
              </a:r>
            </a:p>
          </p:txBody>
        </p:sp>
        <p:sp>
          <p:nvSpPr>
            <p:cNvPr id="21518" name="Line 12">
              <a:extLst>
                <a:ext uri="{FF2B5EF4-FFF2-40B4-BE49-F238E27FC236}">
                  <a16:creationId xmlns:a16="http://schemas.microsoft.com/office/drawing/2014/main" id="{363A7935-59A8-4485-8E9E-D48DFE95A71C}"/>
                </a:ext>
              </a:extLst>
            </p:cNvPr>
            <p:cNvSpPr>
              <a:spLocks noChangeShapeType="1"/>
            </p:cNvSpPr>
            <p:nvPr/>
          </p:nvSpPr>
          <p:spPr bwMode="auto">
            <a:xfrm>
              <a:off x="3832" y="2750"/>
              <a:ext cx="49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19" name="Line 13">
              <a:extLst>
                <a:ext uri="{FF2B5EF4-FFF2-40B4-BE49-F238E27FC236}">
                  <a16:creationId xmlns:a16="http://schemas.microsoft.com/office/drawing/2014/main" id="{7F718D5A-D3E4-43B1-B0E2-4BFC2A889282}"/>
                </a:ext>
              </a:extLst>
            </p:cNvPr>
            <p:cNvSpPr>
              <a:spLocks noChangeShapeType="1"/>
            </p:cNvSpPr>
            <p:nvPr/>
          </p:nvSpPr>
          <p:spPr bwMode="auto">
            <a:xfrm flipV="1">
              <a:off x="3832" y="2750"/>
              <a:ext cx="0" cy="409"/>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20" name="Line 14">
              <a:extLst>
                <a:ext uri="{FF2B5EF4-FFF2-40B4-BE49-F238E27FC236}">
                  <a16:creationId xmlns:a16="http://schemas.microsoft.com/office/drawing/2014/main" id="{5EEBB8D8-CF3B-41B9-A5BF-AFEEE630A76E}"/>
                </a:ext>
              </a:extLst>
            </p:cNvPr>
            <p:cNvSpPr>
              <a:spLocks noChangeShapeType="1"/>
            </p:cNvSpPr>
            <p:nvPr/>
          </p:nvSpPr>
          <p:spPr bwMode="auto">
            <a:xfrm>
              <a:off x="4331" y="2342"/>
              <a:ext cx="49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21" name="Line 15">
              <a:extLst>
                <a:ext uri="{FF2B5EF4-FFF2-40B4-BE49-F238E27FC236}">
                  <a16:creationId xmlns:a16="http://schemas.microsoft.com/office/drawing/2014/main" id="{B602E188-144C-4C07-91D6-080556394211}"/>
                </a:ext>
              </a:extLst>
            </p:cNvPr>
            <p:cNvSpPr>
              <a:spLocks noChangeShapeType="1"/>
            </p:cNvSpPr>
            <p:nvPr/>
          </p:nvSpPr>
          <p:spPr bwMode="auto">
            <a:xfrm flipV="1">
              <a:off x="4331" y="2342"/>
              <a:ext cx="0" cy="409"/>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22" name="Line 16">
              <a:extLst>
                <a:ext uri="{FF2B5EF4-FFF2-40B4-BE49-F238E27FC236}">
                  <a16:creationId xmlns:a16="http://schemas.microsoft.com/office/drawing/2014/main" id="{DD9CBFCE-1E4E-4402-B8AC-113F8A38AEB5}"/>
                </a:ext>
              </a:extLst>
            </p:cNvPr>
            <p:cNvSpPr>
              <a:spLocks noChangeShapeType="1"/>
            </p:cNvSpPr>
            <p:nvPr/>
          </p:nvSpPr>
          <p:spPr bwMode="auto">
            <a:xfrm flipV="1">
              <a:off x="4830" y="1933"/>
              <a:ext cx="0" cy="409"/>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23" name="Line 17">
              <a:extLst>
                <a:ext uri="{FF2B5EF4-FFF2-40B4-BE49-F238E27FC236}">
                  <a16:creationId xmlns:a16="http://schemas.microsoft.com/office/drawing/2014/main" id="{BA071AF9-0720-4B8A-A62F-9AE602525675}"/>
                </a:ext>
              </a:extLst>
            </p:cNvPr>
            <p:cNvSpPr>
              <a:spLocks noChangeShapeType="1"/>
            </p:cNvSpPr>
            <p:nvPr/>
          </p:nvSpPr>
          <p:spPr bwMode="auto">
            <a:xfrm>
              <a:off x="4830" y="1933"/>
              <a:ext cx="49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24" name="Text Box 18">
              <a:extLst>
                <a:ext uri="{FF2B5EF4-FFF2-40B4-BE49-F238E27FC236}">
                  <a16:creationId xmlns:a16="http://schemas.microsoft.com/office/drawing/2014/main" id="{163A4BAB-F023-4C00-9314-9B10474AEDD9}"/>
                </a:ext>
              </a:extLst>
            </p:cNvPr>
            <p:cNvSpPr txBox="1">
              <a:spLocks noChangeArrowheads="1"/>
            </p:cNvSpPr>
            <p:nvPr/>
          </p:nvSpPr>
          <p:spPr bwMode="auto">
            <a:xfrm>
              <a:off x="4270" y="2115"/>
              <a:ext cx="5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tr-TR" altLang="tr-TR" sz="2400" b="1"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2027</a:t>
              </a:r>
            </a:p>
          </p:txBody>
        </p:sp>
      </p:grpSp>
      <p:pic>
        <p:nvPicPr>
          <p:cNvPr id="21509" name="Picture 19">
            <a:extLst>
              <a:ext uri="{FF2B5EF4-FFF2-40B4-BE49-F238E27FC236}">
                <a16:creationId xmlns:a16="http://schemas.microsoft.com/office/drawing/2014/main" id="{AF7E9969-C850-41F5-A067-9662EE931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82573" y="5002350"/>
            <a:ext cx="1202242" cy="123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0" descr="BS01677_">
            <a:extLst>
              <a:ext uri="{FF2B5EF4-FFF2-40B4-BE49-F238E27FC236}">
                <a16:creationId xmlns:a16="http://schemas.microsoft.com/office/drawing/2014/main" id="{AB218A06-2122-4642-8189-A8CD2152D4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1725" y="1870075"/>
            <a:ext cx="15843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31682" y="780673"/>
            <a:ext cx="7221486" cy="6278642"/>
          </a:xfrm>
          <a:prstGeom prst="rect">
            <a:avLst/>
          </a:prstGeom>
          <a:noFill/>
        </p:spPr>
        <p:txBody>
          <a:bodyPr wrap="square" rtlCol="0">
            <a:spAutoFit/>
          </a:bodyPr>
          <a:lstStyle/>
          <a:p>
            <a:endParaRPr lang="tr-TR" sz="2000" dirty="0" smtClean="0">
              <a:solidFill>
                <a:prstClr val="black"/>
              </a:solidFill>
            </a:endParaRPr>
          </a:p>
          <a:p>
            <a:pPr marL="342900" indent="-342900" algn="just">
              <a:buFont typeface="Wingdings" panose="05000000000000000000" pitchFamily="2" charset="2"/>
              <a:buChar char="Ø"/>
            </a:pPr>
            <a:r>
              <a:rPr lang="tr-TR" dirty="0">
                <a:latin typeface="Calibri" panose="020F0502020204030204" pitchFamily="34" charset="0"/>
              </a:rPr>
              <a:t>Stratejik planlama ekibi bir rektör yardımcısı başkanlığında, </a:t>
            </a:r>
            <a:r>
              <a:rPr lang="tr-TR" dirty="0" smtClean="0">
                <a:latin typeface="Calibri" panose="020F0502020204030204" pitchFamily="34" charset="0"/>
              </a:rPr>
              <a:t>Strateji Geliştirme Daire Başkanlığının (SGDB) koordinasyonunda</a:t>
            </a:r>
            <a:r>
              <a:rPr lang="tr-TR" dirty="0">
                <a:latin typeface="Calibri" panose="020F0502020204030204" pitchFamily="34" charset="0"/>
              </a:rPr>
              <a:t>, harcama birimlerinin temsilcileri ile SGDB yöneticisinden oluşur. Ekip başkanının toplantılara iştirak edemediği durumlarda başkanlığa, SGDB yöneticisi vekâlet edebilir.</a:t>
            </a:r>
          </a:p>
          <a:p>
            <a:pPr marL="342900" indent="-342900" algn="just">
              <a:buFont typeface="Wingdings" panose="05000000000000000000" pitchFamily="2" charset="2"/>
              <a:buChar char="Ø"/>
            </a:pPr>
            <a:endParaRPr lang="tr-TR" dirty="0" smtClean="0">
              <a:latin typeface="Calibri" panose="020F0502020204030204" pitchFamily="34" charset="0"/>
            </a:endParaRPr>
          </a:p>
          <a:p>
            <a:pPr marL="342900" indent="-342900" algn="just">
              <a:buFont typeface="Wingdings" panose="05000000000000000000" pitchFamily="2" charset="2"/>
              <a:buChar char="Ø"/>
            </a:pPr>
            <a:r>
              <a:rPr lang="tr-TR" dirty="0" smtClean="0">
                <a:latin typeface="Calibri" panose="020F0502020204030204" pitchFamily="34" charset="0"/>
              </a:rPr>
              <a:t>Ekip</a:t>
            </a:r>
            <a:r>
              <a:rPr lang="tr-TR" dirty="0">
                <a:latin typeface="Calibri" panose="020F0502020204030204" pitchFamily="34" charset="0"/>
              </a:rPr>
              <a:t>; hazırlık programının oluşturulması, stratejik planlama sürecinin hazırlık programına uygun olarak yürütülmesi, gerekli faaliyetlerin koordine edilmesi ile Strateji Geliştirme Kurulunun uygun görüşüne ve Rektörün onayına sunulacak belgelerin hazırlanmasından sorumludur. Ekip başkanı; ekibin oluşturulması, çalışmaların planlanması, ekip içi </a:t>
            </a:r>
            <a:r>
              <a:rPr lang="tr-TR" dirty="0" smtClean="0">
                <a:latin typeface="Calibri" panose="020F0502020204030204" pitchFamily="34" charset="0"/>
              </a:rPr>
              <a:t>görevlendirmelerin </a:t>
            </a:r>
            <a:r>
              <a:rPr lang="tr-TR" dirty="0">
                <a:latin typeface="Calibri" panose="020F0502020204030204" pitchFamily="34" charset="0"/>
              </a:rPr>
              <a:t>yapılması, ekip üyelerinin motivasyonu ile ekip ve üst yönetim arasında eşgüdüm sağlanması görevlerini yerine getirir.</a:t>
            </a:r>
          </a:p>
          <a:p>
            <a:pPr marL="342900" indent="-342900" algn="just">
              <a:buFont typeface="Wingdings" panose="05000000000000000000" pitchFamily="2" charset="2"/>
              <a:buChar char="Ø"/>
            </a:pPr>
            <a:endParaRPr lang="tr-TR" dirty="0" smtClean="0">
              <a:latin typeface="Calibri" panose="020F0502020204030204" pitchFamily="34" charset="0"/>
            </a:endParaRPr>
          </a:p>
          <a:p>
            <a:pPr marL="342900" indent="-342900" algn="just">
              <a:buFont typeface="Wingdings" panose="05000000000000000000" pitchFamily="2" charset="2"/>
              <a:buChar char="Ø"/>
            </a:pPr>
            <a:r>
              <a:rPr lang="tr-TR" dirty="0" smtClean="0">
                <a:latin typeface="Calibri" panose="020F0502020204030204" pitchFamily="34" charset="0"/>
              </a:rPr>
              <a:t>Stratejik </a:t>
            </a:r>
            <a:r>
              <a:rPr lang="tr-TR" dirty="0">
                <a:latin typeface="Calibri" panose="020F0502020204030204" pitchFamily="34" charset="0"/>
              </a:rPr>
              <a:t>planlama ekibinin amaca uygun bir yapıda kurulması, çalışmaların başarısı için kritik öneme sahiptir. Stratejik planlama ekibi oluşturulurken üyelerin bireysel özelliklerinin yanı sıra oluşturulacak grubun niteliği de göz önünde bulundurulur.</a:t>
            </a:r>
          </a:p>
          <a:p>
            <a:pPr marL="342900" indent="-342900" algn="just">
              <a:buFont typeface="Arial" pitchFamily="34" charset="0"/>
              <a:buChar char="•"/>
            </a:pPr>
            <a:endParaRPr lang="tr-TR" dirty="0">
              <a:solidFill>
                <a:prstClr val="black"/>
              </a:solidFill>
              <a:latin typeface="Calibri" panose="020F0502020204030204" pitchFamily="34" charset="0"/>
            </a:endParaRPr>
          </a:p>
          <a:p>
            <a:endParaRPr lang="tr-TR" sz="2000" dirty="0">
              <a:solidFill>
                <a:prstClr val="black"/>
              </a:solidFill>
            </a:endParaRPr>
          </a:p>
          <a:p>
            <a:r>
              <a:rPr lang="tr-TR" sz="2000" dirty="0">
                <a:solidFill>
                  <a:prstClr val="black"/>
                </a:solidFill>
              </a:rPr>
              <a:t> </a:t>
            </a:r>
          </a:p>
        </p:txBody>
      </p:sp>
      <p:sp>
        <p:nvSpPr>
          <p:cNvPr id="3" name="Metin kutusu 2"/>
          <p:cNvSpPr txBox="1"/>
          <p:nvPr/>
        </p:nvSpPr>
        <p:spPr>
          <a:xfrm>
            <a:off x="629118" y="457508"/>
            <a:ext cx="7776864" cy="646331"/>
          </a:xfrm>
          <a:prstGeom prst="rect">
            <a:avLst/>
          </a:prstGeom>
          <a:noFill/>
        </p:spPr>
        <p:txBody>
          <a:bodyPr wrap="square" rtlCol="0">
            <a:spAutoFit/>
          </a:bodyPr>
          <a:lstStyle/>
          <a:p>
            <a:pPr algn="ctr"/>
            <a:r>
              <a:rPr lang="tr-TR" sz="3600" b="1" dirty="0" smtClean="0">
                <a:solidFill>
                  <a:srgbClr val="002060"/>
                </a:solidFill>
                <a:latin typeface="Calibri" panose="020F0502020204030204" pitchFamily="34" charset="0"/>
              </a:rPr>
              <a:t>Stratejik Planlama Ekibi</a:t>
            </a:r>
            <a:endParaRPr lang="tr-TR" sz="3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86128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51490" y="543298"/>
            <a:ext cx="7221486" cy="6863417"/>
          </a:xfrm>
          <a:prstGeom prst="rect">
            <a:avLst/>
          </a:prstGeom>
          <a:noFill/>
        </p:spPr>
        <p:txBody>
          <a:bodyPr wrap="square" rtlCol="0">
            <a:spAutoFit/>
          </a:bodyPr>
          <a:lstStyle/>
          <a:p>
            <a:endParaRPr lang="tr-TR" sz="2000" dirty="0" smtClean="0">
              <a:solidFill>
                <a:prstClr val="black"/>
              </a:solidFill>
            </a:endParaRPr>
          </a:p>
          <a:p>
            <a:pPr marL="342900" indent="-342900" algn="just">
              <a:buFont typeface="Wingdings" panose="05000000000000000000" pitchFamily="2" charset="2"/>
              <a:buChar char="Ø"/>
            </a:pPr>
            <a:r>
              <a:rPr lang="tr-TR" sz="2000" dirty="0">
                <a:latin typeface="Calibri" pitchFamily="34" charset="0"/>
                <a:cs typeface="Calibri" pitchFamily="34" charset="0"/>
              </a:rPr>
              <a:t>Harcama birimleri, Rektör tarafından yayımlanan Stratejik Plan Genelgesinde belirtilen nitelikleri haiz personeli stratejik planlama ekibinde görevlendirir. Bu personelin stratejik plan hazırlık çalışmalarına yeterli zaman ayırabilmesi ve aktif katılım gösterebilmesi için harcama birimi yöneticilerince kolaylık gösterilir.</a:t>
            </a:r>
          </a:p>
          <a:p>
            <a:pPr marL="342900" indent="-342900" algn="just">
              <a:buFont typeface="Wingdings" panose="05000000000000000000" pitchFamily="2" charset="2"/>
              <a:buChar char="Ø"/>
            </a:pPr>
            <a:endParaRPr lang="tr-TR" sz="2000" dirty="0" smtClean="0">
              <a:latin typeface="Calibri" panose="020F0502020204030204" pitchFamily="34" charset="0"/>
              <a:cs typeface="Calibri" pitchFamily="34" charset="0"/>
            </a:endParaRPr>
          </a:p>
          <a:p>
            <a:pPr marL="342900" indent="-342900" algn="just">
              <a:buFont typeface="Wingdings" panose="05000000000000000000" pitchFamily="2" charset="2"/>
              <a:buChar char="Ø"/>
            </a:pPr>
            <a:r>
              <a:rPr lang="tr-TR" sz="2000" dirty="0" smtClean="0">
                <a:latin typeface="Calibri" panose="020F0502020204030204" pitchFamily="34" charset="0"/>
                <a:cs typeface="Calibri" pitchFamily="34" charset="0"/>
              </a:rPr>
              <a:t>Stratejik </a:t>
            </a:r>
            <a:r>
              <a:rPr lang="tr-TR" sz="2000" dirty="0">
                <a:latin typeface="Calibri" panose="020F0502020204030204" pitchFamily="34" charset="0"/>
                <a:cs typeface="Calibri" pitchFamily="34" charset="0"/>
              </a:rPr>
              <a:t>planlama ekibi tarafından gerekli görüldüğü durumlarda, ekibin çalışmalarına katkı sağlamak amacıyla ekip üyeleri ile birlikte çalışmak üzere harcama birimlerinden temsilcilerin katılacağı alt çalışma grupları oluşturulabilir. Bu çalışma gruplarına ilgisine göre harcama birimi bünyesindeki alt birimlerden deneyimli personelin aktif katılımı ilgili harcama birimi yöneticisi tarafından sağlanır.</a:t>
            </a:r>
          </a:p>
          <a:p>
            <a:pPr marL="342900" indent="-342900" algn="just">
              <a:buFont typeface="Wingdings" panose="05000000000000000000" pitchFamily="2" charset="2"/>
              <a:buChar char="Ø"/>
            </a:pPr>
            <a:endParaRPr lang="tr-TR" sz="2000" dirty="0" smtClean="0">
              <a:latin typeface="Calibri" panose="020F0502020204030204" pitchFamily="34" charset="0"/>
              <a:cs typeface="Calibri" pitchFamily="34" charset="0"/>
            </a:endParaRPr>
          </a:p>
          <a:p>
            <a:pPr marL="342900" indent="-342900" algn="just">
              <a:buFont typeface="Wingdings" panose="05000000000000000000" pitchFamily="2" charset="2"/>
              <a:buChar char="Ø"/>
            </a:pPr>
            <a:r>
              <a:rPr lang="tr-TR" sz="2000" dirty="0" smtClean="0">
                <a:latin typeface="Calibri" panose="020F0502020204030204" pitchFamily="34" charset="0"/>
                <a:cs typeface="Calibri" pitchFamily="34" charset="0"/>
              </a:rPr>
              <a:t>Ayrıca </a:t>
            </a:r>
            <a:r>
              <a:rPr lang="tr-TR" sz="2000" dirty="0">
                <a:latin typeface="Calibri" panose="020F0502020204030204" pitchFamily="34" charset="0"/>
                <a:cs typeface="Calibri" pitchFamily="34" charset="0"/>
              </a:rPr>
              <a:t>harcama birimleri, sorumlu oldukları hedeflerin gerçekleşme sonuçlarının izleme ve değerlendirmesini yapar.</a:t>
            </a:r>
          </a:p>
          <a:p>
            <a:pPr algn="just"/>
            <a:endParaRPr lang="tr-TR" sz="2000" dirty="0">
              <a:solidFill>
                <a:prstClr val="black"/>
              </a:solidFill>
              <a:latin typeface="Calibri" pitchFamily="34" charset="0"/>
              <a:cs typeface="Calibri" pitchFamily="34" charset="0"/>
            </a:endParaRPr>
          </a:p>
          <a:p>
            <a:pPr marL="342900" indent="-342900" algn="just">
              <a:buFont typeface="Arial" pitchFamily="34" charset="0"/>
              <a:buChar char="•"/>
            </a:pPr>
            <a:endParaRPr lang="tr-TR" sz="2000" dirty="0">
              <a:solidFill>
                <a:prstClr val="black"/>
              </a:solidFill>
            </a:endParaRPr>
          </a:p>
          <a:p>
            <a:endParaRPr lang="tr-TR" sz="2000" dirty="0">
              <a:solidFill>
                <a:prstClr val="black"/>
              </a:solidFill>
            </a:endParaRPr>
          </a:p>
          <a:p>
            <a:r>
              <a:rPr lang="tr-TR" sz="2000" dirty="0">
                <a:solidFill>
                  <a:prstClr val="black"/>
                </a:solidFill>
              </a:rPr>
              <a:t> </a:t>
            </a:r>
          </a:p>
        </p:txBody>
      </p:sp>
      <p:sp>
        <p:nvSpPr>
          <p:cNvPr id="3" name="Metin kutusu 2"/>
          <p:cNvSpPr txBox="1"/>
          <p:nvPr/>
        </p:nvSpPr>
        <p:spPr>
          <a:xfrm>
            <a:off x="629118" y="220133"/>
            <a:ext cx="7776864" cy="646331"/>
          </a:xfrm>
          <a:prstGeom prst="rect">
            <a:avLst/>
          </a:prstGeom>
          <a:noFill/>
        </p:spPr>
        <p:txBody>
          <a:bodyPr wrap="square" rtlCol="0">
            <a:spAutoFit/>
          </a:bodyPr>
          <a:lstStyle/>
          <a:p>
            <a:pPr algn="ctr"/>
            <a:r>
              <a:rPr lang="tr-TR" sz="3600" b="1" dirty="0" smtClean="0">
                <a:solidFill>
                  <a:srgbClr val="002060"/>
                </a:solidFill>
                <a:latin typeface="Calibri" panose="020F0502020204030204" pitchFamily="34" charset="0"/>
              </a:rPr>
              <a:t>Harcama Birimleri</a:t>
            </a:r>
            <a:endParaRPr lang="tr-TR" sz="3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007006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9" y="624110"/>
            <a:ext cx="6770712" cy="1280890"/>
          </a:xfrm>
        </p:spPr>
        <p:txBody>
          <a:bodyPr/>
          <a:lstStyle/>
          <a:p>
            <a:pPr algn="ctr"/>
            <a:r>
              <a:rPr lang="tr-TR" b="1" dirty="0" smtClean="0">
                <a:solidFill>
                  <a:srgbClr val="002060"/>
                </a:solidFill>
                <a:latin typeface="Calibri" pitchFamily="34" charset="0"/>
                <a:cs typeface="Calibri" pitchFamily="34" charset="0"/>
              </a:rPr>
              <a:t>Alt Çalışma Grubu</a:t>
            </a:r>
            <a:endParaRPr lang="tr-TR" b="1" dirty="0">
              <a:solidFill>
                <a:srgbClr val="002060"/>
              </a:solidFill>
              <a:latin typeface="Calibri" pitchFamily="34" charset="0"/>
              <a:cs typeface="Calibri" pitchFamily="34" charset="0"/>
            </a:endParaRPr>
          </a:p>
        </p:txBody>
      </p:sp>
      <p:sp>
        <p:nvSpPr>
          <p:cNvPr id="3" name="İçerik Yer Tutucusu 2"/>
          <p:cNvSpPr>
            <a:spLocks noGrp="1"/>
          </p:cNvSpPr>
          <p:nvPr>
            <p:ph idx="1"/>
          </p:nvPr>
        </p:nvSpPr>
        <p:spPr>
          <a:xfrm>
            <a:off x="1942415" y="1844824"/>
            <a:ext cx="6591985" cy="4066398"/>
          </a:xfrm>
        </p:spPr>
        <p:txBody>
          <a:bodyPr/>
          <a:lstStyle/>
          <a:p>
            <a:pPr marL="99060" marR="82550" algn="just">
              <a:spcBef>
                <a:spcPts val="595"/>
              </a:spcBef>
              <a:spcAft>
                <a:spcPts val="0"/>
              </a:spcAft>
              <a:buFont typeface="Wingdings" pitchFamily="2" charset="2"/>
              <a:buChar char="Ø"/>
            </a:pPr>
            <a:r>
              <a:rPr lang="tr-TR" sz="2400" dirty="0" smtClean="0">
                <a:solidFill>
                  <a:schemeClr val="tx1"/>
                </a:solidFill>
                <a:latin typeface="Calibri"/>
                <a:ea typeface="Calibri"/>
              </a:rPr>
              <a:t>Alt Çalışma Grubu:</a:t>
            </a:r>
            <a:r>
              <a:rPr lang="tr-TR" sz="2400" b="1" dirty="0" smtClean="0">
                <a:solidFill>
                  <a:srgbClr val="002060"/>
                </a:solidFill>
                <a:latin typeface="Calibri"/>
                <a:ea typeface="Calibri"/>
              </a:rPr>
              <a:t> </a:t>
            </a:r>
            <a:r>
              <a:rPr lang="tr-TR" sz="2400" dirty="0" smtClean="0">
                <a:solidFill>
                  <a:schemeClr val="tx1"/>
                </a:solidFill>
                <a:latin typeface="Calibri"/>
                <a:ea typeface="Calibri"/>
              </a:rPr>
              <a:t>Stratejik </a:t>
            </a:r>
            <a:r>
              <a:rPr lang="tr-TR" sz="2400" dirty="0">
                <a:solidFill>
                  <a:schemeClr val="tx1"/>
                </a:solidFill>
                <a:latin typeface="Calibri"/>
                <a:ea typeface="Calibri"/>
              </a:rPr>
              <a:t>planlama ekibi </a:t>
            </a:r>
            <a:r>
              <a:rPr lang="tr-TR" sz="2400" dirty="0">
                <a:latin typeface="Calibri"/>
                <a:ea typeface="Calibri"/>
              </a:rPr>
              <a:t>tarafından gerekli görüldüğü durumlarda, ekibin çalışmalarına katkı</a:t>
            </a:r>
            <a:r>
              <a:rPr lang="tr-TR" sz="2400" spc="5" dirty="0">
                <a:latin typeface="Calibri"/>
                <a:ea typeface="Calibri"/>
              </a:rPr>
              <a:t> </a:t>
            </a:r>
            <a:r>
              <a:rPr lang="tr-TR" sz="2400" dirty="0">
                <a:latin typeface="Calibri"/>
                <a:ea typeface="Calibri"/>
              </a:rPr>
              <a:t>sağlamak amacıyla ekip üyeleri ile birlikte çalışmak </a:t>
            </a:r>
            <a:r>
              <a:rPr lang="tr-TR" sz="2400" dirty="0" smtClean="0">
                <a:latin typeface="Calibri"/>
                <a:ea typeface="Calibri"/>
              </a:rPr>
              <a:t>üzere, harcama </a:t>
            </a:r>
            <a:r>
              <a:rPr lang="tr-TR" sz="2400" dirty="0">
                <a:latin typeface="Calibri"/>
                <a:ea typeface="Calibri"/>
              </a:rPr>
              <a:t>birimlerinden temsilcilerin</a:t>
            </a:r>
            <a:r>
              <a:rPr lang="tr-TR" sz="2400" spc="-260" dirty="0">
                <a:latin typeface="Calibri"/>
                <a:ea typeface="Calibri"/>
              </a:rPr>
              <a:t> </a:t>
            </a:r>
            <a:r>
              <a:rPr lang="tr-TR" sz="2400" spc="-5" dirty="0">
                <a:latin typeface="Calibri"/>
                <a:ea typeface="Calibri"/>
              </a:rPr>
              <a:t>katılacağı</a:t>
            </a:r>
            <a:r>
              <a:rPr lang="tr-TR" sz="2400" spc="-55" dirty="0">
                <a:latin typeface="Calibri"/>
                <a:ea typeface="Calibri"/>
              </a:rPr>
              <a:t> </a:t>
            </a:r>
            <a:r>
              <a:rPr lang="tr-TR" sz="2400" spc="-5" dirty="0">
                <a:latin typeface="Calibri"/>
                <a:ea typeface="Calibri"/>
              </a:rPr>
              <a:t>alt</a:t>
            </a:r>
            <a:r>
              <a:rPr lang="tr-TR" sz="2400" spc="-50" dirty="0">
                <a:latin typeface="Calibri"/>
                <a:ea typeface="Calibri"/>
              </a:rPr>
              <a:t> </a:t>
            </a:r>
            <a:r>
              <a:rPr lang="tr-TR" sz="2400" spc="-5" dirty="0">
                <a:latin typeface="Calibri"/>
                <a:ea typeface="Calibri"/>
              </a:rPr>
              <a:t>çalışma</a:t>
            </a:r>
            <a:r>
              <a:rPr lang="tr-TR" sz="2400" spc="-50" dirty="0">
                <a:latin typeface="Calibri"/>
                <a:ea typeface="Calibri"/>
              </a:rPr>
              <a:t> </a:t>
            </a:r>
            <a:r>
              <a:rPr lang="tr-TR" sz="2400" dirty="0">
                <a:latin typeface="Calibri"/>
                <a:ea typeface="Calibri"/>
              </a:rPr>
              <a:t>grupları</a:t>
            </a:r>
            <a:r>
              <a:rPr lang="tr-TR" sz="2400" spc="-55" dirty="0">
                <a:latin typeface="Calibri"/>
                <a:ea typeface="Calibri"/>
              </a:rPr>
              <a:t> </a:t>
            </a:r>
            <a:r>
              <a:rPr lang="tr-TR" sz="2400" dirty="0">
                <a:latin typeface="Calibri"/>
                <a:ea typeface="Calibri"/>
              </a:rPr>
              <a:t>oluşturulabilir.</a:t>
            </a:r>
            <a:r>
              <a:rPr lang="tr-TR" sz="2400" spc="-50" dirty="0">
                <a:latin typeface="Calibri"/>
                <a:ea typeface="Calibri"/>
              </a:rPr>
              <a:t> </a:t>
            </a:r>
            <a:endParaRPr lang="tr-TR" sz="2400" spc="-50" dirty="0" smtClean="0">
              <a:latin typeface="Calibri"/>
              <a:ea typeface="Calibri"/>
            </a:endParaRPr>
          </a:p>
          <a:p>
            <a:pPr marL="99060" marR="82550" algn="just">
              <a:spcBef>
                <a:spcPts val="595"/>
              </a:spcBef>
              <a:spcAft>
                <a:spcPts val="0"/>
              </a:spcAft>
              <a:buFont typeface="Wingdings" pitchFamily="2" charset="2"/>
              <a:buChar char="Ø"/>
            </a:pPr>
            <a:r>
              <a:rPr lang="tr-TR" sz="2400" dirty="0" smtClean="0">
                <a:latin typeface="Calibri"/>
                <a:ea typeface="Calibri"/>
              </a:rPr>
              <a:t>Bu</a:t>
            </a:r>
            <a:r>
              <a:rPr lang="tr-TR" sz="2400" spc="-45" dirty="0" smtClean="0">
                <a:latin typeface="Calibri"/>
                <a:ea typeface="Calibri"/>
              </a:rPr>
              <a:t> </a:t>
            </a:r>
            <a:r>
              <a:rPr lang="tr-TR" sz="2400" dirty="0">
                <a:latin typeface="Calibri"/>
                <a:ea typeface="Calibri"/>
              </a:rPr>
              <a:t>çalışma</a:t>
            </a:r>
            <a:r>
              <a:rPr lang="tr-TR" sz="2400" spc="-45" dirty="0">
                <a:latin typeface="Calibri"/>
                <a:ea typeface="Calibri"/>
              </a:rPr>
              <a:t> </a:t>
            </a:r>
            <a:r>
              <a:rPr lang="tr-TR" sz="2400" dirty="0">
                <a:latin typeface="Calibri"/>
                <a:ea typeface="Calibri"/>
              </a:rPr>
              <a:t>gruplarına</a:t>
            </a:r>
            <a:r>
              <a:rPr lang="tr-TR" sz="2400" spc="-45" dirty="0">
                <a:latin typeface="Calibri"/>
                <a:ea typeface="Calibri"/>
              </a:rPr>
              <a:t> </a:t>
            </a:r>
            <a:r>
              <a:rPr lang="tr-TR" sz="2400" dirty="0">
                <a:latin typeface="Calibri"/>
                <a:ea typeface="Calibri"/>
              </a:rPr>
              <a:t>ilgisine</a:t>
            </a:r>
            <a:r>
              <a:rPr lang="tr-TR" sz="2400" spc="-70" dirty="0">
                <a:latin typeface="Calibri"/>
                <a:ea typeface="Calibri"/>
              </a:rPr>
              <a:t> </a:t>
            </a:r>
            <a:r>
              <a:rPr lang="tr-TR" sz="2400" dirty="0">
                <a:latin typeface="Calibri"/>
                <a:ea typeface="Calibri"/>
              </a:rPr>
              <a:t>göre</a:t>
            </a:r>
            <a:r>
              <a:rPr lang="tr-TR" sz="2400" spc="-55" dirty="0">
                <a:latin typeface="Calibri"/>
                <a:ea typeface="Calibri"/>
              </a:rPr>
              <a:t> </a:t>
            </a:r>
            <a:r>
              <a:rPr lang="tr-TR" sz="2400" dirty="0">
                <a:latin typeface="Calibri"/>
                <a:ea typeface="Calibri"/>
              </a:rPr>
              <a:t>harcama</a:t>
            </a:r>
            <a:r>
              <a:rPr lang="tr-TR" sz="2400" spc="-55" dirty="0">
                <a:latin typeface="Calibri"/>
                <a:ea typeface="Calibri"/>
              </a:rPr>
              <a:t> </a:t>
            </a:r>
            <a:r>
              <a:rPr lang="tr-TR" sz="2400" dirty="0">
                <a:latin typeface="Calibri"/>
                <a:ea typeface="Calibri"/>
              </a:rPr>
              <a:t>birimi</a:t>
            </a:r>
            <a:r>
              <a:rPr lang="tr-TR" sz="2400" spc="-260" dirty="0">
                <a:latin typeface="Calibri"/>
                <a:ea typeface="Calibri"/>
              </a:rPr>
              <a:t> </a:t>
            </a:r>
            <a:r>
              <a:rPr lang="tr-TR" sz="2400" dirty="0">
                <a:latin typeface="Calibri"/>
                <a:ea typeface="Calibri"/>
              </a:rPr>
              <a:t>bünyesindeki</a:t>
            </a:r>
            <a:r>
              <a:rPr lang="tr-TR" sz="2400" spc="-25" dirty="0">
                <a:latin typeface="Calibri"/>
                <a:ea typeface="Calibri"/>
              </a:rPr>
              <a:t> </a:t>
            </a:r>
            <a:r>
              <a:rPr lang="tr-TR" sz="2400" dirty="0">
                <a:latin typeface="Calibri"/>
                <a:ea typeface="Calibri"/>
              </a:rPr>
              <a:t>alt</a:t>
            </a:r>
            <a:r>
              <a:rPr lang="tr-TR" sz="2400" spc="-20" dirty="0">
                <a:latin typeface="Calibri"/>
                <a:ea typeface="Calibri"/>
              </a:rPr>
              <a:t> </a:t>
            </a:r>
            <a:r>
              <a:rPr lang="tr-TR" sz="2400" dirty="0">
                <a:latin typeface="Calibri"/>
                <a:ea typeface="Calibri"/>
              </a:rPr>
              <a:t>birimlerden</a:t>
            </a:r>
            <a:r>
              <a:rPr lang="tr-TR" sz="2400" spc="-30" dirty="0">
                <a:latin typeface="Calibri"/>
                <a:ea typeface="Calibri"/>
              </a:rPr>
              <a:t> </a:t>
            </a:r>
            <a:r>
              <a:rPr lang="tr-TR" sz="2400" dirty="0">
                <a:latin typeface="Calibri"/>
                <a:ea typeface="Calibri"/>
              </a:rPr>
              <a:t>deneyimli</a:t>
            </a:r>
            <a:r>
              <a:rPr lang="tr-TR" sz="2400" spc="-25" dirty="0">
                <a:latin typeface="Calibri"/>
                <a:ea typeface="Calibri"/>
              </a:rPr>
              <a:t> </a:t>
            </a:r>
            <a:r>
              <a:rPr lang="tr-TR" sz="2400" dirty="0">
                <a:latin typeface="Calibri"/>
                <a:ea typeface="Calibri"/>
              </a:rPr>
              <a:t>personelin</a:t>
            </a:r>
            <a:r>
              <a:rPr lang="tr-TR" sz="2400" spc="-20" dirty="0">
                <a:latin typeface="Calibri"/>
                <a:ea typeface="Calibri"/>
              </a:rPr>
              <a:t> </a:t>
            </a:r>
            <a:r>
              <a:rPr lang="tr-TR" sz="2400" dirty="0">
                <a:latin typeface="Calibri"/>
                <a:ea typeface="Calibri"/>
              </a:rPr>
              <a:t>aktif</a:t>
            </a:r>
            <a:r>
              <a:rPr lang="tr-TR" sz="2400" spc="-20" dirty="0">
                <a:latin typeface="Calibri"/>
                <a:ea typeface="Calibri"/>
              </a:rPr>
              <a:t> </a:t>
            </a:r>
            <a:r>
              <a:rPr lang="tr-TR" sz="2400" dirty="0">
                <a:latin typeface="Calibri"/>
                <a:ea typeface="Calibri"/>
              </a:rPr>
              <a:t>katılımı</a:t>
            </a:r>
            <a:r>
              <a:rPr lang="tr-TR" sz="2400" spc="-5" dirty="0">
                <a:latin typeface="Calibri"/>
                <a:ea typeface="Calibri"/>
              </a:rPr>
              <a:t> </a:t>
            </a:r>
            <a:r>
              <a:rPr lang="tr-TR" sz="2400" dirty="0">
                <a:latin typeface="Calibri"/>
                <a:ea typeface="Calibri"/>
              </a:rPr>
              <a:t>ilgili</a:t>
            </a:r>
            <a:r>
              <a:rPr lang="tr-TR" sz="2400" spc="-25" dirty="0">
                <a:latin typeface="Calibri"/>
                <a:ea typeface="Calibri"/>
              </a:rPr>
              <a:t> </a:t>
            </a:r>
            <a:r>
              <a:rPr lang="tr-TR" sz="2400" dirty="0">
                <a:latin typeface="Calibri"/>
                <a:ea typeface="Calibri"/>
              </a:rPr>
              <a:t>harcama</a:t>
            </a:r>
            <a:r>
              <a:rPr lang="tr-TR" sz="2400" spc="-20" dirty="0">
                <a:latin typeface="Calibri"/>
                <a:ea typeface="Calibri"/>
              </a:rPr>
              <a:t> </a:t>
            </a:r>
            <a:r>
              <a:rPr lang="tr-TR" sz="2400" dirty="0">
                <a:latin typeface="Calibri"/>
                <a:ea typeface="Calibri"/>
              </a:rPr>
              <a:t>birimi</a:t>
            </a:r>
            <a:r>
              <a:rPr lang="tr-TR" sz="2400" spc="-20" dirty="0">
                <a:latin typeface="Calibri"/>
                <a:ea typeface="Calibri"/>
              </a:rPr>
              <a:t> </a:t>
            </a:r>
            <a:r>
              <a:rPr lang="tr-TR" sz="2400" dirty="0">
                <a:latin typeface="Calibri"/>
                <a:ea typeface="Calibri"/>
              </a:rPr>
              <a:t>yöneticisi</a:t>
            </a:r>
            <a:r>
              <a:rPr lang="tr-TR" sz="2400" spc="-260" dirty="0">
                <a:latin typeface="Calibri"/>
                <a:ea typeface="Calibri"/>
              </a:rPr>
              <a:t> </a:t>
            </a:r>
            <a:r>
              <a:rPr lang="tr-TR" sz="2400" dirty="0">
                <a:latin typeface="Calibri"/>
                <a:ea typeface="Calibri"/>
              </a:rPr>
              <a:t>tarafından</a:t>
            </a:r>
            <a:r>
              <a:rPr lang="tr-TR" sz="2400" spc="5" dirty="0">
                <a:latin typeface="Calibri"/>
                <a:ea typeface="Calibri"/>
              </a:rPr>
              <a:t> </a:t>
            </a:r>
            <a:r>
              <a:rPr lang="tr-TR" sz="2400" dirty="0">
                <a:latin typeface="Calibri"/>
                <a:ea typeface="Calibri"/>
              </a:rPr>
              <a:t>sağlanır.</a:t>
            </a:r>
          </a:p>
          <a:p>
            <a:pPr algn="just">
              <a:buFont typeface="Wingdings" pitchFamily="2" charset="2"/>
              <a:buChar char="Ø"/>
            </a:pPr>
            <a:endParaRPr lang="tr-TR" sz="2400" dirty="0"/>
          </a:p>
        </p:txBody>
      </p:sp>
    </p:spTree>
    <p:extLst>
      <p:ext uri="{BB962C8B-B14F-4D97-AF65-F5344CB8AC3E}">
        <p14:creationId xmlns:p14="http://schemas.microsoft.com/office/powerpoint/2010/main" val="11738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1032571" y="1916832"/>
            <a:ext cx="7000567" cy="2808312"/>
          </a:xfrm>
          <a:prstGeom prst="rect">
            <a:avLst/>
          </a:prstGeom>
          <a:noFill/>
          <a:effectLst>
            <a:reflection blurRad="6350" stA="50000" endA="300" endPos="38500" dist="50800" dir="5400000" sy="-100000" algn="bl" rotWithShape="0"/>
          </a:effectLst>
        </p:spPr>
      </p:pic>
      <p:sp>
        <p:nvSpPr>
          <p:cNvPr id="3" name="Metin kutusu 2"/>
          <p:cNvSpPr txBox="1"/>
          <p:nvPr/>
        </p:nvSpPr>
        <p:spPr>
          <a:xfrm>
            <a:off x="1035712" y="512144"/>
            <a:ext cx="7072575" cy="1323439"/>
          </a:xfrm>
          <a:prstGeom prst="rect">
            <a:avLst/>
          </a:prstGeom>
          <a:noFill/>
        </p:spPr>
        <p:txBody>
          <a:bodyPr wrap="square" rtlCol="0">
            <a:spAutoFit/>
          </a:bodyPr>
          <a:lstStyle/>
          <a:p>
            <a:pPr algn="ctr"/>
            <a:r>
              <a:rPr lang="tr-TR" sz="4000" b="1" dirty="0" smtClean="0">
                <a:solidFill>
                  <a:srgbClr val="002060"/>
                </a:solidFill>
                <a:latin typeface="Calibri" panose="020F0502020204030204" pitchFamily="34" charset="0"/>
              </a:rPr>
              <a:t>Stratejik Plan Hazırlama Çalışmaları</a:t>
            </a:r>
            <a:endParaRPr lang="tr-TR" sz="40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011175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331641" y="624110"/>
            <a:ext cx="7560840" cy="1280890"/>
          </a:xfrm>
        </p:spPr>
        <p:txBody>
          <a:bodyPr/>
          <a:lstStyle/>
          <a:p>
            <a:pPr algn="ctr"/>
            <a:r>
              <a:rPr lang="tr-TR" b="1" dirty="0">
                <a:solidFill>
                  <a:srgbClr val="002060"/>
                </a:solidFill>
                <a:latin typeface="Calibri" panose="020F0502020204030204" pitchFamily="34" charset="0"/>
                <a:cs typeface="Times New Roman" panose="02020603050405020304" pitchFamily="18" charset="0"/>
              </a:rPr>
              <a:t>Stratejik Plan Hazırlık Çalışmaları </a:t>
            </a:r>
            <a:r>
              <a:rPr lang="tr-TR" b="1" dirty="0" smtClean="0">
                <a:solidFill>
                  <a:srgbClr val="002060"/>
                </a:solidFill>
                <a:latin typeface="Calibri" panose="020F0502020204030204" pitchFamily="34" charset="0"/>
                <a:cs typeface="Times New Roman" panose="02020603050405020304" pitchFamily="18" charset="0"/>
              </a:rPr>
              <a:t>Altı Aşamadan </a:t>
            </a:r>
            <a:r>
              <a:rPr lang="tr-TR" b="1" dirty="0">
                <a:solidFill>
                  <a:srgbClr val="002060"/>
                </a:solidFill>
                <a:latin typeface="Calibri" panose="020F0502020204030204" pitchFamily="34" charset="0"/>
                <a:cs typeface="Times New Roman" panose="02020603050405020304" pitchFamily="18" charset="0"/>
              </a:rPr>
              <a:t>O</a:t>
            </a:r>
            <a:r>
              <a:rPr lang="tr-TR" b="1" dirty="0" smtClean="0">
                <a:solidFill>
                  <a:srgbClr val="002060"/>
                </a:solidFill>
                <a:latin typeface="Calibri" panose="020F0502020204030204" pitchFamily="34" charset="0"/>
                <a:cs typeface="Times New Roman" panose="02020603050405020304" pitchFamily="18" charset="0"/>
              </a:rPr>
              <a:t>luşmaktadır</a:t>
            </a:r>
            <a:endParaRPr lang="tr-TR" dirty="0">
              <a:solidFill>
                <a:srgbClr val="002060"/>
              </a:solidFill>
              <a:latin typeface="Calibri" panose="020F0502020204030204" pitchFamily="34" charset="0"/>
              <a:cs typeface="Times New Roman" panose="02020603050405020304" pitchFamily="18" charset="0"/>
            </a:endParaRPr>
          </a:p>
        </p:txBody>
      </p:sp>
      <p:sp>
        <p:nvSpPr>
          <p:cNvPr id="6" name="İçerik Yer Tutucusu 5"/>
          <p:cNvSpPr>
            <a:spLocks noGrp="1"/>
          </p:cNvSpPr>
          <p:nvPr>
            <p:ph idx="1"/>
          </p:nvPr>
        </p:nvSpPr>
        <p:spPr>
          <a:xfrm>
            <a:off x="1403648" y="2060848"/>
            <a:ext cx="6591985" cy="3777622"/>
          </a:xfrm>
        </p:spPr>
        <p:txBody>
          <a:bodyPr/>
          <a:lstStyle/>
          <a:p>
            <a:pPr marL="514350" indent="-514350">
              <a:buFont typeface="+mj-lt"/>
              <a:buAutoNum type="arabicPeriod"/>
            </a:pPr>
            <a:r>
              <a:rPr lang="tr-TR" sz="3200" dirty="0">
                <a:solidFill>
                  <a:srgbClr val="002060"/>
                </a:solidFill>
                <a:latin typeface="Calibri" panose="020F0502020204030204" pitchFamily="34" charset="0"/>
                <a:cs typeface="Times New Roman" panose="02020603050405020304" pitchFamily="18" charset="0"/>
              </a:rPr>
              <a:t>Stratejik Plan Hazırlık Süreci</a:t>
            </a:r>
          </a:p>
          <a:p>
            <a:pPr marL="514350" indent="-514350">
              <a:buFont typeface="+mj-lt"/>
              <a:buAutoNum type="arabicPeriod"/>
            </a:pPr>
            <a:r>
              <a:rPr lang="tr-TR" sz="3200" dirty="0">
                <a:solidFill>
                  <a:srgbClr val="002060"/>
                </a:solidFill>
                <a:latin typeface="Calibri" panose="020F0502020204030204" pitchFamily="34" charset="0"/>
                <a:cs typeface="Times New Roman" panose="02020603050405020304" pitchFamily="18" charset="0"/>
              </a:rPr>
              <a:t>Durum Analizi</a:t>
            </a:r>
          </a:p>
          <a:p>
            <a:pPr marL="514350" indent="-514350">
              <a:buFont typeface="+mj-lt"/>
              <a:buAutoNum type="arabicPeriod"/>
            </a:pPr>
            <a:r>
              <a:rPr lang="tr-TR" sz="3200" dirty="0">
                <a:solidFill>
                  <a:srgbClr val="002060"/>
                </a:solidFill>
                <a:latin typeface="Calibri" panose="020F0502020204030204" pitchFamily="34" charset="0"/>
                <a:cs typeface="Times New Roman" panose="02020603050405020304" pitchFamily="18" charset="0"/>
              </a:rPr>
              <a:t>Geleceğe Bakış</a:t>
            </a:r>
          </a:p>
          <a:p>
            <a:pPr marL="514350" indent="-514350">
              <a:buFont typeface="+mj-lt"/>
              <a:buAutoNum type="arabicPeriod"/>
            </a:pPr>
            <a:r>
              <a:rPr lang="tr-TR" sz="3200" dirty="0">
                <a:solidFill>
                  <a:srgbClr val="002060"/>
                </a:solidFill>
                <a:latin typeface="Calibri" panose="020F0502020204030204" pitchFamily="34" charset="0"/>
                <a:cs typeface="Times New Roman" panose="02020603050405020304" pitchFamily="18" charset="0"/>
              </a:rPr>
              <a:t>Farklılaşma Stratejisi</a:t>
            </a:r>
          </a:p>
          <a:p>
            <a:pPr marL="514350" indent="-514350">
              <a:buFont typeface="+mj-lt"/>
              <a:buAutoNum type="arabicPeriod"/>
            </a:pPr>
            <a:r>
              <a:rPr lang="tr-TR" sz="3200" dirty="0">
                <a:solidFill>
                  <a:srgbClr val="002060"/>
                </a:solidFill>
                <a:latin typeface="Calibri" panose="020F0502020204030204" pitchFamily="34" charset="0"/>
                <a:cs typeface="Times New Roman" panose="02020603050405020304" pitchFamily="18" charset="0"/>
              </a:rPr>
              <a:t>Strateji Geliştirme</a:t>
            </a:r>
          </a:p>
          <a:p>
            <a:pPr marL="514350" indent="-514350">
              <a:buFont typeface="+mj-lt"/>
              <a:buAutoNum type="arabicPeriod"/>
            </a:pPr>
            <a:r>
              <a:rPr lang="tr-TR" sz="3200" dirty="0">
                <a:solidFill>
                  <a:srgbClr val="002060"/>
                </a:solidFill>
                <a:latin typeface="Calibri" panose="020F0502020204030204" pitchFamily="34" charset="0"/>
                <a:cs typeface="Times New Roman" panose="02020603050405020304" pitchFamily="18" charset="0"/>
              </a:rPr>
              <a:t>Stratejik Planın Oluşturulması</a:t>
            </a:r>
          </a:p>
          <a:p>
            <a:pPr marL="514350" indent="-514350">
              <a:buFont typeface="+mj-lt"/>
              <a:buAutoNum type="arabicPeriod"/>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330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331641" y="624110"/>
            <a:ext cx="7560840" cy="1280890"/>
          </a:xfrm>
        </p:spPr>
        <p:txBody>
          <a:bodyPr/>
          <a:lstStyle/>
          <a:p>
            <a:pPr algn="ctr"/>
            <a:r>
              <a:rPr lang="tr-TR" b="1" dirty="0">
                <a:solidFill>
                  <a:srgbClr val="002060"/>
                </a:solidFill>
                <a:latin typeface="Calibri" panose="020F0502020204030204" pitchFamily="34" charset="0"/>
                <a:cs typeface="Times New Roman" panose="02020603050405020304" pitchFamily="18" charset="0"/>
              </a:rPr>
              <a:t>Stratejik Plan Hazırlık </a:t>
            </a:r>
            <a:r>
              <a:rPr lang="tr-TR" b="1" dirty="0" smtClean="0">
                <a:solidFill>
                  <a:srgbClr val="002060"/>
                </a:solidFill>
                <a:latin typeface="Calibri" panose="020F0502020204030204" pitchFamily="34" charset="0"/>
                <a:cs typeface="Times New Roman" panose="02020603050405020304" pitchFamily="18" charset="0"/>
              </a:rPr>
              <a:t>Sürecinin Başlatılması</a:t>
            </a:r>
            <a:endParaRPr lang="tr-TR" dirty="0">
              <a:solidFill>
                <a:srgbClr val="002060"/>
              </a:solidFill>
              <a:latin typeface="Calibri" panose="020F0502020204030204" pitchFamily="34" charset="0"/>
              <a:cs typeface="Times New Roman" panose="02020603050405020304" pitchFamily="18" charset="0"/>
            </a:endParaRPr>
          </a:p>
        </p:txBody>
      </p:sp>
      <p:sp>
        <p:nvSpPr>
          <p:cNvPr id="6" name="İçerik Yer Tutucusu 5"/>
          <p:cNvSpPr>
            <a:spLocks noGrp="1"/>
          </p:cNvSpPr>
          <p:nvPr>
            <p:ph idx="1"/>
          </p:nvPr>
        </p:nvSpPr>
        <p:spPr>
          <a:xfrm>
            <a:off x="1115616" y="1844824"/>
            <a:ext cx="7056784" cy="4392488"/>
          </a:xfrm>
        </p:spPr>
        <p:txBody>
          <a:bodyPr/>
          <a:lstStyle/>
          <a:p>
            <a:pPr algn="just">
              <a:buFont typeface="Wingdings" panose="05000000000000000000" pitchFamily="2" charset="2"/>
              <a:buChar char="Ø"/>
            </a:pPr>
            <a:r>
              <a:rPr lang="tr-TR" sz="2800" dirty="0">
                <a:solidFill>
                  <a:schemeClr val="tx1"/>
                </a:solidFill>
                <a:latin typeface="Calibri"/>
                <a:ea typeface="Calibri"/>
                <a:cs typeface="Calibri"/>
              </a:rPr>
              <a:t>Stratejik</a:t>
            </a:r>
            <a:r>
              <a:rPr lang="tr-TR" sz="2800" spc="5" dirty="0">
                <a:solidFill>
                  <a:schemeClr val="tx1"/>
                </a:solidFill>
                <a:latin typeface="Calibri"/>
                <a:ea typeface="Calibri"/>
                <a:cs typeface="Calibri"/>
              </a:rPr>
              <a:t> </a:t>
            </a:r>
            <a:r>
              <a:rPr lang="tr-TR" sz="2800" dirty="0">
                <a:solidFill>
                  <a:schemeClr val="tx1"/>
                </a:solidFill>
                <a:latin typeface="Calibri"/>
                <a:ea typeface="Calibri"/>
                <a:cs typeface="Calibri"/>
              </a:rPr>
              <a:t>plan</a:t>
            </a:r>
            <a:r>
              <a:rPr lang="tr-TR" sz="2800" spc="15" dirty="0">
                <a:solidFill>
                  <a:schemeClr val="tx1"/>
                </a:solidFill>
                <a:latin typeface="Calibri"/>
                <a:ea typeface="Calibri"/>
                <a:cs typeface="Calibri"/>
              </a:rPr>
              <a:t> </a:t>
            </a:r>
            <a:r>
              <a:rPr lang="tr-TR" sz="2800" dirty="0">
                <a:solidFill>
                  <a:schemeClr val="tx1"/>
                </a:solidFill>
                <a:latin typeface="Calibri"/>
                <a:ea typeface="Calibri"/>
                <a:cs typeface="Calibri"/>
              </a:rPr>
              <a:t>hazırlık</a:t>
            </a:r>
            <a:r>
              <a:rPr lang="tr-TR" sz="2800" spc="15" dirty="0">
                <a:solidFill>
                  <a:schemeClr val="tx1"/>
                </a:solidFill>
                <a:latin typeface="Calibri"/>
                <a:ea typeface="Calibri"/>
                <a:cs typeface="Calibri"/>
              </a:rPr>
              <a:t> </a:t>
            </a:r>
            <a:r>
              <a:rPr lang="tr-TR" sz="2800" dirty="0">
                <a:solidFill>
                  <a:schemeClr val="tx1"/>
                </a:solidFill>
                <a:latin typeface="Calibri"/>
                <a:ea typeface="Calibri"/>
                <a:cs typeface="Calibri"/>
              </a:rPr>
              <a:t>süreci,</a:t>
            </a:r>
            <a:r>
              <a:rPr lang="tr-TR" sz="2800" spc="20" dirty="0">
                <a:solidFill>
                  <a:schemeClr val="tx1"/>
                </a:solidFill>
                <a:latin typeface="Calibri"/>
                <a:ea typeface="Calibri"/>
                <a:cs typeface="Calibri"/>
              </a:rPr>
              <a:t> </a:t>
            </a:r>
            <a:r>
              <a:rPr lang="tr-TR" sz="2800" dirty="0">
                <a:solidFill>
                  <a:schemeClr val="tx1"/>
                </a:solidFill>
                <a:latin typeface="Calibri"/>
                <a:ea typeface="Calibri"/>
                <a:cs typeface="Calibri"/>
              </a:rPr>
              <a:t>stratejik</a:t>
            </a:r>
            <a:r>
              <a:rPr lang="tr-TR" sz="2800" spc="5" dirty="0">
                <a:solidFill>
                  <a:schemeClr val="tx1"/>
                </a:solidFill>
                <a:latin typeface="Calibri"/>
                <a:ea typeface="Calibri"/>
                <a:cs typeface="Calibri"/>
              </a:rPr>
              <a:t> </a:t>
            </a:r>
            <a:r>
              <a:rPr lang="tr-TR" sz="2800" dirty="0" smtClean="0">
                <a:solidFill>
                  <a:schemeClr val="tx1"/>
                </a:solidFill>
                <a:latin typeface="Calibri"/>
                <a:ea typeface="Calibri"/>
                <a:cs typeface="Calibri"/>
              </a:rPr>
              <a:t>plan</a:t>
            </a:r>
            <a:r>
              <a:rPr lang="tr-TR" sz="2800" spc="15" dirty="0" smtClean="0">
                <a:solidFill>
                  <a:schemeClr val="tx1"/>
                </a:solidFill>
                <a:latin typeface="Calibri"/>
                <a:ea typeface="Calibri"/>
                <a:cs typeface="Calibri"/>
              </a:rPr>
              <a:t> </a:t>
            </a:r>
            <a:r>
              <a:rPr lang="tr-TR" sz="2800" dirty="0">
                <a:solidFill>
                  <a:schemeClr val="tx1"/>
                </a:solidFill>
                <a:latin typeface="Calibri"/>
                <a:ea typeface="Calibri"/>
                <a:cs typeface="Calibri"/>
              </a:rPr>
              <a:t>genelgesinin</a:t>
            </a:r>
            <a:r>
              <a:rPr lang="tr-TR" sz="2800" spc="25" dirty="0">
                <a:solidFill>
                  <a:schemeClr val="tx1"/>
                </a:solidFill>
                <a:latin typeface="Calibri"/>
                <a:ea typeface="Calibri"/>
                <a:cs typeface="Calibri"/>
              </a:rPr>
              <a:t> </a:t>
            </a:r>
            <a:r>
              <a:rPr lang="tr-TR" sz="2800" dirty="0">
                <a:solidFill>
                  <a:schemeClr val="tx1"/>
                </a:solidFill>
                <a:latin typeface="Calibri"/>
                <a:ea typeface="Calibri"/>
                <a:cs typeface="Calibri"/>
              </a:rPr>
              <a:t>yayımı</a:t>
            </a:r>
            <a:r>
              <a:rPr lang="tr-TR" sz="2800" spc="20" dirty="0">
                <a:solidFill>
                  <a:schemeClr val="tx1"/>
                </a:solidFill>
                <a:latin typeface="Calibri"/>
                <a:ea typeface="Calibri"/>
                <a:cs typeface="Calibri"/>
              </a:rPr>
              <a:t> </a:t>
            </a:r>
            <a:r>
              <a:rPr lang="tr-TR" sz="2800" dirty="0">
                <a:solidFill>
                  <a:schemeClr val="tx1"/>
                </a:solidFill>
                <a:latin typeface="Calibri"/>
                <a:ea typeface="Calibri"/>
                <a:cs typeface="Calibri"/>
              </a:rPr>
              <a:t>ile</a:t>
            </a:r>
            <a:r>
              <a:rPr lang="tr-TR" sz="2800" spc="-260" dirty="0">
                <a:solidFill>
                  <a:schemeClr val="tx1"/>
                </a:solidFill>
                <a:latin typeface="Calibri"/>
                <a:ea typeface="Calibri"/>
                <a:cs typeface="Calibri"/>
              </a:rPr>
              <a:t> </a:t>
            </a:r>
            <a:r>
              <a:rPr lang="tr-TR" sz="2800" dirty="0">
                <a:solidFill>
                  <a:schemeClr val="tx1"/>
                </a:solidFill>
                <a:latin typeface="Calibri"/>
                <a:ea typeface="Calibri"/>
                <a:cs typeface="Calibri"/>
              </a:rPr>
              <a:t>başlatılır</a:t>
            </a:r>
            <a:r>
              <a:rPr lang="tr-TR" sz="2800" dirty="0" smtClean="0">
                <a:solidFill>
                  <a:schemeClr val="tx1"/>
                </a:solidFill>
                <a:latin typeface="Calibri"/>
                <a:ea typeface="Calibri"/>
                <a:cs typeface="Calibri"/>
              </a:rPr>
              <a:t>. </a:t>
            </a:r>
          </a:p>
          <a:p>
            <a:pPr algn="just">
              <a:buFont typeface="Wingdings" panose="05000000000000000000" pitchFamily="2" charset="2"/>
              <a:buChar char="Ø"/>
            </a:pPr>
            <a:r>
              <a:rPr lang="tr-TR" sz="2800" dirty="0" smtClean="0">
                <a:solidFill>
                  <a:schemeClr val="tx1"/>
                </a:solidFill>
                <a:latin typeface="Calibri"/>
                <a:ea typeface="Calibri"/>
                <a:cs typeface="Calibri"/>
              </a:rPr>
              <a:t>Üniversitemizin 2024-2028 Dönemi Stratejik Plan Hazırlık çalışmaları 06.08.2022 tarihli ve 29477 sayılı genelge ile 06.08.2022 tarihinde başlamıştır. Söz konusu genelge  Üniversitemiz Strateji Geliştirme Daire Başkanlığının </a:t>
            </a:r>
            <a:r>
              <a:rPr lang="tr-TR" sz="2800" dirty="0" smtClean="0">
                <a:solidFill>
                  <a:srgbClr val="0070C0"/>
                </a:solidFill>
                <a:latin typeface="Calibri"/>
                <a:ea typeface="Calibri"/>
                <a:cs typeface="Calibri"/>
              </a:rPr>
              <a:t>www.hakkari.edu.tr/strateji/tr</a:t>
            </a:r>
            <a:r>
              <a:rPr lang="tr-TR" sz="2800" dirty="0" smtClean="0">
                <a:solidFill>
                  <a:schemeClr val="tx1"/>
                </a:solidFill>
                <a:latin typeface="Calibri"/>
                <a:ea typeface="Calibri"/>
                <a:cs typeface="Calibri"/>
              </a:rPr>
              <a:t> web adresinden yayımlanmıştır.</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544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331641" y="624110"/>
            <a:ext cx="7560840" cy="1280890"/>
          </a:xfrm>
        </p:spPr>
        <p:txBody>
          <a:bodyPr/>
          <a:lstStyle/>
          <a:p>
            <a:pPr marL="742950" indent="-742950">
              <a:buFont typeface="+mj-lt"/>
              <a:buAutoNum type="arabicParenR"/>
            </a:pPr>
            <a:r>
              <a:rPr lang="tr-TR" b="1" dirty="0">
                <a:solidFill>
                  <a:srgbClr val="002060"/>
                </a:solidFill>
                <a:latin typeface="Calibri" panose="020F0502020204030204" pitchFamily="34" charset="0"/>
                <a:cs typeface="Times New Roman" panose="02020603050405020304" pitchFamily="18" charset="0"/>
              </a:rPr>
              <a:t>Stratejik Plan </a:t>
            </a:r>
            <a:r>
              <a:rPr lang="tr-TR" b="1" dirty="0" smtClean="0">
                <a:solidFill>
                  <a:srgbClr val="002060"/>
                </a:solidFill>
                <a:latin typeface="Calibri" panose="020F0502020204030204" pitchFamily="34" charset="0"/>
                <a:cs typeface="Times New Roman" panose="02020603050405020304" pitchFamily="18" charset="0"/>
              </a:rPr>
              <a:t>Hazırlık Süreci</a:t>
            </a:r>
            <a:endParaRPr lang="tr-TR" dirty="0">
              <a:solidFill>
                <a:srgbClr val="002060"/>
              </a:solidFill>
              <a:latin typeface="Calibri" panose="020F0502020204030204" pitchFamily="34" charset="0"/>
              <a:cs typeface="Times New Roman" panose="02020603050405020304" pitchFamily="18" charset="0"/>
            </a:endParaRPr>
          </a:p>
        </p:txBody>
      </p:sp>
      <p:sp>
        <p:nvSpPr>
          <p:cNvPr id="6" name="İçerik Yer Tutucusu 5"/>
          <p:cNvSpPr>
            <a:spLocks noGrp="1"/>
          </p:cNvSpPr>
          <p:nvPr>
            <p:ph idx="1"/>
          </p:nvPr>
        </p:nvSpPr>
        <p:spPr>
          <a:xfrm>
            <a:off x="899592" y="1196752"/>
            <a:ext cx="7920880" cy="5661248"/>
          </a:xfrm>
        </p:spPr>
        <p:txBody>
          <a:bodyPr/>
          <a:lstStyle/>
          <a:p>
            <a:pPr lvl="0" eaLnBrk="1" fontAlgn="auto" hangingPunct="1">
              <a:spcBef>
                <a:spcPts val="0"/>
              </a:spcBef>
              <a:spcAft>
                <a:spcPts val="600"/>
              </a:spcAft>
              <a:buClr>
                <a:srgbClr val="C00000"/>
              </a:buClr>
              <a:buSzPct val="115000"/>
              <a:buFont typeface="Wingdings" panose="05000000000000000000" pitchFamily="2" charset="2"/>
              <a:buChar char="Ø"/>
            </a:pPr>
            <a:r>
              <a:rPr lang="tr-TR" sz="2400" i="1" dirty="0" smtClean="0">
                <a:solidFill>
                  <a:srgbClr val="002060"/>
                </a:solidFill>
                <a:latin typeface="Calibri" panose="020F0502020204030204" pitchFamily="34" charset="0"/>
              </a:rPr>
              <a:t>Bu aşamada;</a:t>
            </a:r>
          </a:p>
          <a:p>
            <a:pPr algn="just" eaLnBrk="1" fontAlgn="auto" hangingPunct="1">
              <a:spcBef>
                <a:spcPts val="0"/>
              </a:spcBef>
              <a:spcAft>
                <a:spcPts val="600"/>
              </a:spcAft>
              <a:buClr>
                <a:srgbClr val="C00000"/>
              </a:buClr>
              <a:buSzPct val="115000"/>
              <a:buFont typeface="Wingdings" panose="05000000000000000000" pitchFamily="2" charset="2"/>
              <a:buChar char="ü"/>
            </a:pPr>
            <a:r>
              <a:rPr lang="tr-TR" sz="2400" dirty="0" smtClean="0">
                <a:solidFill>
                  <a:srgbClr val="002060"/>
                </a:solidFill>
                <a:latin typeface="Calibri" panose="020F0502020204030204" pitchFamily="34" charset="0"/>
              </a:rPr>
              <a:t> </a:t>
            </a:r>
            <a:r>
              <a:rPr lang="tr-TR" sz="2400" dirty="0">
                <a:solidFill>
                  <a:srgbClr val="002060"/>
                </a:solidFill>
                <a:latin typeface="Calibri" panose="020F0502020204030204" pitchFamily="34" charset="0"/>
              </a:rPr>
              <a:t>Stratejik Plan hazırlık çalışmaları, Üst Yönetim, Harcama Birimleri ve çalışanlar tarafından sahiplenilir.</a:t>
            </a:r>
            <a:r>
              <a:rPr lang="tr-TR" sz="2400" dirty="0">
                <a:solidFill>
                  <a:srgbClr val="002060"/>
                </a:solidFill>
                <a:latin typeface="Calibri" panose="020F0502020204030204" pitchFamily="34" charset="0"/>
                <a:ea typeface="Calibri"/>
                <a:cs typeface="Times New Roman"/>
              </a:rPr>
              <a:t> </a:t>
            </a:r>
          </a:p>
          <a:p>
            <a:pPr lvl="0" algn="just" eaLnBrk="1" fontAlgn="auto" hangingPunct="1">
              <a:spcBef>
                <a:spcPts val="0"/>
              </a:spcBef>
              <a:spcAft>
                <a:spcPts val="600"/>
              </a:spcAft>
              <a:buClr>
                <a:srgbClr val="C00000"/>
              </a:buClr>
              <a:buSzPct val="115000"/>
              <a:buFont typeface="Wingdings" panose="05000000000000000000" pitchFamily="2" charset="2"/>
              <a:buChar char="ü"/>
            </a:pPr>
            <a:r>
              <a:rPr lang="tr-TR" sz="2400" dirty="0" smtClean="0">
                <a:solidFill>
                  <a:srgbClr val="002060"/>
                </a:solidFill>
                <a:latin typeface="Calibri" panose="020F0502020204030204" pitchFamily="34" charset="0"/>
              </a:rPr>
              <a:t>Stratejik Plan çalışmaları üniversite </a:t>
            </a:r>
            <a:r>
              <a:rPr lang="tr-TR" sz="2400" dirty="0">
                <a:solidFill>
                  <a:srgbClr val="002060"/>
                </a:solidFill>
                <a:latin typeface="Calibri" panose="020F0502020204030204" pitchFamily="34" charset="0"/>
              </a:rPr>
              <a:t>içerisinde belirli bir birimin ya da kişinin sorumluluğu olarak görülmemelidir</a:t>
            </a:r>
            <a:r>
              <a:rPr lang="tr-TR" sz="2400" dirty="0" smtClean="0">
                <a:solidFill>
                  <a:srgbClr val="002060"/>
                </a:solidFill>
                <a:latin typeface="Calibri" panose="020F0502020204030204" pitchFamily="34" charset="0"/>
              </a:rPr>
              <a:t>.</a:t>
            </a:r>
            <a:endParaRPr lang="tr-TR" sz="2400" dirty="0">
              <a:solidFill>
                <a:srgbClr val="002060"/>
              </a:solidFill>
              <a:latin typeface="Calibri" panose="020F0502020204030204" pitchFamily="34" charset="0"/>
            </a:endParaRPr>
          </a:p>
          <a:p>
            <a:pPr marL="342900" lvl="1" indent="-342900" algn="just" eaLnBrk="1" fontAlgn="auto" hangingPunct="1">
              <a:spcBef>
                <a:spcPts val="0"/>
              </a:spcBef>
              <a:spcAft>
                <a:spcPts val="600"/>
              </a:spcAft>
              <a:buClr>
                <a:srgbClr val="C00000"/>
              </a:buClr>
              <a:buSzPct val="115000"/>
              <a:buFont typeface="Wingdings" panose="05000000000000000000" pitchFamily="2" charset="2"/>
              <a:buChar char="ü"/>
            </a:pPr>
            <a:r>
              <a:rPr lang="tr-TR" sz="2400" dirty="0">
                <a:solidFill>
                  <a:srgbClr val="002060"/>
                </a:solidFill>
                <a:latin typeface="Calibri" panose="020F0502020204030204" pitchFamily="34" charset="0"/>
              </a:rPr>
              <a:t>Plan hazırlamak ve Ü</a:t>
            </a:r>
            <a:r>
              <a:rPr lang="tr-TR" sz="2400" dirty="0" smtClean="0">
                <a:solidFill>
                  <a:srgbClr val="002060"/>
                </a:solidFill>
                <a:latin typeface="Calibri" panose="020F0502020204030204" pitchFamily="34" charset="0"/>
              </a:rPr>
              <a:t>niversiteyi </a:t>
            </a:r>
            <a:r>
              <a:rPr lang="tr-TR" sz="2400" dirty="0">
                <a:solidFill>
                  <a:srgbClr val="002060"/>
                </a:solidFill>
                <a:latin typeface="Calibri" panose="020F0502020204030204" pitchFamily="34" charset="0"/>
              </a:rPr>
              <a:t>bu plan doğrultusunda yönetmek </a:t>
            </a:r>
            <a:r>
              <a:rPr lang="tr-TR" sz="2400" dirty="0" smtClean="0">
                <a:solidFill>
                  <a:srgbClr val="002060"/>
                </a:solidFill>
                <a:latin typeface="Calibri" panose="020F0502020204030204" pitchFamily="34" charset="0"/>
              </a:rPr>
              <a:t>Üniversite </a:t>
            </a:r>
            <a:r>
              <a:rPr lang="tr-TR" sz="2400" dirty="0">
                <a:solidFill>
                  <a:srgbClr val="002060"/>
                </a:solidFill>
                <a:latin typeface="Calibri" panose="020F0502020204030204" pitchFamily="34" charset="0"/>
              </a:rPr>
              <a:t>yönetiminin temel sorumluluğudur. </a:t>
            </a:r>
            <a:endParaRPr lang="tr-TR" sz="2400" dirty="0" smtClean="0">
              <a:solidFill>
                <a:srgbClr val="002060"/>
              </a:solidFill>
              <a:latin typeface="Calibri" panose="020F0502020204030204" pitchFamily="34" charset="0"/>
            </a:endParaRPr>
          </a:p>
          <a:p>
            <a:pPr marL="342900" lvl="1" indent="-342900" algn="just" eaLnBrk="1" fontAlgn="auto" hangingPunct="1">
              <a:spcBef>
                <a:spcPts val="0"/>
              </a:spcBef>
              <a:spcAft>
                <a:spcPts val="600"/>
              </a:spcAft>
              <a:buClr>
                <a:srgbClr val="C00000"/>
              </a:buClr>
              <a:buSzPct val="115000"/>
              <a:buFont typeface="Wingdings" panose="05000000000000000000" pitchFamily="2" charset="2"/>
              <a:buChar char="ü"/>
            </a:pPr>
            <a:r>
              <a:rPr lang="tr-TR" sz="2400" dirty="0" smtClean="0">
                <a:solidFill>
                  <a:srgbClr val="002060"/>
                </a:solidFill>
                <a:latin typeface="Calibri" panose="020F0502020204030204" pitchFamily="34" charset="0"/>
              </a:rPr>
              <a:t>Stratejik </a:t>
            </a:r>
            <a:r>
              <a:rPr lang="tr-TR" sz="2400" dirty="0">
                <a:solidFill>
                  <a:srgbClr val="002060"/>
                </a:solidFill>
                <a:latin typeface="Calibri" panose="020F0502020204030204" pitchFamily="34" charset="0"/>
              </a:rPr>
              <a:t>Plan hazırlama sürecinin organizasyonu yapılarak, Stratejik Planlama süreci planlanır</a:t>
            </a:r>
            <a:r>
              <a:rPr lang="tr-TR" sz="2400" dirty="0" smtClean="0">
                <a:solidFill>
                  <a:srgbClr val="002060"/>
                </a:solidFill>
                <a:latin typeface="Calibri" panose="020F0502020204030204" pitchFamily="34" charset="0"/>
              </a:rPr>
              <a:t>.</a:t>
            </a:r>
            <a:endParaRPr lang="tr-TR" sz="2400" dirty="0">
              <a:solidFill>
                <a:srgbClr val="002060"/>
              </a:solidFill>
              <a:latin typeface="Calibri" panose="020F0502020204030204" pitchFamily="34" charset="0"/>
            </a:endParaRPr>
          </a:p>
          <a:p>
            <a:pPr lvl="0" algn="just" eaLnBrk="1" fontAlgn="auto" hangingPunct="1">
              <a:spcBef>
                <a:spcPts val="0"/>
              </a:spcBef>
              <a:spcAft>
                <a:spcPts val="600"/>
              </a:spcAft>
              <a:buClr>
                <a:srgbClr val="C00000"/>
              </a:buClr>
              <a:buSzPct val="115000"/>
              <a:buFont typeface="Wingdings" panose="05000000000000000000" pitchFamily="2" charset="2"/>
              <a:buChar char="ü"/>
            </a:pPr>
            <a:r>
              <a:rPr lang="tr-TR" sz="2400" dirty="0">
                <a:solidFill>
                  <a:srgbClr val="002060"/>
                </a:solidFill>
                <a:latin typeface="Calibri" panose="020F0502020204030204" pitchFamily="34" charset="0"/>
              </a:rPr>
              <a:t>Hazırlık sürecine ait ZAMAN PLANI ve HAZIRLIK PROGRAMI hazırlanarak Strateji Geliştirme Kurulunun onayına sunulur.</a:t>
            </a:r>
          </a:p>
          <a:p>
            <a:pPr>
              <a:buFont typeface="Wingdings" panose="05000000000000000000" pitchFamily="2" charset="2"/>
              <a:buChar char="ü"/>
            </a:pPr>
            <a:endParaRPr lang="tr-TR"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246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331641" y="624110"/>
            <a:ext cx="7560840" cy="1280890"/>
          </a:xfrm>
        </p:spPr>
        <p:txBody>
          <a:bodyPr/>
          <a:lstStyle/>
          <a:p>
            <a:r>
              <a:rPr lang="tr-TR" b="1" dirty="0" smtClean="0">
                <a:solidFill>
                  <a:srgbClr val="002060"/>
                </a:solidFill>
                <a:latin typeface="Calibri" panose="020F0502020204030204" pitchFamily="34" charset="0"/>
                <a:cs typeface="Times New Roman" panose="02020603050405020304" pitchFamily="18" charset="0"/>
              </a:rPr>
              <a:t>2) Durum Analizi</a:t>
            </a:r>
            <a:endParaRPr lang="tr-TR" dirty="0">
              <a:solidFill>
                <a:srgbClr val="002060"/>
              </a:solidFill>
              <a:latin typeface="Calibri" panose="020F0502020204030204" pitchFamily="34" charset="0"/>
              <a:cs typeface="Times New Roman" panose="02020603050405020304" pitchFamily="18" charset="0"/>
            </a:endParaRPr>
          </a:p>
        </p:txBody>
      </p:sp>
      <p:sp>
        <p:nvSpPr>
          <p:cNvPr id="6" name="İçerik Yer Tutucusu 5"/>
          <p:cNvSpPr>
            <a:spLocks noGrp="1"/>
          </p:cNvSpPr>
          <p:nvPr>
            <p:ph idx="1"/>
          </p:nvPr>
        </p:nvSpPr>
        <p:spPr>
          <a:xfrm>
            <a:off x="899592" y="1196752"/>
            <a:ext cx="7920880" cy="5661248"/>
          </a:xfrm>
        </p:spPr>
        <p:txBody>
          <a:bodyPr/>
          <a:lstStyle/>
          <a:p>
            <a:pPr algn="just">
              <a:spcBef>
                <a:spcPts val="0"/>
              </a:spcBef>
              <a:buClr>
                <a:srgbClr val="C00000"/>
              </a:buClr>
              <a:buFont typeface="Wingdings" panose="05000000000000000000" pitchFamily="2" charset="2"/>
              <a:buChar char="Ø"/>
            </a:pPr>
            <a:r>
              <a:rPr lang="tr-TR" sz="2400" b="1" i="1" dirty="0">
                <a:solidFill>
                  <a:srgbClr val="002060"/>
                </a:solidFill>
                <a:latin typeface="Calibri" panose="020F0502020204030204" pitchFamily="34" charset="0"/>
              </a:rPr>
              <a:t>Bu aşamada, Kurum olarak </a:t>
            </a:r>
            <a:r>
              <a:rPr lang="tr-TR" sz="2400" b="1" i="1" dirty="0">
                <a:solidFill>
                  <a:srgbClr val="0070C0"/>
                </a:solidFill>
                <a:latin typeface="Calibri" panose="020F0502020204030204" pitchFamily="34" charset="0"/>
              </a:rPr>
              <a:t>NEREDEYİZ</a:t>
            </a:r>
            <a:r>
              <a:rPr lang="tr-TR" sz="2400" b="1" i="1" dirty="0">
                <a:solidFill>
                  <a:srgbClr val="002060"/>
                </a:solidFill>
                <a:latin typeface="Calibri" panose="020F0502020204030204" pitchFamily="34" charset="0"/>
              </a:rPr>
              <a:t>? sorusuna cevap aranır</a:t>
            </a:r>
            <a:r>
              <a:rPr lang="tr-TR" sz="2400" b="1" dirty="0">
                <a:solidFill>
                  <a:srgbClr val="002060"/>
                </a:solidFill>
                <a:latin typeface="Calibri" panose="020F0502020204030204" pitchFamily="34" charset="0"/>
              </a:rPr>
              <a:t>.</a:t>
            </a:r>
          </a:p>
          <a:p>
            <a:pPr marL="0" indent="0" algn="just">
              <a:spcBef>
                <a:spcPts val="0"/>
              </a:spcBef>
              <a:buClr>
                <a:srgbClr val="C00000"/>
              </a:buClr>
              <a:buNone/>
            </a:pPr>
            <a:endParaRPr lang="tr-TR" sz="2400" b="1" dirty="0"/>
          </a:p>
          <a:p>
            <a:pPr algn="just">
              <a:spcBef>
                <a:spcPts val="0"/>
              </a:spcBef>
              <a:buClr>
                <a:srgbClr val="C00000"/>
              </a:buClr>
              <a:buFont typeface="Wingdings" panose="05000000000000000000" pitchFamily="2" charset="2"/>
              <a:buChar char="ü"/>
            </a:pPr>
            <a:r>
              <a:rPr lang="tr-TR" sz="2800" dirty="0">
                <a:solidFill>
                  <a:srgbClr val="002060"/>
                </a:solidFill>
                <a:latin typeface="Calibri" panose="020F0502020204030204" pitchFamily="34" charset="0"/>
              </a:rPr>
              <a:t>Kurumsal tarihçe hazırlanır.</a:t>
            </a:r>
          </a:p>
          <a:p>
            <a:pPr algn="just">
              <a:spcBef>
                <a:spcPts val="0"/>
              </a:spcBef>
              <a:buClr>
                <a:srgbClr val="C00000"/>
              </a:buClr>
              <a:buFont typeface="Wingdings" panose="05000000000000000000" pitchFamily="2" charset="2"/>
              <a:buChar char="ü"/>
            </a:pPr>
            <a:r>
              <a:rPr lang="tr-TR" sz="2800" dirty="0">
                <a:solidFill>
                  <a:srgbClr val="002060"/>
                </a:solidFill>
                <a:latin typeface="Calibri" panose="020F0502020204030204" pitchFamily="34" charset="0"/>
              </a:rPr>
              <a:t>Uygulanmakta olan 2019-2023 dönemi </a:t>
            </a:r>
            <a:r>
              <a:rPr lang="tr-TR" sz="2800" dirty="0" smtClean="0">
                <a:solidFill>
                  <a:srgbClr val="002060"/>
                </a:solidFill>
                <a:latin typeface="Calibri" panose="020F0502020204030204" pitchFamily="34" charset="0"/>
              </a:rPr>
              <a:t>Stratejik Planın </a:t>
            </a:r>
            <a:r>
              <a:rPr lang="tr-TR" sz="2800" dirty="0">
                <a:solidFill>
                  <a:srgbClr val="002060"/>
                </a:solidFill>
                <a:latin typeface="Calibri" panose="020F0502020204030204" pitchFamily="34" charset="0"/>
              </a:rPr>
              <a:t>değerlendirmesi yapılır.</a:t>
            </a:r>
          </a:p>
          <a:p>
            <a:pPr algn="just">
              <a:spcBef>
                <a:spcPts val="0"/>
              </a:spcBef>
              <a:buClr>
                <a:srgbClr val="C00000"/>
              </a:buClr>
              <a:buFont typeface="Wingdings" panose="05000000000000000000" pitchFamily="2" charset="2"/>
              <a:buChar char="ü"/>
            </a:pPr>
            <a:r>
              <a:rPr lang="tr-TR" sz="2800" dirty="0">
                <a:solidFill>
                  <a:srgbClr val="002060"/>
                </a:solidFill>
                <a:latin typeface="Calibri" panose="020F0502020204030204" pitchFamily="34" charset="0"/>
              </a:rPr>
              <a:t>Mevzuat analizi, üst politika belgeleri analizi yapılır.</a:t>
            </a:r>
          </a:p>
          <a:p>
            <a:pPr algn="just">
              <a:spcBef>
                <a:spcPts val="0"/>
              </a:spcBef>
              <a:buClr>
                <a:srgbClr val="C00000"/>
              </a:buClr>
              <a:buFont typeface="Wingdings" panose="05000000000000000000" pitchFamily="2" charset="2"/>
              <a:buChar char="ü"/>
            </a:pPr>
            <a:r>
              <a:rPr lang="tr-TR" sz="2800" dirty="0">
                <a:solidFill>
                  <a:srgbClr val="002060"/>
                </a:solidFill>
                <a:latin typeface="Calibri" panose="020F0502020204030204" pitchFamily="34" charset="0"/>
              </a:rPr>
              <a:t>Faaliyet alanları ile ürün ve hizmetler belirlenir.</a:t>
            </a:r>
          </a:p>
          <a:p>
            <a:pPr algn="just">
              <a:spcBef>
                <a:spcPts val="0"/>
              </a:spcBef>
              <a:buClr>
                <a:srgbClr val="C00000"/>
              </a:buClr>
              <a:buFont typeface="Wingdings" panose="05000000000000000000" pitchFamily="2" charset="2"/>
              <a:buChar char="ü"/>
            </a:pPr>
            <a:r>
              <a:rPr lang="tr-TR" sz="2800" dirty="0">
                <a:solidFill>
                  <a:srgbClr val="002060"/>
                </a:solidFill>
                <a:latin typeface="Calibri" panose="020F0502020204030204" pitchFamily="34" charset="0"/>
              </a:rPr>
              <a:t>Paydaş analizi, kuruluş içi </a:t>
            </a:r>
            <a:r>
              <a:rPr lang="tr-TR" sz="2800" dirty="0" smtClean="0">
                <a:solidFill>
                  <a:srgbClr val="002060"/>
                </a:solidFill>
                <a:latin typeface="Calibri" panose="020F0502020204030204" pitchFamily="34" charset="0"/>
              </a:rPr>
              <a:t>analiz yapılır.</a:t>
            </a:r>
            <a:endParaRPr lang="tr-TR" sz="2800" dirty="0">
              <a:solidFill>
                <a:srgbClr val="002060"/>
              </a:solidFill>
              <a:latin typeface="Calibri" panose="020F0502020204030204" pitchFamily="34" charset="0"/>
            </a:endParaRPr>
          </a:p>
          <a:p>
            <a:pPr algn="just">
              <a:spcBef>
                <a:spcPts val="0"/>
              </a:spcBef>
              <a:buClr>
                <a:srgbClr val="C00000"/>
              </a:buClr>
              <a:buFont typeface="Wingdings" panose="05000000000000000000" pitchFamily="2" charset="2"/>
              <a:buChar char="ü"/>
            </a:pPr>
            <a:r>
              <a:rPr lang="tr-TR" sz="2800" dirty="0">
                <a:solidFill>
                  <a:srgbClr val="002060"/>
                </a:solidFill>
                <a:latin typeface="Calibri" panose="020F0502020204030204" pitchFamily="34" charset="0"/>
              </a:rPr>
              <a:t>Akademik faaliyetler </a:t>
            </a:r>
            <a:r>
              <a:rPr lang="tr-TR" sz="2800" dirty="0" smtClean="0">
                <a:solidFill>
                  <a:srgbClr val="002060"/>
                </a:solidFill>
                <a:latin typeface="Calibri" panose="020F0502020204030204" pitchFamily="34" charset="0"/>
              </a:rPr>
              <a:t>analizi yapılır.</a:t>
            </a:r>
            <a:endParaRPr lang="tr-TR" sz="2800" dirty="0">
              <a:solidFill>
                <a:srgbClr val="002060"/>
              </a:solidFill>
              <a:latin typeface="Calibri" panose="020F0502020204030204" pitchFamily="34" charset="0"/>
            </a:endParaRPr>
          </a:p>
          <a:p>
            <a:pPr algn="just">
              <a:spcBef>
                <a:spcPts val="0"/>
              </a:spcBef>
              <a:buClr>
                <a:srgbClr val="C00000"/>
              </a:buClr>
              <a:buFont typeface="Wingdings" panose="05000000000000000000" pitchFamily="2" charset="2"/>
              <a:buChar char="ü"/>
            </a:pPr>
            <a:r>
              <a:rPr lang="tr-TR" sz="2800" dirty="0">
                <a:solidFill>
                  <a:srgbClr val="002060"/>
                </a:solidFill>
                <a:latin typeface="Calibri" panose="020F0502020204030204" pitchFamily="34" charset="0"/>
              </a:rPr>
              <a:t>Yükseköğretim sektörü </a:t>
            </a:r>
            <a:r>
              <a:rPr lang="tr-TR" sz="2800" dirty="0" smtClean="0">
                <a:solidFill>
                  <a:srgbClr val="002060"/>
                </a:solidFill>
                <a:latin typeface="Calibri" panose="020F0502020204030204" pitchFamily="34" charset="0"/>
              </a:rPr>
              <a:t>analizi</a:t>
            </a:r>
            <a:r>
              <a:rPr lang="tr-TR" sz="2800" dirty="0">
                <a:solidFill>
                  <a:srgbClr val="002060"/>
                </a:solidFill>
                <a:latin typeface="Calibri" panose="020F0502020204030204" pitchFamily="34" charset="0"/>
              </a:rPr>
              <a:t> </a:t>
            </a:r>
            <a:r>
              <a:rPr lang="tr-TR" sz="2800" dirty="0" smtClean="0">
                <a:solidFill>
                  <a:srgbClr val="002060"/>
                </a:solidFill>
                <a:latin typeface="Calibri" panose="020F0502020204030204" pitchFamily="34" charset="0"/>
              </a:rPr>
              <a:t>yapılır.</a:t>
            </a:r>
            <a:endParaRPr lang="tr-TR" sz="2800" dirty="0">
              <a:solidFill>
                <a:srgbClr val="002060"/>
              </a:solidFill>
              <a:latin typeface="Calibri" panose="020F0502020204030204" pitchFamily="34" charset="0"/>
            </a:endParaRPr>
          </a:p>
          <a:p>
            <a:pPr algn="just">
              <a:spcBef>
                <a:spcPts val="0"/>
              </a:spcBef>
              <a:buClr>
                <a:srgbClr val="C00000"/>
              </a:buClr>
              <a:buFont typeface="Wingdings" panose="05000000000000000000" pitchFamily="2" charset="2"/>
              <a:buChar char="ü"/>
            </a:pPr>
            <a:r>
              <a:rPr lang="tr-TR" sz="2800" dirty="0">
                <a:solidFill>
                  <a:srgbClr val="002060"/>
                </a:solidFill>
                <a:latin typeface="Calibri" panose="020F0502020204030204" pitchFamily="34" charset="0"/>
              </a:rPr>
              <a:t>Güçlü, z</a:t>
            </a:r>
            <a:r>
              <a:rPr lang="tr-TR" sz="2800" dirty="0" smtClean="0">
                <a:solidFill>
                  <a:srgbClr val="002060"/>
                </a:solidFill>
                <a:latin typeface="Calibri" panose="020F0502020204030204" pitchFamily="34" charset="0"/>
              </a:rPr>
              <a:t>ayıf</a:t>
            </a:r>
            <a:r>
              <a:rPr lang="tr-TR" sz="2800" dirty="0">
                <a:solidFill>
                  <a:srgbClr val="002060"/>
                </a:solidFill>
                <a:latin typeface="Calibri" panose="020F0502020204030204" pitchFamily="34" charset="0"/>
              </a:rPr>
              <a:t>, </a:t>
            </a:r>
            <a:r>
              <a:rPr lang="tr-TR" sz="2800" dirty="0" smtClean="0">
                <a:solidFill>
                  <a:srgbClr val="002060"/>
                </a:solidFill>
                <a:latin typeface="Calibri" panose="020F0502020204030204" pitchFamily="34" charset="0"/>
              </a:rPr>
              <a:t>fırsat </a:t>
            </a:r>
            <a:r>
              <a:rPr lang="tr-TR" sz="2800" dirty="0">
                <a:solidFill>
                  <a:srgbClr val="002060"/>
                </a:solidFill>
                <a:latin typeface="Calibri" panose="020F0502020204030204" pitchFamily="34" charset="0"/>
              </a:rPr>
              <a:t>ve </a:t>
            </a:r>
            <a:r>
              <a:rPr lang="tr-TR" sz="2800" dirty="0" smtClean="0">
                <a:solidFill>
                  <a:srgbClr val="002060"/>
                </a:solidFill>
                <a:latin typeface="Calibri" panose="020F0502020204030204" pitchFamily="34" charset="0"/>
              </a:rPr>
              <a:t>tehdit </a:t>
            </a:r>
            <a:r>
              <a:rPr lang="tr-TR" sz="2800" dirty="0">
                <a:solidFill>
                  <a:srgbClr val="002060"/>
                </a:solidFill>
                <a:latin typeface="Calibri" panose="020F0502020204030204" pitchFamily="34" charset="0"/>
              </a:rPr>
              <a:t>(GZFT) analizi </a:t>
            </a:r>
            <a:r>
              <a:rPr lang="tr-TR" sz="2800" dirty="0" smtClean="0">
                <a:solidFill>
                  <a:srgbClr val="002060"/>
                </a:solidFill>
                <a:latin typeface="Calibri" panose="020F0502020204030204" pitchFamily="34" charset="0"/>
              </a:rPr>
              <a:t>yapılır.</a:t>
            </a:r>
            <a:endParaRPr lang="tr-TR" sz="2800" dirty="0">
              <a:solidFill>
                <a:srgbClr val="002060"/>
              </a:solidFill>
              <a:latin typeface="Calibri" panose="020F0502020204030204" pitchFamily="34" charset="0"/>
            </a:endParaRPr>
          </a:p>
          <a:p>
            <a:pPr lvl="0" algn="just" eaLnBrk="1" fontAlgn="auto" hangingPunct="1">
              <a:spcBef>
                <a:spcPts val="0"/>
              </a:spcBef>
              <a:spcAft>
                <a:spcPts val="600"/>
              </a:spcAft>
              <a:buClr>
                <a:srgbClr val="C00000"/>
              </a:buClr>
              <a:buSzPct val="115000"/>
              <a:buFont typeface="Wingdings" panose="05000000000000000000" pitchFamily="2" charset="2"/>
              <a:buChar char="ü"/>
            </a:pPr>
            <a:endParaRPr lang="tr-TR" sz="2400" dirty="0">
              <a:solidFill>
                <a:srgbClr val="002060"/>
              </a:solidFill>
              <a:latin typeface="Calibri" panose="020F0502020204030204" pitchFamily="34" charset="0"/>
            </a:endParaRPr>
          </a:p>
          <a:p>
            <a:pPr>
              <a:buFont typeface="Wingdings" panose="05000000000000000000" pitchFamily="2" charset="2"/>
              <a:buChar char="ü"/>
            </a:pPr>
            <a:endParaRPr lang="tr-TR"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601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43608"/>
            <a:ext cx="7344816" cy="1200329"/>
          </a:xfrm>
          <a:prstGeom prst="rect">
            <a:avLst/>
          </a:prstGeom>
          <a:noFill/>
        </p:spPr>
        <p:txBody>
          <a:bodyPr wrap="square" rtlCol="0">
            <a:spAutoFit/>
          </a:bodyPr>
          <a:lstStyle/>
          <a:p>
            <a:pPr lvl="0" algn="ctr"/>
            <a:r>
              <a:rPr lang="tr-TR" sz="3600" b="1" dirty="0" smtClean="0">
                <a:latin typeface="Calibri" panose="020F0502020204030204" pitchFamily="34" charset="0"/>
              </a:rPr>
              <a:t>Uygulanmakta Olan 2019-2023 Stratejik Planın Değerlendirilmesi</a:t>
            </a:r>
            <a:endParaRPr lang="tr-TR" sz="3600" dirty="0">
              <a:latin typeface="Calibri" panose="020F0502020204030204" pitchFamily="34" charset="0"/>
            </a:endParaRPr>
          </a:p>
        </p:txBody>
      </p:sp>
      <p:graphicFrame>
        <p:nvGraphicFramePr>
          <p:cNvPr id="4" name="Diyagram 3"/>
          <p:cNvGraphicFramePr/>
          <p:nvPr>
            <p:extLst>
              <p:ext uri="{D42A27DB-BD31-4B8C-83A1-F6EECF244321}">
                <p14:modId xmlns:p14="http://schemas.microsoft.com/office/powerpoint/2010/main" val="1581184221"/>
              </p:ext>
            </p:extLst>
          </p:nvPr>
        </p:nvGraphicFramePr>
        <p:xfrm>
          <a:off x="539552" y="1638225"/>
          <a:ext cx="8244916" cy="4218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946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43608"/>
            <a:ext cx="7344816" cy="830997"/>
          </a:xfrm>
          <a:prstGeom prst="rect">
            <a:avLst/>
          </a:prstGeom>
          <a:noFill/>
        </p:spPr>
        <p:txBody>
          <a:bodyPr wrap="square" rtlCol="0">
            <a:spAutoFit/>
          </a:bodyPr>
          <a:lstStyle/>
          <a:p>
            <a:pPr algn="ctr"/>
            <a:r>
              <a:rPr lang="tr-TR" sz="2400" b="1" dirty="0" smtClean="0">
                <a:solidFill>
                  <a:prstClr val="black"/>
                </a:solidFill>
              </a:rPr>
              <a:t>Uygulanmakta Olan Stratejik Planın Değerlendirilmesi</a:t>
            </a:r>
            <a:endParaRPr lang="tr-TR" sz="2400" dirty="0">
              <a:solidFill>
                <a:prstClr val="black"/>
              </a:solidFill>
            </a:endParaRPr>
          </a:p>
        </p:txBody>
      </p:sp>
      <p:sp>
        <p:nvSpPr>
          <p:cNvPr id="4" name="Rectangle 19"/>
          <p:cNvSpPr>
            <a:spLocks noChangeArrowheads="1"/>
          </p:cNvSpPr>
          <p:nvPr/>
        </p:nvSpPr>
        <p:spPr bwMode="gray">
          <a:xfrm>
            <a:off x="378832" y="1675577"/>
            <a:ext cx="8640960" cy="759809"/>
          </a:xfrm>
          <a:prstGeom prst="rect">
            <a:avLst/>
          </a:prstGeom>
          <a:gradFill rotWithShape="1">
            <a:gsLst>
              <a:gs pos="0">
                <a:srgbClr val="FFFFFF"/>
              </a:gs>
              <a:gs pos="100000">
                <a:srgbClr val="C1C2C3"/>
              </a:gs>
            </a:gsLst>
            <a:lin ang="5400000" scaled="1"/>
          </a:gradFill>
          <a:ln w="1270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0" rIns="0" bIns="0" anchor="ctr"/>
          <a:lstStyle/>
          <a:p>
            <a:pPr marL="342900" indent="-342900" algn="ctr">
              <a:buFont typeface="Wingdings" panose="05000000000000000000" pitchFamily="2" charset="2"/>
              <a:buChar char="Ø"/>
            </a:pPr>
            <a:r>
              <a:rPr lang="tr-TR" sz="2000" b="1" dirty="0">
                <a:solidFill>
                  <a:schemeClr val="accent1"/>
                </a:solidFill>
                <a:latin typeface="Calibri" panose="020F0502020204030204" pitchFamily="34" charset="0"/>
              </a:rPr>
              <a:t>Uygulanmakta olan stratejik planın değerlendirilmesi sonucu, hedef ve performans göstergelerinde hedeflenen sonuçlara ulaşılması durumunda;</a:t>
            </a:r>
          </a:p>
        </p:txBody>
      </p:sp>
      <p:sp>
        <p:nvSpPr>
          <p:cNvPr id="6" name="Rectangle 5"/>
          <p:cNvSpPr>
            <a:spLocks noChangeArrowheads="1"/>
          </p:cNvSpPr>
          <p:nvPr/>
        </p:nvSpPr>
        <p:spPr bwMode="gray">
          <a:xfrm>
            <a:off x="395536" y="2492896"/>
            <a:ext cx="8640960" cy="3216637"/>
          </a:xfrm>
          <a:prstGeom prst="rect">
            <a:avLst/>
          </a:prstGeom>
          <a:solidFill>
            <a:schemeClr val="accent5">
              <a:lumMod val="20000"/>
              <a:lumOff val="80000"/>
            </a:schemeClr>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108000" rIns="144000" bIns="72000"/>
          <a:lstStyle/>
          <a:p>
            <a:pPr marL="342900" lvl="0" indent="-342900" algn="just">
              <a:buFont typeface="Wingdings" panose="05000000000000000000" pitchFamily="2" charset="2"/>
              <a:buChar char="ü"/>
            </a:pPr>
            <a:endParaRPr lang="tr-TR" sz="2400" dirty="0" smtClean="0">
              <a:latin typeface="Calibri" panose="020F0502020204030204" pitchFamily="34" charset="0"/>
            </a:endParaRPr>
          </a:p>
          <a:p>
            <a:pPr marL="342900" lvl="0" indent="-342900" algn="just">
              <a:buFont typeface="Wingdings" panose="05000000000000000000" pitchFamily="2" charset="2"/>
              <a:buChar char="ü"/>
            </a:pPr>
            <a:r>
              <a:rPr lang="tr-TR" sz="2400" dirty="0" smtClean="0">
                <a:latin typeface="Calibri" panose="020F0502020204030204" pitchFamily="34" charset="0"/>
              </a:rPr>
              <a:t>Mevcut </a:t>
            </a:r>
            <a:r>
              <a:rPr lang="tr-TR" sz="2400" dirty="0">
                <a:latin typeface="Calibri" panose="020F0502020204030204" pitchFamily="34" charset="0"/>
              </a:rPr>
              <a:t>çevre şartları, riskler ve üst politika belgelerinden gelen sorumluluklar dikkate alındığında söz konusu hedeflerin yeni planda yer alıp almaması hususu değerlendirilir</a:t>
            </a:r>
            <a:r>
              <a:rPr lang="tr-TR" sz="2400" dirty="0" smtClean="0">
                <a:latin typeface="Calibri" panose="020F0502020204030204" pitchFamily="34" charset="0"/>
              </a:rPr>
              <a:t>.</a:t>
            </a:r>
          </a:p>
          <a:p>
            <a:pPr lvl="0" algn="just"/>
            <a:r>
              <a:rPr lang="tr-TR" sz="2400" baseline="30000" dirty="0">
                <a:latin typeface="Calibri" panose="020F0502020204030204" pitchFamily="34" charset="0"/>
              </a:rPr>
              <a:t> </a:t>
            </a:r>
            <a:endParaRPr lang="tr-TR" sz="2400" dirty="0">
              <a:latin typeface="Calibri" panose="020F0502020204030204" pitchFamily="34" charset="0"/>
            </a:endParaRPr>
          </a:p>
          <a:p>
            <a:pPr marL="342900" lvl="0" indent="-342900" algn="just">
              <a:buFont typeface="Wingdings" panose="05000000000000000000" pitchFamily="2" charset="2"/>
              <a:buChar char="ü"/>
            </a:pPr>
            <a:r>
              <a:rPr lang="tr-TR" sz="2400" dirty="0">
                <a:latin typeface="Calibri" panose="020F0502020204030204" pitchFamily="34" charset="0"/>
              </a:rPr>
              <a:t>Stratejik planda amacın farklı açılardan iyileştirilmesi ihtiyacı bulunması durumunda yeni hedef ve performans göstergeleri belirlenir.</a:t>
            </a:r>
          </a:p>
          <a:p>
            <a:endParaRPr lang="tr-TR" sz="2000" dirty="0">
              <a:solidFill>
                <a:prstClr val="black"/>
              </a:solidFill>
            </a:endParaRPr>
          </a:p>
          <a:p>
            <a:endParaRPr lang="tr-TR" sz="2000" dirty="0">
              <a:solidFill>
                <a:prstClr val="black"/>
              </a:solidFill>
            </a:endParaRPr>
          </a:p>
          <a:p>
            <a:pPr>
              <a:lnSpc>
                <a:spcPct val="95000"/>
              </a:lnSpc>
              <a:spcAft>
                <a:spcPct val="40000"/>
              </a:spcAft>
              <a:buClr>
                <a:srgbClr val="292929"/>
              </a:buClr>
            </a:pPr>
            <a:endParaRPr lang="tr-TR" sz="2000" noProof="1">
              <a:solidFill>
                <a:prstClr val="black"/>
              </a:solidFill>
              <a:cs typeface="Arial" charset="0"/>
            </a:endParaRPr>
          </a:p>
          <a:p>
            <a:pPr marL="190500" indent="-190500">
              <a:lnSpc>
                <a:spcPct val="95000"/>
              </a:lnSpc>
              <a:spcAft>
                <a:spcPct val="40000"/>
              </a:spcAft>
              <a:buClr>
                <a:srgbClr val="292929"/>
              </a:buClr>
              <a:buFont typeface="Wingdings" pitchFamily="2" charset="2"/>
              <a:buChar char="§"/>
            </a:pPr>
            <a:endParaRPr lang="tr-TR" sz="2000" noProof="1">
              <a:solidFill>
                <a:prstClr val="black"/>
              </a:solidFill>
              <a:cs typeface="Arial" charset="0"/>
            </a:endParaRPr>
          </a:p>
        </p:txBody>
      </p:sp>
    </p:spTree>
    <p:extLst>
      <p:ext uri="{BB962C8B-B14F-4D97-AF65-F5344CB8AC3E}">
        <p14:creationId xmlns:p14="http://schemas.microsoft.com/office/powerpoint/2010/main" val="1770877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Başlık">
            <a:extLst>
              <a:ext uri="{FF2B5EF4-FFF2-40B4-BE49-F238E27FC236}">
                <a16:creationId xmlns:a16="http://schemas.microsoft.com/office/drawing/2014/main" id="{AF7E76BE-764A-426E-9C45-81239A5494CE}"/>
              </a:ext>
            </a:extLst>
          </p:cNvPr>
          <p:cNvSpPr>
            <a:spLocks noGrp="1"/>
          </p:cNvSpPr>
          <p:nvPr>
            <p:ph type="title" idx="4294967295"/>
          </p:nvPr>
        </p:nvSpPr>
        <p:spPr>
          <a:xfrm>
            <a:off x="2700338" y="630238"/>
            <a:ext cx="6443662" cy="1143000"/>
          </a:xfrm>
        </p:spPr>
        <p:txBody>
          <a:bodyPr/>
          <a:lstStyle/>
          <a:p>
            <a:pPr eaLnBrk="1" hangingPunct="1"/>
            <a:r>
              <a:rPr lang="tr-TR" altLang="tr-TR" sz="4000" b="1" dirty="0" smtClean="0">
                <a:solidFill>
                  <a:srgbClr val="002060"/>
                </a:solidFill>
                <a:latin typeface="Calibri" panose="020F0502020204030204" pitchFamily="34" charset="0"/>
                <a:cs typeface="Times New Roman" panose="02020603050405020304" pitchFamily="18" charset="0"/>
              </a:rPr>
              <a:t>SUNUM PLANI</a:t>
            </a:r>
            <a:endParaRPr lang="tr-TR" altLang="tr-TR" sz="4000" b="1" dirty="0">
              <a:solidFill>
                <a:srgbClr val="002060"/>
              </a:solidFill>
              <a:latin typeface="Calibri" panose="020F0502020204030204" pitchFamily="34" charset="0"/>
              <a:cs typeface="Times New Roman" panose="02020603050405020304" pitchFamily="18" charset="0"/>
            </a:endParaRPr>
          </a:p>
        </p:txBody>
      </p:sp>
      <p:sp>
        <p:nvSpPr>
          <p:cNvPr id="21507" name="Rectangle 3">
            <a:extLst>
              <a:ext uri="{FF2B5EF4-FFF2-40B4-BE49-F238E27FC236}">
                <a16:creationId xmlns:a16="http://schemas.microsoft.com/office/drawing/2014/main" id="{5D1A903D-3E17-4E61-8F78-99C99A2599F9}"/>
              </a:ext>
            </a:extLst>
          </p:cNvPr>
          <p:cNvSpPr txBox="1">
            <a:spLocks noChangeArrowheads="1"/>
          </p:cNvSpPr>
          <p:nvPr/>
        </p:nvSpPr>
        <p:spPr bwMode="auto">
          <a:xfrm>
            <a:off x="755650" y="1268760"/>
            <a:ext cx="813683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buClr>
                <a:srgbClr val="C00000"/>
              </a:buClr>
            </a:pPr>
            <a:r>
              <a:rPr lang="tr-TR" sz="3200" b="1" dirty="0" smtClean="0">
                <a:solidFill>
                  <a:srgbClr val="002060"/>
                </a:solidFill>
                <a:latin typeface="Calibri" panose="020F0502020204030204" pitchFamily="34" charset="0"/>
                <a:cs typeface="Times New Roman" panose="02020603050405020304" pitchFamily="18" charset="0"/>
              </a:rPr>
              <a:t>Dayanak</a:t>
            </a:r>
            <a:endParaRPr lang="tr-TR" sz="3200" b="1" dirty="0">
              <a:solidFill>
                <a:srgbClr val="002060"/>
              </a:solidFill>
              <a:latin typeface="Calibri" panose="020F0502020204030204" pitchFamily="34" charset="0"/>
              <a:cs typeface="Times New Roman" panose="02020603050405020304" pitchFamily="18" charset="0"/>
            </a:endParaRPr>
          </a:p>
          <a:p>
            <a:pPr algn="just">
              <a:buClr>
                <a:srgbClr val="C00000"/>
              </a:buClr>
            </a:pPr>
            <a:r>
              <a:rPr lang="tr-TR" sz="3200" b="1" dirty="0" smtClean="0">
                <a:solidFill>
                  <a:srgbClr val="002060"/>
                </a:solidFill>
                <a:latin typeface="Calibri" panose="020F0502020204030204" pitchFamily="34" charset="0"/>
                <a:cs typeface="Times New Roman" panose="02020603050405020304" pitchFamily="18" charset="0"/>
              </a:rPr>
              <a:t>Tanımlar</a:t>
            </a:r>
          </a:p>
          <a:p>
            <a:pPr algn="just">
              <a:buClr>
                <a:srgbClr val="C00000"/>
              </a:buClr>
            </a:pPr>
            <a:r>
              <a:rPr lang="tr-TR" sz="3200" b="1" dirty="0" smtClean="0">
                <a:solidFill>
                  <a:srgbClr val="002060"/>
                </a:solidFill>
                <a:latin typeface="Calibri" panose="020F0502020204030204" pitchFamily="34" charset="0"/>
                <a:cs typeface="Times New Roman" panose="02020603050405020304" pitchFamily="18" charset="0"/>
              </a:rPr>
              <a:t>Temel Kavramlar</a:t>
            </a:r>
            <a:endParaRPr lang="tr-TR" sz="3200" b="1" dirty="0">
              <a:solidFill>
                <a:srgbClr val="002060"/>
              </a:solidFill>
              <a:latin typeface="Calibri" panose="020F0502020204030204" pitchFamily="34" charset="0"/>
              <a:cs typeface="Times New Roman" panose="02020603050405020304" pitchFamily="18" charset="0"/>
            </a:endParaRPr>
          </a:p>
          <a:p>
            <a:pPr algn="just">
              <a:buClr>
                <a:srgbClr val="C00000"/>
              </a:buClr>
            </a:pPr>
            <a:r>
              <a:rPr lang="tr-TR" sz="3200" b="1" dirty="0" smtClean="0">
                <a:solidFill>
                  <a:srgbClr val="002060"/>
                </a:solidFill>
                <a:latin typeface="Calibri" panose="020F0502020204030204" pitchFamily="34" charset="0"/>
                <a:cs typeface="Times New Roman" panose="02020603050405020304" pitchFamily="18" charset="0"/>
              </a:rPr>
              <a:t>Stratejik Planın Önemi</a:t>
            </a:r>
          </a:p>
          <a:p>
            <a:pPr algn="just">
              <a:buClr>
                <a:srgbClr val="C00000"/>
              </a:buClr>
            </a:pPr>
            <a:r>
              <a:rPr lang="tr-TR" sz="3200" b="1" dirty="0" smtClean="0">
                <a:solidFill>
                  <a:srgbClr val="002060"/>
                </a:solidFill>
                <a:latin typeface="Calibri" panose="020F0502020204030204" pitchFamily="34" charset="0"/>
                <a:cs typeface="Times New Roman" panose="02020603050405020304" pitchFamily="18" charset="0"/>
              </a:rPr>
              <a:t>Roller ve Sorumluluklar</a:t>
            </a:r>
            <a:endParaRPr lang="tr-TR" sz="3200" b="1" dirty="0">
              <a:solidFill>
                <a:srgbClr val="002060"/>
              </a:solidFill>
              <a:latin typeface="Calibri" panose="020F0502020204030204" pitchFamily="34" charset="0"/>
              <a:cs typeface="Times New Roman" panose="02020603050405020304" pitchFamily="18" charset="0"/>
            </a:endParaRPr>
          </a:p>
          <a:p>
            <a:pPr algn="just">
              <a:buClr>
                <a:srgbClr val="C00000"/>
              </a:buClr>
            </a:pPr>
            <a:r>
              <a:rPr lang="tr-TR" sz="3200" b="1" dirty="0">
                <a:solidFill>
                  <a:srgbClr val="002060"/>
                </a:solidFill>
                <a:latin typeface="Calibri" panose="020F0502020204030204" pitchFamily="34" charset="0"/>
                <a:cs typeface="Times New Roman" panose="02020603050405020304" pitchFamily="18" charset="0"/>
              </a:rPr>
              <a:t>Hazırlık </a:t>
            </a:r>
            <a:r>
              <a:rPr lang="tr-TR" sz="3200" b="1" dirty="0" smtClean="0">
                <a:solidFill>
                  <a:srgbClr val="002060"/>
                </a:solidFill>
                <a:latin typeface="Calibri" panose="020F0502020204030204" pitchFamily="34" charset="0"/>
                <a:cs typeface="Times New Roman" panose="02020603050405020304" pitchFamily="18" charset="0"/>
              </a:rPr>
              <a:t>Süreci Aşamaları</a:t>
            </a:r>
          </a:p>
          <a:p>
            <a:pPr algn="just">
              <a:buClr>
                <a:srgbClr val="C00000"/>
              </a:buClr>
            </a:pPr>
            <a:r>
              <a:rPr lang="tr-TR" sz="3200" b="1" dirty="0" smtClean="0">
                <a:solidFill>
                  <a:srgbClr val="002060"/>
                </a:solidFill>
                <a:latin typeface="Calibri" panose="020F0502020204030204" pitchFamily="34" charset="0"/>
                <a:cs typeface="Times New Roman" panose="02020603050405020304" pitchFamily="18" charset="0"/>
              </a:rPr>
              <a:t>Hazırlık Genelgesi ve Kurullar</a:t>
            </a:r>
          </a:p>
          <a:p>
            <a:pPr algn="just">
              <a:buClr>
                <a:srgbClr val="C00000"/>
              </a:buClr>
            </a:pPr>
            <a:r>
              <a:rPr lang="tr-TR" sz="3200" b="1" dirty="0" smtClean="0">
                <a:solidFill>
                  <a:srgbClr val="002060"/>
                </a:solidFill>
                <a:latin typeface="Calibri" panose="020F0502020204030204" pitchFamily="34" charset="0"/>
                <a:cs typeface="Times New Roman" panose="02020603050405020304" pitchFamily="18" charset="0"/>
              </a:rPr>
              <a:t>Görüş ve ö</a:t>
            </a:r>
            <a:r>
              <a:rPr lang="tr-TR" sz="3600" b="1" dirty="0" smtClean="0">
                <a:solidFill>
                  <a:srgbClr val="002060"/>
                </a:solidFill>
                <a:latin typeface="Calibri" panose="020F0502020204030204" pitchFamily="34" charset="0"/>
                <a:cs typeface="Times New Roman" panose="02020603050405020304" pitchFamily="18" charset="0"/>
              </a:rPr>
              <a:t>neriler</a:t>
            </a:r>
            <a:endParaRPr lang="tr-TR" sz="3600" b="1" dirty="0">
              <a:solidFill>
                <a:srgbClr val="002060"/>
              </a:solidFill>
              <a:latin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ts val="1000"/>
              </a:spcBef>
              <a:spcAft>
                <a:spcPct val="0"/>
              </a:spcAft>
              <a:buClr>
                <a:srgbClr val="A53010"/>
              </a:buClr>
              <a:buSzTx/>
              <a:buNone/>
              <a:tabLst/>
              <a:defRPr/>
            </a:pPr>
            <a:r>
              <a:rPr kumimoji="0" lang="tr-TR" altLang="tr-TR" sz="3600" b="0" i="0" u="none" strike="noStrike" kern="1200" cap="none" spc="0" normalizeH="0" baseline="0" noProof="0" dirty="0" smtClean="0">
                <a:ln>
                  <a:noFill/>
                </a:ln>
                <a:solidFill>
                  <a:srgbClr val="002060"/>
                </a:solidFill>
                <a:effectLst/>
                <a:uLnTx/>
                <a:uFillTx/>
                <a:latin typeface="Calibri" panose="020F0502020204030204" pitchFamily="34" charset="0"/>
                <a:cs typeface="Times New Roman" panose="02020603050405020304" pitchFamily="18" charset="0"/>
              </a:rPr>
              <a:t>.</a:t>
            </a:r>
            <a:endParaRPr kumimoji="0" lang="tr-TR" altLang="tr-TR" sz="3600" b="0" i="0" u="none" strike="noStrike" kern="1200" cap="none" spc="0" normalizeH="0" baseline="0" noProof="0" dirty="0">
              <a:ln>
                <a:noFill/>
              </a:ln>
              <a:solidFill>
                <a:srgbClr val="002060"/>
              </a:solidFill>
              <a:effectLst/>
              <a:uLnTx/>
              <a:uFillTx/>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888075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260648"/>
            <a:ext cx="7344816" cy="1200329"/>
          </a:xfrm>
          <a:prstGeom prst="rect">
            <a:avLst/>
          </a:prstGeom>
          <a:noFill/>
        </p:spPr>
        <p:txBody>
          <a:bodyPr wrap="square" rtlCol="0">
            <a:spAutoFit/>
          </a:bodyPr>
          <a:lstStyle/>
          <a:p>
            <a:pPr algn="ctr"/>
            <a:r>
              <a:rPr lang="tr-TR" sz="3600" b="1" dirty="0">
                <a:solidFill>
                  <a:prstClr val="black"/>
                </a:solidFill>
                <a:latin typeface="Calibri" pitchFamily="34" charset="0"/>
                <a:cs typeface="Calibri" pitchFamily="34" charset="0"/>
              </a:rPr>
              <a:t>Uygulanmakta Olan Stratejik Planın Değerlendirilmesi</a:t>
            </a:r>
            <a:endParaRPr lang="tr-TR" sz="3600" dirty="0">
              <a:solidFill>
                <a:prstClr val="black"/>
              </a:solidFill>
              <a:latin typeface="Calibri" pitchFamily="34" charset="0"/>
              <a:cs typeface="Calibri" pitchFamily="34" charset="0"/>
            </a:endParaRPr>
          </a:p>
        </p:txBody>
      </p:sp>
      <p:sp>
        <p:nvSpPr>
          <p:cNvPr id="4" name="Rectangle 19"/>
          <p:cNvSpPr>
            <a:spLocks noChangeArrowheads="1"/>
          </p:cNvSpPr>
          <p:nvPr/>
        </p:nvSpPr>
        <p:spPr bwMode="gray">
          <a:xfrm>
            <a:off x="323528" y="1482144"/>
            <a:ext cx="8640960" cy="1154768"/>
          </a:xfrm>
          <a:prstGeom prst="rect">
            <a:avLst/>
          </a:prstGeom>
          <a:gradFill rotWithShape="1">
            <a:gsLst>
              <a:gs pos="0">
                <a:srgbClr val="FFFFFF"/>
              </a:gs>
              <a:gs pos="100000">
                <a:srgbClr val="C1C2C3"/>
              </a:gs>
            </a:gsLst>
            <a:lin ang="5400000" scaled="1"/>
          </a:gradFill>
          <a:ln w="1270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0" rIns="0" bIns="0" anchor="ctr"/>
          <a:lstStyle/>
          <a:p>
            <a:pPr marL="342900" indent="-342900" algn="ctr">
              <a:buFont typeface="Wingdings" panose="05000000000000000000" pitchFamily="2" charset="2"/>
              <a:buChar char="Ø"/>
            </a:pPr>
            <a:r>
              <a:rPr lang="tr-TR" sz="2400" b="1" dirty="0">
                <a:solidFill>
                  <a:schemeClr val="accent1"/>
                </a:solidFill>
                <a:latin typeface="Calibri" panose="020F0502020204030204" pitchFamily="34" charset="0"/>
              </a:rPr>
              <a:t>Uygulanmakta olan stratejik planın değerlendirilmesi sonucu, hedef ve performans göstergelerinde hedeflenen sonuçlara ulaşılamaması durumunda ise;</a:t>
            </a:r>
          </a:p>
        </p:txBody>
      </p:sp>
      <p:sp>
        <p:nvSpPr>
          <p:cNvPr id="6" name="Rectangle 5"/>
          <p:cNvSpPr>
            <a:spLocks noChangeArrowheads="1"/>
          </p:cNvSpPr>
          <p:nvPr/>
        </p:nvSpPr>
        <p:spPr bwMode="gray">
          <a:xfrm>
            <a:off x="323528" y="2636912"/>
            <a:ext cx="8640960" cy="3168352"/>
          </a:xfrm>
          <a:prstGeom prst="rect">
            <a:avLst/>
          </a:prstGeom>
          <a:solidFill>
            <a:schemeClr val="accent5">
              <a:lumMod val="20000"/>
              <a:lumOff val="80000"/>
            </a:schemeClr>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108000" rIns="144000" bIns="72000"/>
          <a:lstStyle/>
          <a:p>
            <a:pPr marL="342900" lvl="0" indent="-342900">
              <a:buFont typeface="Wingdings" panose="05000000000000000000" pitchFamily="2" charset="2"/>
              <a:buChar char="Ø"/>
            </a:pPr>
            <a:endParaRPr lang="tr-TR" sz="2400" dirty="0" smtClean="0">
              <a:latin typeface="Calibri" panose="020F0502020204030204" pitchFamily="34" charset="0"/>
            </a:endParaRPr>
          </a:p>
          <a:p>
            <a:pPr marL="342900" lvl="0" indent="-342900" algn="just">
              <a:buFont typeface="Wingdings" panose="05000000000000000000" pitchFamily="2" charset="2"/>
              <a:buChar char="ü"/>
            </a:pPr>
            <a:r>
              <a:rPr lang="tr-TR" sz="2800" dirty="0" smtClean="0">
                <a:latin typeface="Calibri" pitchFamily="34" charset="0"/>
                <a:cs typeface="Calibri" pitchFamily="34" charset="0"/>
              </a:rPr>
              <a:t>Hedef </a:t>
            </a:r>
            <a:r>
              <a:rPr lang="tr-TR" sz="2800" dirty="0">
                <a:latin typeface="Calibri" panose="020F0502020204030204" pitchFamily="34" charset="0"/>
                <a:cs typeface="Calibri" pitchFamily="34" charset="0"/>
              </a:rPr>
              <a:t>ve performans göstergesinin ve değerinin doğru belirlenip </a:t>
            </a:r>
            <a:r>
              <a:rPr lang="tr-TR" sz="2800" dirty="0" smtClean="0">
                <a:latin typeface="Calibri" panose="020F0502020204030204" pitchFamily="34" charset="0"/>
                <a:cs typeface="Calibri" pitchFamily="34" charset="0"/>
              </a:rPr>
              <a:t>belirlenmediğine</a:t>
            </a:r>
            <a:r>
              <a:rPr lang="tr-TR" sz="2800" baseline="30000" dirty="0">
                <a:latin typeface="Calibri" panose="020F0502020204030204" pitchFamily="34" charset="0"/>
                <a:cs typeface="Calibri" pitchFamily="34" charset="0"/>
              </a:rPr>
              <a:t> </a:t>
            </a:r>
            <a:endParaRPr lang="tr-TR" sz="2800" dirty="0">
              <a:latin typeface="Calibri" panose="020F0502020204030204" pitchFamily="34" charset="0"/>
              <a:cs typeface="Calibri" pitchFamily="34" charset="0"/>
            </a:endParaRPr>
          </a:p>
          <a:p>
            <a:pPr marL="342900" lvl="0" indent="-342900" algn="just">
              <a:buFont typeface="Wingdings" panose="05000000000000000000" pitchFamily="2" charset="2"/>
              <a:buChar char="ü"/>
            </a:pPr>
            <a:endParaRPr lang="tr-TR" sz="2800" dirty="0" smtClean="0">
              <a:latin typeface="Calibri" panose="020F0502020204030204" pitchFamily="34" charset="0"/>
              <a:cs typeface="Calibri" pitchFamily="34" charset="0"/>
            </a:endParaRPr>
          </a:p>
          <a:p>
            <a:pPr marL="342900" lvl="0" indent="-342900" algn="just">
              <a:buFont typeface="Wingdings" panose="05000000000000000000" pitchFamily="2" charset="2"/>
              <a:buChar char="ü"/>
            </a:pPr>
            <a:r>
              <a:rPr lang="tr-TR" sz="2800" dirty="0" smtClean="0">
                <a:latin typeface="Calibri" panose="020F0502020204030204" pitchFamily="34" charset="0"/>
                <a:cs typeface="Calibri" pitchFamily="34" charset="0"/>
              </a:rPr>
              <a:t>Mevcut </a:t>
            </a:r>
            <a:r>
              <a:rPr lang="tr-TR" sz="2800" dirty="0">
                <a:latin typeface="Calibri" panose="020F0502020204030204" pitchFamily="34" charset="0"/>
                <a:cs typeface="Calibri" pitchFamily="34" charset="0"/>
              </a:rPr>
              <a:t>çevre şartları ve riskler dikkate alındığında söz konusu hedeflerin yeni planda yer alıp almaması gerektiğine karar verilir.</a:t>
            </a:r>
          </a:p>
          <a:p>
            <a:pPr marL="342900" indent="-342900">
              <a:buFont typeface="Wingdings" panose="05000000000000000000" pitchFamily="2" charset="2"/>
              <a:buChar char="ü"/>
            </a:pPr>
            <a:endParaRPr lang="tr-TR" sz="2800" dirty="0">
              <a:solidFill>
                <a:prstClr val="black"/>
              </a:solidFill>
              <a:latin typeface="Calibri" pitchFamily="34" charset="0"/>
              <a:cs typeface="Calibri" pitchFamily="34" charset="0"/>
            </a:endParaRPr>
          </a:p>
          <a:p>
            <a:endParaRPr lang="tr-TR" sz="2000" dirty="0">
              <a:solidFill>
                <a:prstClr val="black"/>
              </a:solidFill>
            </a:endParaRPr>
          </a:p>
          <a:p>
            <a:pPr>
              <a:lnSpc>
                <a:spcPct val="95000"/>
              </a:lnSpc>
              <a:spcAft>
                <a:spcPct val="40000"/>
              </a:spcAft>
              <a:buClr>
                <a:srgbClr val="292929"/>
              </a:buClr>
            </a:pPr>
            <a:endParaRPr lang="tr-TR" sz="2000" noProof="1">
              <a:solidFill>
                <a:prstClr val="black"/>
              </a:solidFill>
              <a:cs typeface="Arial" charset="0"/>
            </a:endParaRPr>
          </a:p>
          <a:p>
            <a:pPr marL="190500" indent="-190500">
              <a:lnSpc>
                <a:spcPct val="95000"/>
              </a:lnSpc>
              <a:spcAft>
                <a:spcPct val="40000"/>
              </a:spcAft>
              <a:buClr>
                <a:srgbClr val="292929"/>
              </a:buClr>
              <a:buFont typeface="Wingdings" pitchFamily="2" charset="2"/>
              <a:buChar char="§"/>
            </a:pPr>
            <a:endParaRPr lang="tr-TR" sz="2000" noProof="1">
              <a:solidFill>
                <a:prstClr val="black"/>
              </a:solidFill>
              <a:cs typeface="Arial" charset="0"/>
            </a:endParaRPr>
          </a:p>
        </p:txBody>
      </p:sp>
    </p:spTree>
    <p:extLst>
      <p:ext uri="{BB962C8B-B14F-4D97-AF65-F5344CB8AC3E}">
        <p14:creationId xmlns:p14="http://schemas.microsoft.com/office/powerpoint/2010/main" val="423853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9209"/>
            <a:ext cx="7344816" cy="646331"/>
          </a:xfrm>
          <a:prstGeom prst="rect">
            <a:avLst/>
          </a:prstGeom>
          <a:noFill/>
        </p:spPr>
        <p:txBody>
          <a:bodyPr wrap="square" rtlCol="0">
            <a:spAutoFit/>
          </a:bodyPr>
          <a:lstStyle/>
          <a:p>
            <a:pPr algn="ctr"/>
            <a:r>
              <a:rPr lang="tr-TR" sz="3600" b="1" dirty="0" smtClean="0">
                <a:solidFill>
                  <a:prstClr val="black"/>
                </a:solidFill>
                <a:latin typeface="Calibri" panose="020F0502020204030204" pitchFamily="34" charset="0"/>
              </a:rPr>
              <a:t>Mevzuat Analizi</a:t>
            </a:r>
            <a:endParaRPr lang="tr-TR" sz="3600" dirty="0">
              <a:solidFill>
                <a:prstClr val="black"/>
              </a:solidFill>
              <a:latin typeface="Calibri" panose="020F0502020204030204" pitchFamily="34" charset="0"/>
            </a:endParaRPr>
          </a:p>
        </p:txBody>
      </p:sp>
      <p:sp>
        <p:nvSpPr>
          <p:cNvPr id="2" name="Metin kutusu 1"/>
          <p:cNvSpPr txBox="1"/>
          <p:nvPr/>
        </p:nvSpPr>
        <p:spPr>
          <a:xfrm>
            <a:off x="541378" y="1268760"/>
            <a:ext cx="6408712" cy="526297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just">
              <a:buFont typeface="Wingdings" panose="05000000000000000000" pitchFamily="2" charset="2"/>
              <a:buChar char="Ø"/>
            </a:pPr>
            <a:r>
              <a:rPr lang="tr-TR" sz="2400" dirty="0">
                <a:latin typeface="Calibri" panose="020F0502020204030204" pitchFamily="34" charset="0"/>
              </a:rPr>
              <a:t>Mevzuat analizinde üniversiteye görev ve sorumluluk yükleyen, üniversitenin faaliyet alanını düzenleyen mevzuat gözden geçirilerek yasal yükümlülükler listesi oluşturulur. </a:t>
            </a:r>
          </a:p>
          <a:p>
            <a:pPr marL="342900" indent="-342900" algn="just">
              <a:buFont typeface="Wingdings" panose="05000000000000000000" pitchFamily="2" charset="2"/>
              <a:buChar char="Ø"/>
            </a:pPr>
            <a:endParaRPr lang="tr-TR" sz="2400" dirty="0" smtClean="0">
              <a:latin typeface="Calibri" panose="020F0502020204030204" pitchFamily="34" charset="0"/>
            </a:endParaRPr>
          </a:p>
          <a:p>
            <a:pPr marL="342900" indent="-342900" algn="just">
              <a:buFont typeface="Wingdings" panose="05000000000000000000" pitchFamily="2" charset="2"/>
              <a:buChar char="Ø"/>
            </a:pPr>
            <a:r>
              <a:rPr lang="tr-TR" sz="2400" dirty="0" smtClean="0">
                <a:latin typeface="Calibri" panose="020F0502020204030204" pitchFamily="34" charset="0"/>
              </a:rPr>
              <a:t>Mevzuat </a:t>
            </a:r>
            <a:r>
              <a:rPr lang="tr-TR" sz="2400" dirty="0">
                <a:latin typeface="Calibri" panose="020F0502020204030204" pitchFamily="34" charset="0"/>
              </a:rPr>
              <a:t>analizinin çıktıları daha sonraki aşamada üniversitenin faaliyet alanlarının belirlenmesinde ve üniversitenin geleceğe bakışının oluşturulmasında </a:t>
            </a:r>
            <a:r>
              <a:rPr lang="tr-TR" sz="2400" dirty="0" smtClean="0">
                <a:latin typeface="Calibri" panose="020F0502020204030204" pitchFamily="34" charset="0"/>
              </a:rPr>
              <a:t>ve </a:t>
            </a:r>
            <a:r>
              <a:rPr lang="tr-TR" sz="2400" dirty="0">
                <a:latin typeface="Calibri" panose="020F0502020204030204" pitchFamily="34" charset="0"/>
              </a:rPr>
              <a:t>gözden geçirilmesinde kullanılır. </a:t>
            </a:r>
          </a:p>
          <a:p>
            <a:pPr marL="342900" indent="-342900" algn="just">
              <a:buFont typeface="Wingdings" panose="05000000000000000000" pitchFamily="2" charset="2"/>
              <a:buChar char="Ø"/>
            </a:pPr>
            <a:endParaRPr lang="tr-TR" sz="2400" dirty="0" smtClean="0">
              <a:latin typeface="Calibri" panose="020F0502020204030204" pitchFamily="34" charset="0"/>
            </a:endParaRPr>
          </a:p>
          <a:p>
            <a:pPr marL="342900" indent="-342900" algn="just">
              <a:buFont typeface="Wingdings" panose="05000000000000000000" pitchFamily="2" charset="2"/>
              <a:buChar char="Ø"/>
            </a:pPr>
            <a:r>
              <a:rPr lang="tr-TR" sz="2400" dirty="0" smtClean="0">
                <a:latin typeface="Calibri" panose="020F0502020204030204" pitchFamily="34" charset="0"/>
              </a:rPr>
              <a:t>Mevzuat </a:t>
            </a:r>
            <a:r>
              <a:rPr lang="tr-TR" sz="2400" dirty="0">
                <a:latin typeface="Calibri" panose="020F0502020204030204" pitchFamily="34" charset="0"/>
              </a:rPr>
              <a:t>analiziyle amaç ve hedeflerin sınırları </a:t>
            </a:r>
            <a:r>
              <a:rPr lang="tr-TR" sz="2400" dirty="0" smtClean="0">
                <a:latin typeface="Calibri" panose="020F0502020204030204" pitchFamily="34" charset="0"/>
              </a:rPr>
              <a:t>çizilir. Dolayısıyla </a:t>
            </a:r>
            <a:r>
              <a:rPr lang="tr-TR" sz="2400" dirty="0">
                <a:latin typeface="Calibri" panose="020F0502020204030204" pitchFamily="34" charset="0"/>
              </a:rPr>
              <a:t>üniversitenin bu sınırların dışına çıkmaması </a:t>
            </a:r>
            <a:r>
              <a:rPr lang="tr-TR" sz="2400" dirty="0" smtClean="0">
                <a:latin typeface="Calibri" panose="020F0502020204030204" pitchFamily="34" charset="0"/>
              </a:rPr>
              <a:t>sağlanır.</a:t>
            </a:r>
            <a:endParaRPr lang="tr-TR" sz="2400" dirty="0">
              <a:latin typeface="Calibri" panose="020F0502020204030204" pitchFamily="34" charset="0"/>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50090" y="1988840"/>
            <a:ext cx="2137805" cy="3312367"/>
          </a:xfrm>
          <a:prstGeom prst="rect">
            <a:avLst/>
          </a:prstGeom>
          <a:ln>
            <a:noFill/>
          </a:ln>
          <a:effectLst>
            <a:softEdge rad="112500"/>
          </a:effectLst>
        </p:spPr>
      </p:pic>
    </p:spTree>
    <p:extLst>
      <p:ext uri="{BB962C8B-B14F-4D97-AF65-F5344CB8AC3E}">
        <p14:creationId xmlns:p14="http://schemas.microsoft.com/office/powerpoint/2010/main" val="68662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646331"/>
          </a:xfrm>
          <a:prstGeom prst="rect">
            <a:avLst/>
          </a:prstGeom>
          <a:noFill/>
        </p:spPr>
        <p:txBody>
          <a:bodyPr wrap="square" rtlCol="0">
            <a:spAutoFit/>
          </a:bodyPr>
          <a:lstStyle/>
          <a:p>
            <a:pPr algn="ctr"/>
            <a:r>
              <a:rPr lang="tr-TR" sz="3600" b="1" dirty="0" smtClean="0">
                <a:solidFill>
                  <a:prstClr val="black"/>
                </a:solidFill>
                <a:latin typeface="Calibri" pitchFamily="34" charset="0"/>
                <a:cs typeface="Calibri" pitchFamily="34" charset="0"/>
              </a:rPr>
              <a:t>Paydaş Analizi</a:t>
            </a:r>
            <a:endParaRPr lang="tr-TR" sz="3600" dirty="0">
              <a:solidFill>
                <a:prstClr val="black"/>
              </a:solidFill>
              <a:latin typeface="Calibri" pitchFamily="34" charset="0"/>
              <a:cs typeface="Calibri" pitchFamily="34" charset="0"/>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pic>
        <p:nvPicPr>
          <p:cNvPr id="5122" name="Picture 2" descr="paydaşla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348880"/>
            <a:ext cx="2718703" cy="2154114"/>
          </a:xfrm>
          <a:prstGeom prst="ellipse">
            <a:avLst/>
          </a:prstGeom>
          <a:solidFill>
            <a:srgbClr val="99CCFF"/>
          </a:solidFill>
          <a:ln/>
          <a:extLst/>
        </p:spPr>
        <p:style>
          <a:lnRef idx="2">
            <a:schemeClr val="accent6">
              <a:shade val="50000"/>
            </a:schemeClr>
          </a:lnRef>
          <a:fillRef idx="1">
            <a:schemeClr val="accent6"/>
          </a:fillRef>
          <a:effectRef idx="0">
            <a:schemeClr val="accent6"/>
          </a:effectRef>
          <a:fontRef idx="minor">
            <a:schemeClr val="lt1"/>
          </a:fontRef>
        </p:style>
      </p:pic>
      <p:sp>
        <p:nvSpPr>
          <p:cNvPr id="2" name="Metin kutusu 1"/>
          <p:cNvSpPr txBox="1"/>
          <p:nvPr/>
        </p:nvSpPr>
        <p:spPr>
          <a:xfrm>
            <a:off x="307974" y="980728"/>
            <a:ext cx="6064226" cy="4862870"/>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b="1" dirty="0">
                <a:solidFill>
                  <a:srgbClr val="002060"/>
                </a:solidFill>
                <a:latin typeface="Calibri" panose="020F0502020204030204" pitchFamily="34" charset="0"/>
              </a:rPr>
              <a:t>Paydaş analizi </a:t>
            </a:r>
            <a:r>
              <a:rPr lang="tr-TR" sz="2400" dirty="0">
                <a:latin typeface="Calibri" panose="020F0502020204030204" pitchFamily="34" charset="0"/>
              </a:rPr>
              <a:t>katılımcılığı sağlamanın en önemli aracıdır. </a:t>
            </a:r>
          </a:p>
          <a:p>
            <a:pPr marL="285750" indent="-285750" algn="just">
              <a:buFont typeface="Wingdings" pitchFamily="2" charset="2"/>
              <a:buChar char="ü"/>
            </a:pPr>
            <a:r>
              <a:rPr lang="tr-TR" sz="2000" dirty="0">
                <a:latin typeface="Calibri" panose="020F0502020204030204" pitchFamily="34" charset="0"/>
              </a:rPr>
              <a:t>Üniversitenin etkileşim içinde olduğu tarafların stratejik planla ilgili görüşlerinin dikkate alınması, </a:t>
            </a:r>
          </a:p>
          <a:p>
            <a:pPr marL="285750" indent="-285750" algn="just">
              <a:buFont typeface="Wingdings" pitchFamily="2" charset="2"/>
              <a:buChar char="ü"/>
            </a:pPr>
            <a:r>
              <a:rPr lang="tr-TR" sz="2000" dirty="0" smtClean="0">
                <a:latin typeface="Calibri" panose="020F0502020204030204" pitchFamily="34" charset="0"/>
              </a:rPr>
              <a:t>Kamu hizmetlerinin yararlanıcı </a:t>
            </a:r>
            <a:r>
              <a:rPr lang="tr-TR" sz="2000" dirty="0">
                <a:latin typeface="Calibri" panose="020F0502020204030204" pitchFamily="34" charset="0"/>
              </a:rPr>
              <a:t>ihtiyaçları doğrultusunda şekillendirilmesi ile </a:t>
            </a:r>
          </a:p>
          <a:p>
            <a:pPr marL="285750" indent="-285750" algn="just">
              <a:buFont typeface="Wingdings" pitchFamily="2" charset="2"/>
              <a:buChar char="ü"/>
            </a:pPr>
            <a:r>
              <a:rPr lang="tr-TR" sz="2000" dirty="0">
                <a:latin typeface="Calibri" panose="020F0502020204030204" pitchFamily="34" charset="0"/>
              </a:rPr>
              <a:t>stratejik planın paydaşlar tarafından sahiplenilmesini ve başarı düzeyinin artırılmasını sağl</a:t>
            </a:r>
            <a:r>
              <a:rPr lang="tr-TR" dirty="0">
                <a:latin typeface="Calibri" panose="020F0502020204030204" pitchFamily="34" charset="0"/>
              </a:rPr>
              <a:t>ar.</a:t>
            </a:r>
          </a:p>
          <a:p>
            <a:pPr algn="just"/>
            <a:r>
              <a:rPr lang="tr-TR" dirty="0">
                <a:latin typeface="Calibri" panose="020F0502020204030204" pitchFamily="34" charset="0"/>
              </a:rPr>
              <a:t> </a:t>
            </a:r>
            <a:endParaRPr lang="tr-TR" sz="2400" b="1" dirty="0" smtClean="0">
              <a:solidFill>
                <a:schemeClr val="accent1"/>
              </a:solidFill>
              <a:latin typeface="Calibri" panose="020F0502020204030204" pitchFamily="34" charset="0"/>
            </a:endParaRPr>
          </a:p>
          <a:p>
            <a:pPr marL="342900" indent="-342900" algn="just">
              <a:buFont typeface="Wingdings" panose="05000000000000000000" pitchFamily="2" charset="2"/>
              <a:buChar char="Ø"/>
            </a:pPr>
            <a:r>
              <a:rPr lang="tr-TR" sz="2400" b="1" dirty="0" smtClean="0">
                <a:solidFill>
                  <a:srgbClr val="002060"/>
                </a:solidFill>
                <a:latin typeface="Calibri" panose="020F0502020204030204" pitchFamily="34" charset="0"/>
              </a:rPr>
              <a:t>Paydaşlar</a:t>
            </a:r>
            <a:r>
              <a:rPr lang="tr-TR" sz="2400" b="1" dirty="0">
                <a:solidFill>
                  <a:srgbClr val="002060"/>
                </a:solidFill>
                <a:latin typeface="Calibri" panose="020F0502020204030204" pitchFamily="34" charset="0"/>
              </a:rPr>
              <a:t>, </a:t>
            </a:r>
          </a:p>
          <a:p>
            <a:pPr marL="285750" indent="-285750" algn="just">
              <a:buFont typeface="Wingdings" pitchFamily="2" charset="2"/>
              <a:buChar char="ü"/>
            </a:pPr>
            <a:r>
              <a:rPr lang="tr-TR" sz="2000" dirty="0" smtClean="0">
                <a:latin typeface="Calibri" panose="020F0502020204030204" pitchFamily="34" charset="0"/>
              </a:rPr>
              <a:t>üniversitenin </a:t>
            </a:r>
            <a:r>
              <a:rPr lang="tr-TR" sz="2000" dirty="0">
                <a:latin typeface="Calibri" panose="020F0502020204030204" pitchFamily="34" charset="0"/>
              </a:rPr>
              <a:t>ürün ve hizmetleriyle ilgisi olan</a:t>
            </a:r>
            <a:r>
              <a:rPr lang="tr-TR" sz="2000" dirty="0" smtClean="0">
                <a:latin typeface="Calibri" panose="020F0502020204030204" pitchFamily="34" charset="0"/>
              </a:rPr>
              <a:t>,</a:t>
            </a:r>
          </a:p>
          <a:p>
            <a:pPr marL="285750" indent="-285750" algn="just">
              <a:buFont typeface="Wingdings" pitchFamily="2" charset="2"/>
              <a:buChar char="ü"/>
            </a:pPr>
            <a:r>
              <a:rPr lang="tr-TR" sz="2000" dirty="0" smtClean="0">
                <a:latin typeface="Calibri" panose="020F0502020204030204" pitchFamily="34" charset="0"/>
              </a:rPr>
              <a:t>Üniversiteden </a:t>
            </a:r>
            <a:r>
              <a:rPr lang="tr-TR" sz="2000" dirty="0">
                <a:latin typeface="Calibri" panose="020F0502020204030204" pitchFamily="34" charset="0"/>
              </a:rPr>
              <a:t>doğrudan veya dolaylı, olumlu ya da olumsuz yönde </a:t>
            </a:r>
            <a:r>
              <a:rPr lang="tr-TR" sz="2000" dirty="0" smtClean="0">
                <a:latin typeface="Calibri" panose="020F0502020204030204" pitchFamily="34" charset="0"/>
              </a:rPr>
              <a:t>etkilenen, </a:t>
            </a:r>
          </a:p>
          <a:p>
            <a:pPr marL="285750" indent="-285750" algn="just">
              <a:buFont typeface="Wingdings" pitchFamily="2" charset="2"/>
              <a:buChar char="ü"/>
            </a:pPr>
            <a:r>
              <a:rPr lang="tr-TR" sz="2000" dirty="0" smtClean="0">
                <a:latin typeface="Calibri" panose="020F0502020204030204" pitchFamily="34" charset="0"/>
              </a:rPr>
              <a:t>Üniversiteyi </a:t>
            </a:r>
            <a:r>
              <a:rPr lang="tr-TR" sz="2000" dirty="0">
                <a:latin typeface="Calibri" panose="020F0502020204030204" pitchFamily="34" charset="0"/>
              </a:rPr>
              <a:t>etkileyen kişi, grup veya kurumlardır. </a:t>
            </a:r>
            <a:endParaRPr lang="tr-TR" sz="2000" dirty="0" smtClean="0">
              <a:latin typeface="Calibri" panose="020F0502020204030204" pitchFamily="34" charset="0"/>
            </a:endParaRPr>
          </a:p>
          <a:p>
            <a:pPr marL="342900" indent="-342900" algn="just">
              <a:buFont typeface="Wingdings" pitchFamily="2" charset="2"/>
              <a:buChar char="Ø"/>
            </a:pPr>
            <a:r>
              <a:rPr lang="tr-TR" sz="2000" dirty="0" smtClean="0">
                <a:latin typeface="Calibri" panose="020F0502020204030204" pitchFamily="34" charset="0"/>
              </a:rPr>
              <a:t>Paydaşlar</a:t>
            </a:r>
            <a:r>
              <a:rPr lang="tr-TR" sz="2000" dirty="0">
                <a:latin typeface="Calibri" panose="020F0502020204030204" pitchFamily="34" charset="0"/>
              </a:rPr>
              <a:t>, iç ve dış paydaşlar olarak sınıflandırılabilir</a:t>
            </a:r>
            <a:r>
              <a:rPr lang="tr-TR" sz="20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2799650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646331"/>
          </a:xfrm>
          <a:prstGeom prst="rect">
            <a:avLst/>
          </a:prstGeom>
          <a:noFill/>
        </p:spPr>
        <p:txBody>
          <a:bodyPr wrap="square" rtlCol="0">
            <a:spAutoFit/>
          </a:bodyPr>
          <a:lstStyle/>
          <a:p>
            <a:pPr algn="ctr"/>
            <a:r>
              <a:rPr lang="tr-TR" sz="3600" b="1" dirty="0" smtClean="0">
                <a:solidFill>
                  <a:prstClr val="black"/>
                </a:solidFill>
                <a:latin typeface="Calibri" pitchFamily="34" charset="0"/>
                <a:cs typeface="Calibri" pitchFamily="34" charset="0"/>
              </a:rPr>
              <a:t>Paydaş Analizi</a:t>
            </a:r>
            <a:endParaRPr lang="tr-TR" sz="3600" dirty="0">
              <a:solidFill>
                <a:prstClr val="black"/>
              </a:solidFill>
              <a:latin typeface="Calibri" pitchFamily="34" charset="0"/>
              <a:cs typeface="Calibri" pitchFamily="34" charset="0"/>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467634" y="1268760"/>
            <a:ext cx="4811368" cy="4832092"/>
          </a:xfrm>
          <a:prstGeom prst="rect">
            <a:avLst/>
          </a:prstGeom>
          <a:noFill/>
        </p:spPr>
        <p:txBody>
          <a:bodyPr wrap="square" rtlCol="0">
            <a:spAutoFit/>
          </a:bodyPr>
          <a:lstStyle/>
          <a:p>
            <a:pPr marL="285750" indent="-285750" algn="just">
              <a:buFont typeface="Wingdings" panose="05000000000000000000" pitchFamily="2" charset="2"/>
              <a:buChar char="Ø"/>
            </a:pPr>
            <a:r>
              <a:rPr lang="tr-TR" sz="2400" b="1" dirty="0">
                <a:solidFill>
                  <a:srgbClr val="002060"/>
                </a:solidFill>
                <a:latin typeface="Calibri" panose="020F0502020204030204" pitchFamily="34" charset="0"/>
              </a:rPr>
              <a:t>İç Paydaşlar: </a:t>
            </a:r>
            <a:r>
              <a:rPr lang="tr-TR" sz="2000" dirty="0">
                <a:latin typeface="Calibri" panose="020F0502020204030204" pitchFamily="34" charset="0"/>
              </a:rPr>
              <a:t>Üniversiteden</a:t>
            </a:r>
            <a:r>
              <a:rPr lang="tr-TR" sz="2000" b="1" dirty="0">
                <a:latin typeface="Calibri" panose="020F0502020204030204" pitchFamily="34" charset="0"/>
              </a:rPr>
              <a:t> </a:t>
            </a:r>
            <a:r>
              <a:rPr lang="tr-TR" sz="2000" dirty="0">
                <a:latin typeface="Calibri" panose="020F0502020204030204" pitchFamily="34" charset="0"/>
              </a:rPr>
              <a:t>etkilenen veya</a:t>
            </a:r>
            <a:r>
              <a:rPr lang="tr-TR" sz="2000" b="1" dirty="0">
                <a:latin typeface="Calibri" panose="020F0502020204030204" pitchFamily="34" charset="0"/>
              </a:rPr>
              <a:t> </a:t>
            </a:r>
            <a:r>
              <a:rPr lang="tr-TR" sz="2000" dirty="0">
                <a:latin typeface="Calibri" panose="020F0502020204030204" pitchFamily="34" charset="0"/>
              </a:rPr>
              <a:t>üniversiteyi</a:t>
            </a:r>
            <a:r>
              <a:rPr lang="tr-TR" sz="2000" b="1" dirty="0">
                <a:latin typeface="Calibri" panose="020F0502020204030204" pitchFamily="34" charset="0"/>
              </a:rPr>
              <a:t> </a:t>
            </a:r>
            <a:r>
              <a:rPr lang="tr-TR" sz="2000" dirty="0">
                <a:latin typeface="Calibri" panose="020F0502020204030204" pitchFamily="34" charset="0"/>
              </a:rPr>
              <a:t>etkileyen </a:t>
            </a:r>
            <a:r>
              <a:rPr lang="tr-TR" sz="2000" b="1" dirty="0">
                <a:solidFill>
                  <a:srgbClr val="0070C0"/>
                </a:solidFill>
                <a:latin typeface="Calibri" panose="020F0502020204030204" pitchFamily="34" charset="0"/>
              </a:rPr>
              <a:t>kurum içindeki kişi veya gruplardır. </a:t>
            </a:r>
            <a:r>
              <a:rPr lang="tr-TR" sz="2000" dirty="0">
                <a:latin typeface="Calibri" panose="020F0502020204030204" pitchFamily="34" charset="0"/>
              </a:rPr>
              <a:t>Üniversitenin çalışanları ve yöneticileri iç paydaşlara örnek olarak verilebilir</a:t>
            </a:r>
            <a:r>
              <a:rPr lang="tr-TR" sz="2000" dirty="0" smtClean="0">
                <a:latin typeface="Calibri" panose="020F0502020204030204" pitchFamily="34" charset="0"/>
              </a:rPr>
              <a:t>.</a:t>
            </a:r>
            <a:endParaRPr lang="tr-TR" dirty="0">
              <a:latin typeface="Calibri" panose="020F0502020204030204" pitchFamily="34" charset="0"/>
            </a:endParaRPr>
          </a:p>
          <a:p>
            <a:pPr marL="342900" indent="-342900" algn="just">
              <a:buFont typeface="Wingdings" panose="05000000000000000000" pitchFamily="2" charset="2"/>
              <a:buChar char="Ø"/>
            </a:pPr>
            <a:r>
              <a:rPr lang="tr-TR" sz="2400" b="1" dirty="0" smtClean="0">
                <a:solidFill>
                  <a:srgbClr val="002060"/>
                </a:solidFill>
                <a:latin typeface="Calibri" panose="020F0502020204030204" pitchFamily="34" charset="0"/>
              </a:rPr>
              <a:t>Dış </a:t>
            </a:r>
            <a:r>
              <a:rPr lang="tr-TR" sz="2400" b="1" dirty="0">
                <a:solidFill>
                  <a:srgbClr val="002060"/>
                </a:solidFill>
                <a:latin typeface="Calibri" panose="020F0502020204030204" pitchFamily="34" charset="0"/>
              </a:rPr>
              <a:t>Paydaşlar: </a:t>
            </a:r>
            <a:r>
              <a:rPr lang="tr-TR" sz="2000" dirty="0">
                <a:latin typeface="Calibri" panose="020F0502020204030204" pitchFamily="34" charset="0"/>
              </a:rPr>
              <a:t>Üniversitenin ürettiği ürün ve hizmetlerinden</a:t>
            </a:r>
            <a:r>
              <a:rPr lang="tr-TR" sz="2000" b="1" dirty="0">
                <a:latin typeface="Calibri" panose="020F0502020204030204" pitchFamily="34" charset="0"/>
              </a:rPr>
              <a:t> </a:t>
            </a:r>
            <a:r>
              <a:rPr lang="tr-TR" sz="2000" dirty="0">
                <a:latin typeface="Calibri" panose="020F0502020204030204" pitchFamily="34" charset="0"/>
              </a:rPr>
              <a:t>yararlananlar ile</a:t>
            </a:r>
            <a:r>
              <a:rPr lang="tr-TR" sz="2000" b="1" dirty="0">
                <a:latin typeface="Calibri" panose="020F0502020204030204" pitchFamily="34" charset="0"/>
              </a:rPr>
              <a:t> </a:t>
            </a:r>
            <a:r>
              <a:rPr lang="tr-TR" sz="2000" dirty="0">
                <a:latin typeface="Calibri" panose="020F0502020204030204" pitchFamily="34" charset="0"/>
              </a:rPr>
              <a:t>üniversiteden etkilenen veya üniversiteyi etkileyen </a:t>
            </a:r>
            <a:r>
              <a:rPr lang="tr-TR" sz="2000" b="1" dirty="0">
                <a:solidFill>
                  <a:srgbClr val="0070C0"/>
                </a:solidFill>
                <a:latin typeface="Calibri" panose="020F0502020204030204" pitchFamily="34" charset="0"/>
              </a:rPr>
              <a:t>üniversite dışındaki kişi, grup veya kurumlardır. </a:t>
            </a:r>
            <a:r>
              <a:rPr lang="tr-TR" sz="2000" b="1" dirty="0">
                <a:solidFill>
                  <a:srgbClr val="00B050"/>
                </a:solidFill>
                <a:latin typeface="Calibri" panose="020F0502020204030204" pitchFamily="34" charset="0"/>
              </a:rPr>
              <a:t>Öğrenciler, potansiyel öğrenciler, mezunlar, üniversite faaliyetleriyle ilişkisi olan diğer üniversiteler ve kamu idareleri, sivil toplum ve özel sektör kuruluşları </a:t>
            </a:r>
            <a:r>
              <a:rPr lang="tr-TR" sz="2000" dirty="0">
                <a:latin typeface="Calibri" panose="020F0502020204030204" pitchFamily="34" charset="0"/>
              </a:rPr>
              <a:t>dış paydaşlara örnek olarak verilebilir.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88902" y="3404460"/>
            <a:ext cx="3459561" cy="23021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79002" y="908720"/>
            <a:ext cx="3893887" cy="20882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733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646331"/>
          </a:xfrm>
          <a:prstGeom prst="rect">
            <a:avLst/>
          </a:prstGeom>
          <a:noFill/>
        </p:spPr>
        <p:txBody>
          <a:bodyPr wrap="square" rtlCol="0">
            <a:spAutoFit/>
          </a:bodyPr>
          <a:lstStyle/>
          <a:p>
            <a:pPr algn="ctr"/>
            <a:r>
              <a:rPr lang="tr-TR" sz="3600" b="1" dirty="0" smtClean="0">
                <a:solidFill>
                  <a:srgbClr val="002060"/>
                </a:solidFill>
                <a:latin typeface="Calibri" panose="020F0502020204030204" pitchFamily="34" charset="0"/>
              </a:rPr>
              <a:t>Kuruluş İçi Analiz</a:t>
            </a:r>
            <a:endParaRPr lang="tr-TR" sz="3600" dirty="0">
              <a:solidFill>
                <a:srgbClr val="002060"/>
              </a:solidFill>
              <a:latin typeface="Calibri" panose="020F0502020204030204" pitchFamily="34" charset="0"/>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612775" y="1314460"/>
            <a:ext cx="7695744" cy="4459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a:solidFill>
                  <a:prstClr val="black"/>
                </a:solidFill>
              </a:rPr>
              <a:t> </a:t>
            </a:r>
            <a:endParaRPr lang="tr-TR" b="1" dirty="0">
              <a:solidFill>
                <a:prstClr val="black"/>
              </a:solidFill>
            </a:endParaRPr>
          </a:p>
          <a:p>
            <a:pPr marL="368300" marR="25400" indent="-342900" algn="just">
              <a:lnSpc>
                <a:spcPct val="97000"/>
              </a:lnSpc>
              <a:buFont typeface="Wingdings" panose="05000000000000000000" pitchFamily="2" charset="2"/>
              <a:buChar char="Ø"/>
            </a:pPr>
            <a:r>
              <a:rPr lang="tr-TR" sz="3200" b="1" dirty="0">
                <a:solidFill>
                  <a:srgbClr val="002060"/>
                </a:solidFill>
                <a:latin typeface="Calibri" panose="020F0502020204030204" pitchFamily="34" charset="0"/>
                <a:ea typeface="Times New Roman"/>
                <a:cs typeface="Arial"/>
              </a:rPr>
              <a:t>Kuruluş içi analiz kapsamında yapılacak olan analizler</a:t>
            </a:r>
            <a:r>
              <a:rPr lang="tr-TR" sz="2000" b="1" dirty="0">
                <a:solidFill>
                  <a:srgbClr val="002060"/>
                </a:solidFill>
                <a:latin typeface="Calibri" panose="020F0502020204030204" pitchFamily="34" charset="0"/>
                <a:ea typeface="Times New Roman"/>
                <a:cs typeface="Arial"/>
              </a:rPr>
              <a:t>:</a:t>
            </a:r>
          </a:p>
          <a:p>
            <a:pPr marL="25400" marR="25400" algn="just">
              <a:lnSpc>
                <a:spcPct val="97000"/>
              </a:lnSpc>
            </a:pPr>
            <a:endParaRPr lang="tr-TR" sz="3200" dirty="0">
              <a:solidFill>
                <a:prstClr val="black"/>
              </a:solidFill>
              <a:latin typeface="Calibri" panose="020F0502020204030204" pitchFamily="34" charset="0"/>
              <a:ea typeface="Times New Roman"/>
              <a:cs typeface="Arial"/>
            </a:endParaRPr>
          </a:p>
          <a:p>
            <a:pPr marL="368300" marR="25400" indent="-342900" algn="just">
              <a:lnSpc>
                <a:spcPct val="97000"/>
              </a:lnSpc>
              <a:buFont typeface="Wingdings" panose="05000000000000000000" pitchFamily="2" charset="2"/>
              <a:buChar char="ü"/>
            </a:pPr>
            <a:r>
              <a:rPr lang="tr-TR" sz="3200" dirty="0">
                <a:solidFill>
                  <a:schemeClr val="tx1"/>
                </a:solidFill>
                <a:latin typeface="Calibri" panose="020F0502020204030204" pitchFamily="34" charset="0"/>
              </a:rPr>
              <a:t>İnsan Kaynakları Yetkinlik Analizi</a:t>
            </a:r>
          </a:p>
          <a:p>
            <a:pPr marL="368300" marR="25400" indent="-342900" algn="just">
              <a:lnSpc>
                <a:spcPct val="97000"/>
              </a:lnSpc>
              <a:buFont typeface="Wingdings" panose="05000000000000000000" pitchFamily="2" charset="2"/>
              <a:buChar char="ü"/>
            </a:pPr>
            <a:r>
              <a:rPr lang="tr-TR" sz="3200" dirty="0">
                <a:solidFill>
                  <a:schemeClr val="tx1"/>
                </a:solidFill>
                <a:latin typeface="Calibri" panose="020F0502020204030204" pitchFamily="34" charset="0"/>
              </a:rPr>
              <a:t>Kurum Kültürü Analizi</a:t>
            </a:r>
          </a:p>
          <a:p>
            <a:pPr marL="368300" marR="25400" indent="-342900" algn="just">
              <a:lnSpc>
                <a:spcPct val="97000"/>
              </a:lnSpc>
              <a:buFont typeface="Wingdings" panose="05000000000000000000" pitchFamily="2" charset="2"/>
              <a:buChar char="ü"/>
            </a:pPr>
            <a:r>
              <a:rPr lang="tr-TR" sz="3200" dirty="0">
                <a:solidFill>
                  <a:schemeClr val="tx1"/>
                </a:solidFill>
                <a:latin typeface="Calibri" panose="020F0502020204030204" pitchFamily="34" charset="0"/>
              </a:rPr>
              <a:t>Fiziki Kaynak Analizi</a:t>
            </a:r>
          </a:p>
          <a:p>
            <a:pPr marL="368300" marR="25400" indent="-342900" algn="just">
              <a:lnSpc>
                <a:spcPct val="97000"/>
              </a:lnSpc>
              <a:buFont typeface="Wingdings" panose="05000000000000000000" pitchFamily="2" charset="2"/>
              <a:buChar char="ü"/>
            </a:pPr>
            <a:r>
              <a:rPr lang="tr-TR" sz="3200" dirty="0">
                <a:solidFill>
                  <a:schemeClr val="tx1"/>
                </a:solidFill>
                <a:latin typeface="Calibri" panose="020F0502020204030204" pitchFamily="34" charset="0"/>
              </a:rPr>
              <a:t>Teknoloji ve Bilişim Altyapısı Analizi</a:t>
            </a:r>
          </a:p>
          <a:p>
            <a:pPr marL="368300" marR="25400" indent="-342900" algn="just">
              <a:lnSpc>
                <a:spcPct val="97000"/>
              </a:lnSpc>
              <a:buFont typeface="Wingdings" panose="05000000000000000000" pitchFamily="2" charset="2"/>
              <a:buChar char="ü"/>
            </a:pPr>
            <a:r>
              <a:rPr lang="tr-TR" sz="3200" dirty="0">
                <a:solidFill>
                  <a:schemeClr val="tx1"/>
                </a:solidFill>
                <a:latin typeface="Calibri" panose="020F0502020204030204" pitchFamily="34" charset="0"/>
              </a:rPr>
              <a:t>Mali Kaynak Analizi</a:t>
            </a:r>
          </a:p>
          <a:p>
            <a:pPr marL="311150" marR="25400" indent="-285750" algn="just">
              <a:lnSpc>
                <a:spcPct val="97000"/>
              </a:lnSpc>
              <a:buFont typeface="Wingdings" panose="05000000000000000000" pitchFamily="2" charset="2"/>
              <a:buChar char="ü"/>
            </a:pPr>
            <a:endParaRPr lang="tr-TR" dirty="0">
              <a:solidFill>
                <a:prstClr val="black"/>
              </a:solidFill>
              <a:ea typeface="Calibri"/>
              <a:cs typeface="Aria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Tree>
    <p:extLst>
      <p:ext uri="{BB962C8B-B14F-4D97-AF65-F5344CB8AC3E}">
        <p14:creationId xmlns:p14="http://schemas.microsoft.com/office/powerpoint/2010/main" val="1850178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314580"/>
            <a:ext cx="7344816" cy="646331"/>
          </a:xfrm>
          <a:prstGeom prst="rect">
            <a:avLst/>
          </a:prstGeom>
          <a:noFill/>
        </p:spPr>
        <p:txBody>
          <a:bodyPr wrap="square" rtlCol="0">
            <a:spAutoFit/>
          </a:bodyPr>
          <a:lstStyle/>
          <a:p>
            <a:pPr algn="ctr"/>
            <a:r>
              <a:rPr lang="tr-TR" sz="3600" b="1" dirty="0" smtClean="0">
                <a:solidFill>
                  <a:prstClr val="black"/>
                </a:solidFill>
                <a:latin typeface="Calibri" panose="020F0502020204030204" pitchFamily="34" charset="0"/>
              </a:rPr>
              <a:t>Akademik Faaliyetler Analizi</a:t>
            </a:r>
            <a:endParaRPr lang="tr-TR" sz="3600" b="1" dirty="0">
              <a:solidFill>
                <a:prstClr val="black"/>
              </a:solidFill>
              <a:latin typeface="Calibri" panose="020F0502020204030204" pitchFamily="34" charset="0"/>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259632" y="933928"/>
            <a:ext cx="7540020" cy="42473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just">
              <a:buFont typeface="Wingdings" panose="05000000000000000000" pitchFamily="2" charset="2"/>
              <a:buChar char="Ø"/>
            </a:pPr>
            <a:r>
              <a:rPr lang="tr-TR" dirty="0"/>
              <a:t>Üniversitenin yüksek değer ürettiği ya da başarılı performans gösterdiği alanlar ile iyileştirilmesi gereken sorun alanları; temel akademik faaliyetler olan </a:t>
            </a:r>
            <a:r>
              <a:rPr lang="tr-TR" b="1" i="1" dirty="0">
                <a:solidFill>
                  <a:srgbClr val="7030A0"/>
                </a:solidFill>
              </a:rPr>
              <a:t>eğitim, araştırma, girişimcilik ve toplumsal katkı bağlamında </a:t>
            </a:r>
            <a:r>
              <a:rPr lang="tr-TR" dirty="0"/>
              <a:t>değerlendirilir.</a:t>
            </a:r>
          </a:p>
          <a:p>
            <a:pPr marL="285750" indent="-285750" algn="just">
              <a:buFont typeface="Wingdings" panose="05000000000000000000" pitchFamily="2" charset="2"/>
              <a:buChar char="Ø"/>
            </a:pPr>
            <a:r>
              <a:rPr lang="tr-TR" b="1" dirty="0">
                <a:solidFill>
                  <a:srgbClr val="C00000"/>
                </a:solidFill>
              </a:rPr>
              <a:t>Akademik faaliyetler analizi; </a:t>
            </a:r>
            <a:r>
              <a:rPr lang="tr-TR" dirty="0"/>
              <a:t>güçlü ve zayıf yönlerin değerlendirilmesi ile güçlü ve zayıf yönler kapsamında kıyaslamalar yapılmasıyla gerçekleştirilir. </a:t>
            </a:r>
          </a:p>
          <a:p>
            <a:pPr marL="285750" indent="-285750" algn="just">
              <a:buFont typeface="Wingdings" panose="05000000000000000000" pitchFamily="2" charset="2"/>
              <a:buChar char="Ø"/>
            </a:pPr>
            <a:r>
              <a:rPr lang="tr-TR" dirty="0" smtClean="0"/>
              <a:t>Bu </a:t>
            </a:r>
            <a:r>
              <a:rPr lang="tr-TR" dirty="0"/>
              <a:t>analiz gerçekleştirilirken öncelikle üniversitenin </a:t>
            </a:r>
            <a:r>
              <a:rPr lang="tr-TR" b="1" i="1" dirty="0">
                <a:solidFill>
                  <a:srgbClr val="0070C0"/>
                </a:solidFill>
              </a:rPr>
              <a:t>akademik faaliyet alanlarına yönelik güçlü ve zayıf yönleri belirlenir.</a:t>
            </a:r>
            <a:r>
              <a:rPr lang="tr-TR" dirty="0"/>
              <a:t> Üniversitenin bu faaliyet alanlarına yönelik güçlü yönlerinden nasıl yararlanacağı ve zayıf yönlerini nasıl iyileştireceğine yönelik çözüm önerileri geliştirilirken üniversite, diğer üniversitelerle kıyaslama çalışmasını yürütür. Bu kıyaslama çalışması üniversitenin vizyonu ve sektöre ilişkin performans kriterleri dikkate alınarak gerçekleştirilir.</a:t>
            </a:r>
          </a:p>
          <a:p>
            <a:endParaRPr lang="tr-TR" dirty="0"/>
          </a:p>
          <a:p>
            <a:endParaRPr lang="tr-T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21664" y="5181245"/>
            <a:ext cx="4289616" cy="1256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33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331641" y="624110"/>
            <a:ext cx="7560840" cy="1280890"/>
          </a:xfrm>
        </p:spPr>
        <p:txBody>
          <a:bodyPr/>
          <a:lstStyle/>
          <a:p>
            <a:r>
              <a:rPr lang="tr-TR" b="1" dirty="0" smtClean="0">
                <a:solidFill>
                  <a:srgbClr val="002060"/>
                </a:solidFill>
                <a:latin typeface="Calibri" panose="020F0502020204030204" pitchFamily="34" charset="0"/>
                <a:cs typeface="Times New Roman" panose="02020603050405020304" pitchFamily="18" charset="0"/>
              </a:rPr>
              <a:t>3) Geleceğe Bakış</a:t>
            </a:r>
            <a:endParaRPr lang="tr-TR" dirty="0">
              <a:solidFill>
                <a:srgbClr val="002060"/>
              </a:solidFill>
              <a:latin typeface="Calibri" panose="020F0502020204030204" pitchFamily="34" charset="0"/>
              <a:cs typeface="Times New Roman" panose="02020603050405020304" pitchFamily="18" charset="0"/>
            </a:endParaRPr>
          </a:p>
        </p:txBody>
      </p:sp>
      <p:sp>
        <p:nvSpPr>
          <p:cNvPr id="6" name="İçerik Yer Tutucusu 5"/>
          <p:cNvSpPr>
            <a:spLocks noGrp="1"/>
          </p:cNvSpPr>
          <p:nvPr>
            <p:ph idx="1"/>
          </p:nvPr>
        </p:nvSpPr>
        <p:spPr>
          <a:xfrm>
            <a:off x="899592" y="1196752"/>
            <a:ext cx="7920880" cy="5661248"/>
          </a:xfrm>
        </p:spPr>
        <p:txBody>
          <a:bodyPr/>
          <a:lstStyle/>
          <a:p>
            <a:pPr marL="0" indent="0" algn="just">
              <a:spcBef>
                <a:spcPts val="0"/>
              </a:spcBef>
              <a:buClr>
                <a:srgbClr val="C00000"/>
              </a:buClr>
              <a:buNone/>
            </a:pPr>
            <a:endParaRPr lang="tr-TR" sz="2400" b="1" dirty="0">
              <a:solidFill>
                <a:srgbClr val="002060"/>
              </a:solidFill>
              <a:latin typeface="Calibri" panose="020F0502020204030204" pitchFamily="34" charset="0"/>
            </a:endParaRPr>
          </a:p>
          <a:p>
            <a:pPr algn="just">
              <a:lnSpc>
                <a:spcPct val="150000"/>
              </a:lnSpc>
              <a:spcBef>
                <a:spcPts val="0"/>
              </a:spcBef>
              <a:buClr>
                <a:srgbClr val="C00000"/>
              </a:buClr>
              <a:buFont typeface="Wingdings" panose="05000000000000000000" pitchFamily="2" charset="2"/>
              <a:buChar char="Ø"/>
            </a:pPr>
            <a:r>
              <a:rPr lang="tr-TR" sz="3600" i="1" dirty="0" smtClean="0">
                <a:solidFill>
                  <a:srgbClr val="002060"/>
                </a:solidFill>
                <a:latin typeface="Calibri" panose="020F0502020204030204" pitchFamily="34" charset="0"/>
              </a:rPr>
              <a:t>Bu </a:t>
            </a:r>
            <a:r>
              <a:rPr lang="tr-TR" sz="3600" i="1" dirty="0">
                <a:solidFill>
                  <a:srgbClr val="002060"/>
                </a:solidFill>
                <a:latin typeface="Calibri" panose="020F0502020204030204" pitchFamily="34" charset="0"/>
              </a:rPr>
              <a:t>aşamada;</a:t>
            </a:r>
          </a:p>
          <a:p>
            <a:pPr marL="0" indent="0" algn="just">
              <a:lnSpc>
                <a:spcPct val="150000"/>
              </a:lnSpc>
              <a:spcBef>
                <a:spcPts val="0"/>
              </a:spcBef>
              <a:buClr>
                <a:srgbClr val="C00000"/>
              </a:buClr>
              <a:buNone/>
            </a:pPr>
            <a:endParaRPr lang="tr-TR" sz="1000" dirty="0">
              <a:solidFill>
                <a:srgbClr val="002060"/>
              </a:solidFill>
              <a:latin typeface="Calibri" panose="020F0502020204030204" pitchFamily="34" charset="0"/>
            </a:endParaRPr>
          </a:p>
          <a:p>
            <a:pPr algn="just">
              <a:lnSpc>
                <a:spcPct val="150000"/>
              </a:lnSpc>
              <a:spcBef>
                <a:spcPts val="0"/>
              </a:spcBef>
              <a:buClr>
                <a:srgbClr val="C00000"/>
              </a:buClr>
              <a:buFont typeface="Wingdings" panose="05000000000000000000" pitchFamily="2" charset="2"/>
              <a:buChar char="ü"/>
            </a:pPr>
            <a:r>
              <a:rPr lang="tr-TR" sz="3600" dirty="0">
                <a:solidFill>
                  <a:srgbClr val="002060"/>
                </a:solidFill>
                <a:latin typeface="Calibri" panose="020F0502020204030204" pitchFamily="34" charset="0"/>
              </a:rPr>
              <a:t>Misyon,</a:t>
            </a:r>
          </a:p>
          <a:p>
            <a:pPr algn="just">
              <a:lnSpc>
                <a:spcPct val="150000"/>
              </a:lnSpc>
              <a:spcBef>
                <a:spcPts val="0"/>
              </a:spcBef>
              <a:buClr>
                <a:srgbClr val="C00000"/>
              </a:buClr>
              <a:buFont typeface="Wingdings" panose="05000000000000000000" pitchFamily="2" charset="2"/>
              <a:buChar char="ü"/>
            </a:pPr>
            <a:r>
              <a:rPr lang="tr-TR" sz="3600" dirty="0">
                <a:solidFill>
                  <a:srgbClr val="002060"/>
                </a:solidFill>
                <a:latin typeface="Calibri" panose="020F0502020204030204" pitchFamily="34" charset="0"/>
              </a:rPr>
              <a:t>Vizyon,</a:t>
            </a:r>
          </a:p>
          <a:p>
            <a:pPr algn="just">
              <a:lnSpc>
                <a:spcPct val="150000"/>
              </a:lnSpc>
              <a:spcBef>
                <a:spcPts val="0"/>
              </a:spcBef>
              <a:buClr>
                <a:srgbClr val="C00000"/>
              </a:buClr>
              <a:buFont typeface="Wingdings" panose="05000000000000000000" pitchFamily="2" charset="2"/>
              <a:buChar char="ü"/>
            </a:pPr>
            <a:r>
              <a:rPr lang="tr-TR" sz="3600" dirty="0">
                <a:solidFill>
                  <a:srgbClr val="002060"/>
                </a:solidFill>
                <a:latin typeface="Calibri" panose="020F0502020204030204" pitchFamily="34" charset="0"/>
              </a:rPr>
              <a:t>Temel </a:t>
            </a:r>
            <a:r>
              <a:rPr lang="tr-TR" sz="3600" dirty="0" smtClean="0">
                <a:solidFill>
                  <a:srgbClr val="002060"/>
                </a:solidFill>
                <a:latin typeface="Calibri" panose="020F0502020204030204" pitchFamily="34" charset="0"/>
              </a:rPr>
              <a:t>Değerler, </a:t>
            </a:r>
          </a:p>
          <a:p>
            <a:pPr marL="0" indent="0" algn="just" eaLnBrk="1" fontAlgn="auto" hangingPunct="1">
              <a:lnSpc>
                <a:spcPct val="150000"/>
              </a:lnSpc>
              <a:spcBef>
                <a:spcPts val="0"/>
              </a:spcBef>
              <a:spcAft>
                <a:spcPts val="600"/>
              </a:spcAft>
              <a:buClr>
                <a:srgbClr val="C00000"/>
              </a:buClr>
              <a:buSzPct val="115000"/>
              <a:buNone/>
            </a:pPr>
            <a:r>
              <a:rPr lang="tr-TR" sz="3600" dirty="0" smtClean="0">
                <a:solidFill>
                  <a:srgbClr val="002060"/>
                </a:solidFill>
                <a:latin typeface="Calibri" panose="020F0502020204030204" pitchFamily="34" charset="0"/>
              </a:rPr>
              <a:t>     </a:t>
            </a:r>
            <a:r>
              <a:rPr lang="tr-TR" sz="3600" b="1" dirty="0">
                <a:solidFill>
                  <a:srgbClr val="002060"/>
                </a:solidFill>
                <a:latin typeface="Calibri" panose="020F0502020204030204" pitchFamily="34" charset="0"/>
              </a:rPr>
              <a:t>belirlenir.</a:t>
            </a:r>
          </a:p>
          <a:p>
            <a:pPr marL="0" indent="0" algn="just">
              <a:spcBef>
                <a:spcPts val="0"/>
              </a:spcBef>
              <a:buClr>
                <a:srgbClr val="C00000"/>
              </a:buClr>
              <a:buNone/>
            </a:pPr>
            <a:endParaRPr lang="tr-TR" sz="2400" dirty="0">
              <a:solidFill>
                <a:srgbClr val="002060"/>
              </a:solidFill>
              <a:latin typeface="Calibri" panose="020F0502020204030204" pitchFamily="34" charset="0"/>
            </a:endParaRPr>
          </a:p>
          <a:p>
            <a:pPr lvl="0" algn="just" eaLnBrk="1" fontAlgn="auto" hangingPunct="1">
              <a:spcBef>
                <a:spcPts val="0"/>
              </a:spcBef>
              <a:spcAft>
                <a:spcPts val="600"/>
              </a:spcAft>
              <a:buClr>
                <a:srgbClr val="C00000"/>
              </a:buClr>
              <a:buSzPct val="115000"/>
              <a:buFont typeface="Wingdings" panose="05000000000000000000" pitchFamily="2" charset="2"/>
              <a:buChar char="ü"/>
            </a:pPr>
            <a:endParaRPr lang="tr-TR" sz="2400" dirty="0">
              <a:solidFill>
                <a:srgbClr val="002060"/>
              </a:solidFill>
              <a:latin typeface="Calibri" panose="020F0502020204030204" pitchFamily="34" charset="0"/>
            </a:endParaRPr>
          </a:p>
          <a:p>
            <a:pPr>
              <a:buFont typeface="Wingdings" panose="05000000000000000000" pitchFamily="2" charset="2"/>
              <a:buChar char="ü"/>
            </a:pPr>
            <a:endParaRPr lang="tr-TR"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827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331641" y="624110"/>
            <a:ext cx="7560840" cy="1280890"/>
          </a:xfrm>
        </p:spPr>
        <p:txBody>
          <a:bodyPr/>
          <a:lstStyle/>
          <a:p>
            <a:r>
              <a:rPr lang="tr-TR" b="1" dirty="0">
                <a:solidFill>
                  <a:srgbClr val="002060"/>
                </a:solidFill>
                <a:latin typeface="Calibri" panose="020F0502020204030204" pitchFamily="34" charset="0"/>
                <a:cs typeface="Times New Roman" panose="02020603050405020304" pitchFamily="18" charset="0"/>
              </a:rPr>
              <a:t>4</a:t>
            </a:r>
            <a:r>
              <a:rPr lang="tr-TR" b="1" dirty="0" smtClean="0">
                <a:solidFill>
                  <a:srgbClr val="002060"/>
                </a:solidFill>
                <a:latin typeface="Calibri" panose="020F0502020204030204" pitchFamily="34" charset="0"/>
                <a:cs typeface="Times New Roman" panose="02020603050405020304" pitchFamily="18" charset="0"/>
              </a:rPr>
              <a:t>) Farklılaşma Stratejisi</a:t>
            </a:r>
            <a:endParaRPr lang="tr-TR" dirty="0">
              <a:solidFill>
                <a:srgbClr val="002060"/>
              </a:solidFill>
              <a:latin typeface="Calibri" panose="020F0502020204030204" pitchFamily="34" charset="0"/>
              <a:cs typeface="Times New Roman" panose="02020603050405020304" pitchFamily="18" charset="0"/>
            </a:endParaRPr>
          </a:p>
        </p:txBody>
      </p:sp>
      <p:sp>
        <p:nvSpPr>
          <p:cNvPr id="6" name="İçerik Yer Tutucusu 5"/>
          <p:cNvSpPr>
            <a:spLocks noGrp="1"/>
          </p:cNvSpPr>
          <p:nvPr>
            <p:ph idx="1"/>
          </p:nvPr>
        </p:nvSpPr>
        <p:spPr>
          <a:xfrm>
            <a:off x="899592" y="1196752"/>
            <a:ext cx="7920880" cy="5661248"/>
          </a:xfrm>
        </p:spPr>
        <p:txBody>
          <a:bodyPr/>
          <a:lstStyle/>
          <a:p>
            <a:pPr marL="0" indent="0" algn="just">
              <a:spcBef>
                <a:spcPts val="0"/>
              </a:spcBef>
              <a:buClr>
                <a:srgbClr val="C00000"/>
              </a:buClr>
              <a:buNone/>
            </a:pPr>
            <a:endParaRPr lang="tr-TR" sz="2400" b="1" dirty="0">
              <a:solidFill>
                <a:srgbClr val="002060"/>
              </a:solidFill>
              <a:latin typeface="Calibri" panose="020F0502020204030204" pitchFamily="34" charset="0"/>
            </a:endParaRPr>
          </a:p>
          <a:p>
            <a:pPr lvl="0" algn="just" eaLnBrk="1" fontAlgn="auto" hangingPunct="1">
              <a:spcBef>
                <a:spcPts val="0"/>
              </a:spcBef>
              <a:spcAft>
                <a:spcPts val="600"/>
              </a:spcAft>
              <a:buClr>
                <a:srgbClr val="C00000"/>
              </a:buClr>
              <a:buSzPct val="115000"/>
              <a:buFont typeface="Wingdings" panose="05000000000000000000" pitchFamily="2" charset="2"/>
              <a:buChar char="Ø"/>
            </a:pPr>
            <a:r>
              <a:rPr lang="tr-TR" sz="3600" b="1" i="1" dirty="0" smtClean="0">
                <a:solidFill>
                  <a:srgbClr val="002060"/>
                </a:solidFill>
                <a:latin typeface="Calibri" panose="020F0502020204030204" pitchFamily="34" charset="0"/>
              </a:rPr>
              <a:t>Bu aşamada</a:t>
            </a:r>
            <a:r>
              <a:rPr lang="tr-TR" sz="3600" b="1" i="1" dirty="0" smtClean="0">
                <a:solidFill>
                  <a:prstClr val="black">
                    <a:lumMod val="85000"/>
                    <a:lumOff val="15000"/>
                  </a:prstClr>
                </a:solidFill>
                <a:latin typeface="Calibri" panose="020F0502020204030204" pitchFamily="34" charset="0"/>
              </a:rPr>
              <a:t>; </a:t>
            </a:r>
            <a:r>
              <a:rPr lang="tr-TR" sz="3600" b="1" i="1" dirty="0" smtClean="0">
                <a:solidFill>
                  <a:srgbClr val="FF0000"/>
                </a:solidFill>
                <a:latin typeface="Calibri" panose="020F0502020204030204" pitchFamily="34" charset="0"/>
              </a:rPr>
              <a:t>NEREYE </a:t>
            </a:r>
            <a:r>
              <a:rPr lang="tr-TR" sz="3600" b="1" i="1" dirty="0">
                <a:solidFill>
                  <a:srgbClr val="FF0000"/>
                </a:solidFill>
                <a:latin typeface="Calibri" panose="020F0502020204030204" pitchFamily="34" charset="0"/>
              </a:rPr>
              <a:t>ULAŞMAK İSTİYORUZ?</a:t>
            </a:r>
            <a:r>
              <a:rPr lang="tr-TR" sz="3600" b="1" i="1" dirty="0">
                <a:solidFill>
                  <a:prstClr val="black">
                    <a:lumMod val="85000"/>
                    <a:lumOff val="15000"/>
                  </a:prstClr>
                </a:solidFill>
                <a:latin typeface="Calibri" panose="020F0502020204030204" pitchFamily="34" charset="0"/>
              </a:rPr>
              <a:t> </a:t>
            </a:r>
            <a:r>
              <a:rPr lang="tr-TR" sz="3600" b="1" i="1" dirty="0">
                <a:solidFill>
                  <a:srgbClr val="002060"/>
                </a:solidFill>
                <a:latin typeface="Calibri" panose="020F0502020204030204" pitchFamily="34" charset="0"/>
              </a:rPr>
              <a:t>Sorusuna cevap </a:t>
            </a:r>
            <a:r>
              <a:rPr lang="tr-TR" sz="3600" b="1" i="1" dirty="0" smtClean="0">
                <a:solidFill>
                  <a:srgbClr val="002060"/>
                </a:solidFill>
                <a:latin typeface="Calibri" panose="020F0502020204030204" pitchFamily="34" charset="0"/>
              </a:rPr>
              <a:t>aranır.</a:t>
            </a:r>
            <a:endParaRPr lang="tr-TR" sz="3600" b="1" i="1" dirty="0">
              <a:solidFill>
                <a:srgbClr val="002060"/>
              </a:solidFill>
              <a:latin typeface="Calibri" panose="020F0502020204030204" pitchFamily="34" charset="0"/>
            </a:endParaRPr>
          </a:p>
          <a:p>
            <a:pPr lvl="0" algn="just" eaLnBrk="1" fontAlgn="auto" hangingPunct="1">
              <a:spcBef>
                <a:spcPts val="0"/>
              </a:spcBef>
              <a:spcAft>
                <a:spcPts val="600"/>
              </a:spcAft>
              <a:buClr>
                <a:srgbClr val="C00000"/>
              </a:buClr>
              <a:buSzPct val="115000"/>
              <a:buFont typeface="Wingdings" panose="05000000000000000000" pitchFamily="2" charset="2"/>
              <a:buChar char="ü"/>
            </a:pPr>
            <a:r>
              <a:rPr lang="tr-TR" sz="3600" dirty="0" smtClean="0">
                <a:solidFill>
                  <a:srgbClr val="002060"/>
                </a:solidFill>
                <a:latin typeface="Calibri" panose="020F0502020204030204" pitchFamily="34" charset="0"/>
              </a:rPr>
              <a:t>Konum </a:t>
            </a:r>
            <a:r>
              <a:rPr lang="tr-TR" sz="3600" dirty="0">
                <a:solidFill>
                  <a:srgbClr val="002060"/>
                </a:solidFill>
                <a:latin typeface="Calibri" panose="020F0502020204030204" pitchFamily="34" charset="0"/>
              </a:rPr>
              <a:t>tercihi,</a:t>
            </a:r>
          </a:p>
          <a:p>
            <a:pPr lvl="0" algn="just" eaLnBrk="1" fontAlgn="auto" hangingPunct="1">
              <a:spcBef>
                <a:spcPts val="0"/>
              </a:spcBef>
              <a:spcAft>
                <a:spcPts val="600"/>
              </a:spcAft>
              <a:buClr>
                <a:srgbClr val="C00000"/>
              </a:buClr>
              <a:buSzPct val="115000"/>
              <a:buFont typeface="Wingdings" panose="05000000000000000000" pitchFamily="2" charset="2"/>
              <a:buChar char="ü"/>
            </a:pPr>
            <a:r>
              <a:rPr lang="tr-TR" sz="3600" dirty="0">
                <a:solidFill>
                  <a:srgbClr val="002060"/>
                </a:solidFill>
                <a:latin typeface="Calibri" panose="020F0502020204030204" pitchFamily="34" charset="0"/>
              </a:rPr>
              <a:t>Başarı bölgesi tercihi,</a:t>
            </a:r>
          </a:p>
          <a:p>
            <a:pPr lvl="0" algn="just" eaLnBrk="1" fontAlgn="auto" hangingPunct="1">
              <a:spcBef>
                <a:spcPts val="0"/>
              </a:spcBef>
              <a:spcAft>
                <a:spcPts val="600"/>
              </a:spcAft>
              <a:buClr>
                <a:srgbClr val="C00000"/>
              </a:buClr>
              <a:buSzPct val="115000"/>
              <a:buFont typeface="Wingdings" panose="05000000000000000000" pitchFamily="2" charset="2"/>
              <a:buChar char="ü"/>
            </a:pPr>
            <a:r>
              <a:rPr lang="tr-TR" sz="3600" dirty="0">
                <a:solidFill>
                  <a:srgbClr val="002060"/>
                </a:solidFill>
                <a:latin typeface="Calibri" panose="020F0502020204030204" pitchFamily="34" charset="0"/>
              </a:rPr>
              <a:t>Değer sunumu tercihi,</a:t>
            </a:r>
          </a:p>
          <a:p>
            <a:pPr lvl="0" algn="just" eaLnBrk="1" fontAlgn="auto" hangingPunct="1">
              <a:spcBef>
                <a:spcPts val="0"/>
              </a:spcBef>
              <a:spcAft>
                <a:spcPts val="600"/>
              </a:spcAft>
              <a:buClr>
                <a:srgbClr val="C00000"/>
              </a:buClr>
              <a:buSzPct val="115000"/>
              <a:buFont typeface="Wingdings" panose="05000000000000000000" pitchFamily="2" charset="2"/>
              <a:buChar char="ü"/>
            </a:pPr>
            <a:r>
              <a:rPr lang="tr-TR" sz="3600" dirty="0">
                <a:solidFill>
                  <a:srgbClr val="002060"/>
                </a:solidFill>
                <a:latin typeface="Calibri" panose="020F0502020204030204" pitchFamily="34" charset="0"/>
              </a:rPr>
              <a:t>Temel yetkinlik tercihi</a:t>
            </a:r>
          </a:p>
          <a:p>
            <a:pPr marL="0" lvl="0" indent="0" algn="just" eaLnBrk="1" fontAlgn="auto" hangingPunct="1">
              <a:spcBef>
                <a:spcPts val="0"/>
              </a:spcBef>
              <a:spcAft>
                <a:spcPts val="600"/>
              </a:spcAft>
              <a:buClr>
                <a:srgbClr val="C00000"/>
              </a:buClr>
              <a:buSzPct val="115000"/>
              <a:buNone/>
            </a:pPr>
            <a:r>
              <a:rPr lang="tr-TR" sz="3600" b="1" dirty="0" smtClean="0">
                <a:solidFill>
                  <a:srgbClr val="002060"/>
                </a:solidFill>
                <a:latin typeface="Calibri" panose="020F0502020204030204" pitchFamily="34" charset="0"/>
              </a:rPr>
              <a:t>belirlenir</a:t>
            </a:r>
            <a:r>
              <a:rPr lang="tr-TR" sz="3600" b="1" dirty="0">
                <a:solidFill>
                  <a:srgbClr val="002060"/>
                </a:solidFill>
                <a:latin typeface="Calibri" panose="020F0502020204030204" pitchFamily="34" charset="0"/>
              </a:rPr>
              <a:t>.</a:t>
            </a:r>
          </a:p>
          <a:p>
            <a:pPr marL="0" indent="0" algn="just">
              <a:lnSpc>
                <a:spcPct val="150000"/>
              </a:lnSpc>
              <a:spcBef>
                <a:spcPts val="0"/>
              </a:spcBef>
              <a:buClr>
                <a:srgbClr val="C00000"/>
              </a:buClr>
              <a:buNone/>
            </a:pPr>
            <a:endParaRPr lang="tr-TR" sz="2400" dirty="0">
              <a:solidFill>
                <a:srgbClr val="002060"/>
              </a:solidFill>
              <a:latin typeface="Calibri" panose="020F0502020204030204" pitchFamily="34" charset="0"/>
            </a:endParaRPr>
          </a:p>
          <a:p>
            <a:pPr>
              <a:buFont typeface="Wingdings" panose="05000000000000000000" pitchFamily="2" charset="2"/>
              <a:buChar char="ü"/>
            </a:pPr>
            <a:endParaRPr lang="tr-TR"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084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331641" y="624110"/>
            <a:ext cx="7560840" cy="1280890"/>
          </a:xfrm>
        </p:spPr>
        <p:txBody>
          <a:bodyPr/>
          <a:lstStyle/>
          <a:p>
            <a:r>
              <a:rPr lang="tr-TR" b="1" dirty="0" smtClean="0">
                <a:solidFill>
                  <a:srgbClr val="002060"/>
                </a:solidFill>
                <a:latin typeface="Calibri" panose="020F0502020204030204" pitchFamily="34" charset="0"/>
                <a:cs typeface="Times New Roman" panose="02020603050405020304" pitchFamily="18" charset="0"/>
              </a:rPr>
              <a:t>5) Strateji Geliştirme</a:t>
            </a:r>
            <a:endParaRPr lang="tr-TR" dirty="0">
              <a:solidFill>
                <a:srgbClr val="002060"/>
              </a:solidFill>
              <a:latin typeface="Calibri" panose="020F0502020204030204" pitchFamily="34" charset="0"/>
              <a:cs typeface="Times New Roman" panose="02020603050405020304" pitchFamily="18" charset="0"/>
            </a:endParaRPr>
          </a:p>
        </p:txBody>
      </p:sp>
      <p:sp>
        <p:nvSpPr>
          <p:cNvPr id="6" name="İçerik Yer Tutucusu 5"/>
          <p:cNvSpPr>
            <a:spLocks noGrp="1"/>
          </p:cNvSpPr>
          <p:nvPr>
            <p:ph idx="1"/>
          </p:nvPr>
        </p:nvSpPr>
        <p:spPr>
          <a:xfrm>
            <a:off x="899592" y="1196752"/>
            <a:ext cx="7920880" cy="5661248"/>
          </a:xfrm>
        </p:spPr>
        <p:txBody>
          <a:bodyPr/>
          <a:lstStyle/>
          <a:p>
            <a:pPr marL="0" indent="0" algn="just">
              <a:spcBef>
                <a:spcPts val="0"/>
              </a:spcBef>
              <a:buClr>
                <a:srgbClr val="C00000"/>
              </a:buClr>
              <a:buNone/>
            </a:pPr>
            <a:endParaRPr lang="tr-TR" sz="2400" b="1" dirty="0">
              <a:solidFill>
                <a:srgbClr val="002060"/>
              </a:solidFill>
              <a:latin typeface="Calibri" panose="020F0502020204030204" pitchFamily="34" charset="0"/>
            </a:endParaRPr>
          </a:p>
          <a:p>
            <a:pPr lvl="0" algn="just" eaLnBrk="1" fontAlgn="auto" hangingPunct="1">
              <a:spcBef>
                <a:spcPts val="0"/>
              </a:spcBef>
              <a:spcAft>
                <a:spcPts val="600"/>
              </a:spcAft>
              <a:buClr>
                <a:srgbClr val="C00000"/>
              </a:buClr>
              <a:buSzPct val="115000"/>
              <a:buFont typeface="Wingdings" panose="05000000000000000000" pitchFamily="2" charset="2"/>
              <a:buChar char="Ø"/>
            </a:pPr>
            <a:r>
              <a:rPr lang="tr-TR" sz="2400" b="1" i="1" dirty="0">
                <a:solidFill>
                  <a:srgbClr val="002060"/>
                </a:solidFill>
                <a:latin typeface="Calibri" panose="020F0502020204030204" pitchFamily="34" charset="0"/>
              </a:rPr>
              <a:t>Bu aşamada; </a:t>
            </a:r>
            <a:endParaRPr lang="tr-TR" sz="1000" b="1" i="1" dirty="0">
              <a:solidFill>
                <a:srgbClr val="002060"/>
              </a:solidFill>
              <a:latin typeface="Calibri" panose="020F0502020204030204" pitchFamily="34" charset="0"/>
            </a:endParaRPr>
          </a:p>
          <a:p>
            <a:pPr marL="0" lvl="0" indent="0" algn="just" eaLnBrk="1" fontAlgn="auto" hangingPunct="1">
              <a:spcBef>
                <a:spcPts val="0"/>
              </a:spcBef>
              <a:spcAft>
                <a:spcPts val="600"/>
              </a:spcAft>
              <a:buClr>
                <a:srgbClr val="C00000"/>
              </a:buClr>
              <a:buSzPct val="115000"/>
              <a:buNone/>
            </a:pPr>
            <a:endParaRPr lang="tr-TR" sz="2400" b="1" dirty="0" smtClean="0">
              <a:solidFill>
                <a:prstClr val="black">
                  <a:lumMod val="85000"/>
                  <a:lumOff val="15000"/>
                </a:prstClr>
              </a:solidFill>
              <a:latin typeface="Calibri" panose="020F0502020204030204" pitchFamily="34" charset="0"/>
            </a:endParaRPr>
          </a:p>
          <a:p>
            <a:pPr lvl="0" algn="just" eaLnBrk="1" fontAlgn="auto" hangingPunct="1">
              <a:lnSpc>
                <a:spcPct val="150000"/>
              </a:lnSpc>
              <a:spcBef>
                <a:spcPts val="0"/>
              </a:spcBef>
              <a:spcAft>
                <a:spcPts val="600"/>
              </a:spcAft>
              <a:buClr>
                <a:srgbClr val="C00000"/>
              </a:buClr>
              <a:buSzPct val="115000"/>
              <a:buFont typeface="Wingdings" panose="05000000000000000000" pitchFamily="2" charset="2"/>
              <a:buChar char="ü"/>
            </a:pPr>
            <a:r>
              <a:rPr lang="tr-TR" sz="2400" b="1" dirty="0" smtClean="0">
                <a:solidFill>
                  <a:srgbClr val="002060"/>
                </a:solidFill>
                <a:latin typeface="Calibri" panose="020F0502020204030204" pitchFamily="34" charset="0"/>
              </a:rPr>
              <a:t>Amaçlar</a:t>
            </a:r>
            <a:r>
              <a:rPr lang="tr-TR" sz="2400" b="1" dirty="0">
                <a:solidFill>
                  <a:srgbClr val="002060"/>
                </a:solidFill>
                <a:latin typeface="Calibri" panose="020F0502020204030204" pitchFamily="34" charset="0"/>
              </a:rPr>
              <a:t>, </a:t>
            </a:r>
          </a:p>
          <a:p>
            <a:pPr lvl="0" algn="just" eaLnBrk="1" fontAlgn="auto" hangingPunct="1">
              <a:lnSpc>
                <a:spcPct val="150000"/>
              </a:lnSpc>
              <a:spcBef>
                <a:spcPts val="0"/>
              </a:spcBef>
              <a:spcAft>
                <a:spcPts val="600"/>
              </a:spcAft>
              <a:buClr>
                <a:srgbClr val="C00000"/>
              </a:buClr>
              <a:buSzPct val="115000"/>
              <a:buFont typeface="Wingdings" panose="05000000000000000000" pitchFamily="2" charset="2"/>
              <a:buChar char="ü"/>
            </a:pPr>
            <a:r>
              <a:rPr lang="tr-TR" sz="2400" b="1" dirty="0">
                <a:solidFill>
                  <a:srgbClr val="002060"/>
                </a:solidFill>
                <a:latin typeface="Calibri" panose="020F0502020204030204" pitchFamily="34" charset="0"/>
              </a:rPr>
              <a:t>Hedefler,</a:t>
            </a:r>
          </a:p>
          <a:p>
            <a:pPr lvl="0" algn="just" eaLnBrk="1" fontAlgn="auto" hangingPunct="1">
              <a:lnSpc>
                <a:spcPct val="150000"/>
              </a:lnSpc>
              <a:spcBef>
                <a:spcPts val="0"/>
              </a:spcBef>
              <a:spcAft>
                <a:spcPts val="600"/>
              </a:spcAft>
              <a:buClr>
                <a:srgbClr val="C00000"/>
              </a:buClr>
              <a:buSzPct val="115000"/>
              <a:buFont typeface="Wingdings" panose="05000000000000000000" pitchFamily="2" charset="2"/>
              <a:buChar char="ü"/>
            </a:pPr>
            <a:r>
              <a:rPr lang="tr-TR" sz="2400" b="1" dirty="0">
                <a:solidFill>
                  <a:srgbClr val="002060"/>
                </a:solidFill>
                <a:latin typeface="Calibri" panose="020F0502020204030204" pitchFamily="34" charset="0"/>
              </a:rPr>
              <a:t>Performans göstergeleri,</a:t>
            </a:r>
          </a:p>
          <a:p>
            <a:pPr lvl="0" algn="just" eaLnBrk="1" fontAlgn="auto" hangingPunct="1">
              <a:lnSpc>
                <a:spcPct val="150000"/>
              </a:lnSpc>
              <a:spcBef>
                <a:spcPts val="0"/>
              </a:spcBef>
              <a:spcAft>
                <a:spcPts val="600"/>
              </a:spcAft>
              <a:buClr>
                <a:srgbClr val="C00000"/>
              </a:buClr>
              <a:buSzPct val="115000"/>
              <a:buFont typeface="Wingdings" panose="05000000000000000000" pitchFamily="2" charset="2"/>
              <a:buChar char="ü"/>
            </a:pPr>
            <a:r>
              <a:rPr lang="tr-TR" sz="2400" b="1" dirty="0">
                <a:solidFill>
                  <a:srgbClr val="002060"/>
                </a:solidFill>
                <a:latin typeface="Calibri" panose="020F0502020204030204" pitchFamily="34" charset="0"/>
              </a:rPr>
              <a:t>Stratejiler</a:t>
            </a:r>
          </a:p>
          <a:p>
            <a:pPr marL="0" lvl="0" indent="0" algn="just" eaLnBrk="1" fontAlgn="auto" hangingPunct="1">
              <a:spcBef>
                <a:spcPts val="0"/>
              </a:spcBef>
              <a:spcAft>
                <a:spcPts val="600"/>
              </a:spcAft>
              <a:buClr>
                <a:srgbClr val="C00000"/>
              </a:buClr>
              <a:buSzPct val="115000"/>
              <a:buNone/>
            </a:pPr>
            <a:endParaRPr lang="tr-TR" sz="1000" dirty="0">
              <a:solidFill>
                <a:srgbClr val="002060"/>
              </a:solidFill>
              <a:latin typeface="Calibri" panose="020F0502020204030204" pitchFamily="34" charset="0"/>
            </a:endParaRPr>
          </a:p>
          <a:p>
            <a:pPr marL="0" lvl="0" indent="0" algn="just" eaLnBrk="1" fontAlgn="auto" hangingPunct="1">
              <a:spcBef>
                <a:spcPts val="0"/>
              </a:spcBef>
              <a:spcAft>
                <a:spcPts val="600"/>
              </a:spcAft>
              <a:buClr>
                <a:srgbClr val="C00000"/>
              </a:buClr>
              <a:buSzPct val="115000"/>
              <a:buNone/>
            </a:pPr>
            <a:r>
              <a:rPr lang="tr-TR" sz="2400" b="1" dirty="0">
                <a:solidFill>
                  <a:srgbClr val="FF0000"/>
                </a:solidFill>
                <a:latin typeface="Calibri" panose="020F0502020204030204" pitchFamily="34" charset="0"/>
              </a:rPr>
              <a:t> </a:t>
            </a:r>
            <a:r>
              <a:rPr lang="tr-TR" sz="2400" b="1" dirty="0" smtClean="0">
                <a:solidFill>
                  <a:srgbClr val="FF0000"/>
                </a:solidFill>
                <a:latin typeface="Calibri" panose="020F0502020204030204" pitchFamily="34" charset="0"/>
              </a:rPr>
              <a:t>     </a:t>
            </a:r>
            <a:r>
              <a:rPr lang="tr-TR" sz="2400" b="1" dirty="0" smtClean="0">
                <a:solidFill>
                  <a:srgbClr val="002060"/>
                </a:solidFill>
                <a:latin typeface="Calibri" panose="020F0502020204030204" pitchFamily="34" charset="0"/>
              </a:rPr>
              <a:t>belirlenir.</a:t>
            </a:r>
            <a:endParaRPr lang="tr-TR" sz="2400" dirty="0">
              <a:solidFill>
                <a:srgbClr val="002060"/>
              </a:solidFill>
              <a:latin typeface="Calibri" panose="020F0502020204030204" pitchFamily="34" charset="0"/>
            </a:endParaRPr>
          </a:p>
          <a:p>
            <a:pPr>
              <a:buFont typeface="Wingdings" panose="05000000000000000000" pitchFamily="2" charset="2"/>
              <a:buChar char="ü"/>
            </a:pPr>
            <a:endParaRPr lang="tr-TR"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58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331641" y="624110"/>
            <a:ext cx="7560840" cy="1280890"/>
          </a:xfrm>
        </p:spPr>
        <p:txBody>
          <a:bodyPr/>
          <a:lstStyle/>
          <a:p>
            <a:r>
              <a:rPr lang="tr-TR" b="1" dirty="0">
                <a:solidFill>
                  <a:srgbClr val="002060"/>
                </a:solidFill>
                <a:latin typeface="Calibri" panose="020F0502020204030204" pitchFamily="34" charset="0"/>
                <a:cs typeface="Times New Roman" panose="02020603050405020304" pitchFamily="18" charset="0"/>
              </a:rPr>
              <a:t>6</a:t>
            </a:r>
            <a:r>
              <a:rPr lang="tr-TR" b="1" dirty="0" smtClean="0">
                <a:solidFill>
                  <a:srgbClr val="002060"/>
                </a:solidFill>
                <a:latin typeface="Calibri" panose="020F0502020204030204" pitchFamily="34" charset="0"/>
                <a:cs typeface="Times New Roman" panose="02020603050405020304" pitchFamily="18" charset="0"/>
              </a:rPr>
              <a:t>) Stratejik Planın Oluşturulması</a:t>
            </a:r>
            <a:endParaRPr lang="tr-TR" b="1" dirty="0">
              <a:solidFill>
                <a:srgbClr val="002060"/>
              </a:solidFill>
              <a:latin typeface="Calibri" panose="020F0502020204030204" pitchFamily="34" charset="0"/>
              <a:cs typeface="Times New Roman" panose="02020603050405020304" pitchFamily="18" charset="0"/>
            </a:endParaRPr>
          </a:p>
        </p:txBody>
      </p:sp>
      <p:sp>
        <p:nvSpPr>
          <p:cNvPr id="6" name="İçerik Yer Tutucusu 5"/>
          <p:cNvSpPr>
            <a:spLocks noGrp="1"/>
          </p:cNvSpPr>
          <p:nvPr>
            <p:ph idx="1"/>
          </p:nvPr>
        </p:nvSpPr>
        <p:spPr>
          <a:xfrm>
            <a:off x="899592" y="1196752"/>
            <a:ext cx="7920880" cy="5661248"/>
          </a:xfrm>
        </p:spPr>
        <p:txBody>
          <a:bodyPr/>
          <a:lstStyle/>
          <a:p>
            <a:pPr algn="just">
              <a:spcBef>
                <a:spcPts val="0"/>
              </a:spcBef>
              <a:buClr>
                <a:srgbClr val="C00000"/>
              </a:buClr>
              <a:buFont typeface="Wingdings" panose="05000000000000000000" pitchFamily="2" charset="2"/>
              <a:buChar char="Ø"/>
            </a:pPr>
            <a:endParaRPr lang="tr-TR" sz="2400" b="1" i="1" dirty="0" smtClean="0">
              <a:solidFill>
                <a:srgbClr val="002060"/>
              </a:solidFill>
              <a:latin typeface="Calibri" panose="020F0502020204030204" pitchFamily="34" charset="0"/>
            </a:endParaRPr>
          </a:p>
          <a:p>
            <a:pPr algn="just">
              <a:spcBef>
                <a:spcPts val="0"/>
              </a:spcBef>
              <a:buClr>
                <a:srgbClr val="C00000"/>
              </a:buClr>
              <a:buFont typeface="Wingdings" panose="05000000000000000000" pitchFamily="2" charset="2"/>
              <a:buChar char="Ø"/>
            </a:pPr>
            <a:r>
              <a:rPr lang="tr-TR" sz="2400" b="1" i="1" dirty="0" smtClean="0">
                <a:solidFill>
                  <a:srgbClr val="002060"/>
                </a:solidFill>
                <a:latin typeface="Calibri" panose="020F0502020204030204" pitchFamily="34" charset="0"/>
              </a:rPr>
              <a:t>Bu aşamada;</a:t>
            </a:r>
            <a:endParaRPr lang="tr-TR" sz="2400" b="1" i="1" dirty="0">
              <a:solidFill>
                <a:srgbClr val="002060"/>
              </a:solidFill>
              <a:latin typeface="Calibri" panose="020F0502020204030204" pitchFamily="34" charset="0"/>
            </a:endParaRPr>
          </a:p>
          <a:p>
            <a:pPr lvl="0" algn="just" eaLnBrk="1" fontAlgn="auto" hangingPunct="1">
              <a:spcBef>
                <a:spcPts val="0"/>
              </a:spcBef>
              <a:spcAft>
                <a:spcPts val="600"/>
              </a:spcAft>
              <a:buClr>
                <a:srgbClr val="C00000"/>
              </a:buClr>
              <a:buSzPct val="115000"/>
              <a:buFont typeface="Wingdings" panose="05000000000000000000" pitchFamily="2" charset="2"/>
              <a:buChar char="ü"/>
            </a:pPr>
            <a:endParaRPr lang="tr-TR" sz="2400" dirty="0" smtClean="0">
              <a:solidFill>
                <a:prstClr val="black">
                  <a:lumMod val="85000"/>
                  <a:lumOff val="15000"/>
                </a:prstClr>
              </a:solidFill>
              <a:latin typeface="Calibri" panose="020F0502020204030204" pitchFamily="34" charset="0"/>
            </a:endParaRPr>
          </a:p>
          <a:p>
            <a:pPr lvl="0" algn="just" eaLnBrk="1" fontAlgn="auto" hangingPunct="1">
              <a:spcBef>
                <a:spcPts val="0"/>
              </a:spcBef>
              <a:spcAft>
                <a:spcPts val="600"/>
              </a:spcAft>
              <a:buClr>
                <a:srgbClr val="C00000"/>
              </a:buClr>
              <a:buSzPct val="115000"/>
              <a:buFont typeface="Wingdings" panose="05000000000000000000" pitchFamily="2" charset="2"/>
              <a:buChar char="ü"/>
            </a:pPr>
            <a:r>
              <a:rPr lang="tr-TR" sz="2800" dirty="0" smtClean="0">
                <a:solidFill>
                  <a:schemeClr val="tx1"/>
                </a:solidFill>
                <a:latin typeface="Calibri" panose="020F0502020204030204" pitchFamily="34" charset="0"/>
              </a:rPr>
              <a:t>Taslak </a:t>
            </a:r>
            <a:r>
              <a:rPr lang="tr-TR" sz="2800" dirty="0">
                <a:solidFill>
                  <a:schemeClr val="tx1"/>
                </a:solidFill>
                <a:latin typeface="Calibri" panose="020F0502020204030204" pitchFamily="34" charset="0"/>
              </a:rPr>
              <a:t>Stratejik Plan oluşturularak, Strateji </a:t>
            </a:r>
            <a:r>
              <a:rPr lang="tr-TR" sz="2800" dirty="0" smtClean="0">
                <a:solidFill>
                  <a:schemeClr val="tx1"/>
                </a:solidFill>
                <a:latin typeface="Calibri" panose="020F0502020204030204" pitchFamily="34" charset="0"/>
              </a:rPr>
              <a:t>Geliştirme </a:t>
            </a:r>
            <a:r>
              <a:rPr lang="tr-TR" sz="2800" dirty="0">
                <a:solidFill>
                  <a:schemeClr val="tx1"/>
                </a:solidFill>
                <a:latin typeface="Calibri" panose="020F0502020204030204" pitchFamily="34" charset="0"/>
              </a:rPr>
              <a:t>Kurulunun onayının ardından, değerlendirilmek üzere Strateji ve Bütçe Başkanlığına gönderilir</a:t>
            </a:r>
            <a:r>
              <a:rPr lang="tr-TR" sz="2800" dirty="0" smtClean="0">
                <a:solidFill>
                  <a:schemeClr val="tx1"/>
                </a:solidFill>
                <a:latin typeface="Calibri" panose="020F0502020204030204" pitchFamily="34" charset="0"/>
              </a:rPr>
              <a:t>. (En geç </a:t>
            </a:r>
            <a:r>
              <a:rPr lang="tr-TR" sz="2800" dirty="0">
                <a:solidFill>
                  <a:schemeClr val="tx1"/>
                </a:solidFill>
                <a:latin typeface="Calibri" panose="020F0502020204030204" pitchFamily="34" charset="0"/>
              </a:rPr>
              <a:t>N</a:t>
            </a:r>
            <a:r>
              <a:rPr lang="tr-TR" sz="2800" dirty="0" smtClean="0">
                <a:solidFill>
                  <a:schemeClr val="tx1"/>
                </a:solidFill>
                <a:latin typeface="Calibri" panose="020F0502020204030204" pitchFamily="34" charset="0"/>
              </a:rPr>
              <a:t>isan 2023)</a:t>
            </a:r>
            <a:endParaRPr lang="tr-TR" sz="2800" dirty="0">
              <a:solidFill>
                <a:schemeClr val="tx1"/>
              </a:solidFill>
              <a:latin typeface="Calibri" panose="020F0502020204030204" pitchFamily="34" charset="0"/>
            </a:endParaRPr>
          </a:p>
          <a:p>
            <a:pPr lvl="0" algn="just" eaLnBrk="1" fontAlgn="auto" hangingPunct="1">
              <a:spcBef>
                <a:spcPts val="0"/>
              </a:spcBef>
              <a:spcAft>
                <a:spcPts val="600"/>
              </a:spcAft>
              <a:buClr>
                <a:srgbClr val="C00000"/>
              </a:buClr>
              <a:buSzPct val="115000"/>
              <a:buFont typeface="Wingdings" panose="05000000000000000000" pitchFamily="2" charset="2"/>
              <a:buChar char="ü"/>
            </a:pPr>
            <a:r>
              <a:rPr lang="tr-TR" sz="2800" dirty="0">
                <a:solidFill>
                  <a:schemeClr val="tx1"/>
                </a:solidFill>
                <a:latin typeface="Calibri" panose="020F0502020204030204" pitchFamily="34" charset="0"/>
              </a:rPr>
              <a:t>Strateji ve Bütçe Başkanlığının değerlendirmesi çerçevesinde, taslak Stratejik Plan gözden geçirilerek onayın ardından yayımlanır ve ilgili kurumlara gönderilir</a:t>
            </a:r>
            <a:r>
              <a:rPr lang="tr-TR" sz="2400" dirty="0" smtClean="0">
                <a:solidFill>
                  <a:schemeClr val="tx1"/>
                </a:solidFill>
                <a:latin typeface="Calibri" panose="020F0502020204030204" pitchFamily="34" charset="0"/>
              </a:rPr>
              <a:t>.(1 Ocak 2024)</a:t>
            </a:r>
            <a:endParaRPr lang="tr-TR" sz="2400" b="1" dirty="0">
              <a:solidFill>
                <a:schemeClr val="tx1"/>
              </a:solidFill>
              <a:latin typeface="Calibri" panose="020F0502020204030204" pitchFamily="34" charset="0"/>
            </a:endParaRPr>
          </a:p>
          <a:p>
            <a:pPr marL="0" indent="0">
              <a:buNone/>
            </a:pPr>
            <a:endParaRPr lang="tr-TR"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46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187624" y="476672"/>
            <a:ext cx="6589712" cy="1008063"/>
          </a:xfrm>
        </p:spPr>
        <p:txBody>
          <a:bodyPr/>
          <a:lstStyle/>
          <a:p>
            <a:r>
              <a:rPr lang="tr-TR" b="1" dirty="0" smtClean="0">
                <a:solidFill>
                  <a:srgbClr val="002060"/>
                </a:solidFill>
                <a:latin typeface="Calibri" panose="020F0502020204030204" pitchFamily="34" charset="0"/>
                <a:cs typeface="Times New Roman" panose="02020603050405020304" pitchFamily="18" charset="0"/>
              </a:rPr>
              <a:t>  Dayanak</a:t>
            </a:r>
            <a:endParaRPr lang="tr-TR" b="1" dirty="0">
              <a:solidFill>
                <a:srgbClr val="002060"/>
              </a:solidFill>
              <a:latin typeface="Calibri" panose="020F0502020204030204" pitchFamily="34" charset="0"/>
              <a:cs typeface="Times New Roman" panose="02020603050405020304" pitchFamily="18" charset="0"/>
            </a:endParaRPr>
          </a:p>
        </p:txBody>
      </p:sp>
      <p:sp>
        <p:nvSpPr>
          <p:cNvPr id="3" name="İçerik Yer Tutucusu 2"/>
          <p:cNvSpPr>
            <a:spLocks noGrp="1"/>
          </p:cNvSpPr>
          <p:nvPr>
            <p:ph idx="4294967295"/>
          </p:nvPr>
        </p:nvSpPr>
        <p:spPr>
          <a:xfrm>
            <a:off x="683568" y="1052736"/>
            <a:ext cx="8050088" cy="5041900"/>
          </a:xfrm>
        </p:spPr>
        <p:txBody>
          <a:bodyPr/>
          <a:lstStyle/>
          <a:p>
            <a:pPr algn="just"/>
            <a:endParaRPr lang="tr-TR" sz="2400" dirty="0" smtClean="0">
              <a:latin typeface="Calibri" panose="020F0502020204030204" pitchFamily="34" charset="0"/>
              <a:cs typeface="Times New Roman" panose="02020603050405020304" pitchFamily="18" charset="0"/>
            </a:endParaRPr>
          </a:p>
          <a:p>
            <a:pPr algn="just">
              <a:buFont typeface="Wingdings" pitchFamily="2" charset="2"/>
              <a:buChar char="Ø"/>
            </a:pPr>
            <a:r>
              <a:rPr lang="tr-TR" sz="2400" dirty="0" smtClean="0">
                <a:latin typeface="Calibri" pitchFamily="34" charset="0"/>
                <a:cs typeface="Calibri" pitchFamily="34" charset="0"/>
              </a:rPr>
              <a:t>5018 Sayılı Kamu Mali Yönetimi ve  </a:t>
            </a:r>
            <a:r>
              <a:rPr lang="tr-TR" sz="2400" dirty="0">
                <a:latin typeface="Calibri" panose="020F0502020204030204" pitchFamily="34" charset="0"/>
                <a:cs typeface="Calibri" pitchFamily="34" charset="0"/>
              </a:rPr>
              <a:t>Kontrol </a:t>
            </a:r>
            <a:r>
              <a:rPr lang="tr-TR" sz="2400" dirty="0" smtClean="0">
                <a:latin typeface="Calibri" panose="020F0502020204030204" pitchFamily="34" charset="0"/>
                <a:cs typeface="Calibri" pitchFamily="34" charset="0"/>
              </a:rPr>
              <a:t>Kanununun </a:t>
            </a:r>
            <a:r>
              <a:rPr lang="tr-TR" sz="2400" dirty="0">
                <a:latin typeface="Calibri" panose="020F0502020204030204" pitchFamily="34" charset="0"/>
                <a:cs typeface="Calibri" pitchFamily="34" charset="0"/>
              </a:rPr>
              <a:t>9. </a:t>
            </a:r>
            <a:r>
              <a:rPr lang="tr-TR" sz="2400" dirty="0" smtClean="0">
                <a:latin typeface="Calibri" panose="020F0502020204030204" pitchFamily="34" charset="0"/>
                <a:cs typeface="Calibri" pitchFamily="34" charset="0"/>
              </a:rPr>
              <a:t>maddesi.</a:t>
            </a:r>
          </a:p>
          <a:p>
            <a:pPr algn="just">
              <a:buFont typeface="Wingdings" pitchFamily="2" charset="2"/>
              <a:buChar char="Ø"/>
            </a:pPr>
            <a:endParaRPr lang="tr-TR" sz="2400" dirty="0" smtClean="0">
              <a:latin typeface="Calibri" panose="020F0502020204030204" pitchFamily="34" charset="0"/>
              <a:cs typeface="Calibri" pitchFamily="34" charset="0"/>
            </a:endParaRPr>
          </a:p>
          <a:p>
            <a:pPr algn="just">
              <a:buFont typeface="Wingdings" pitchFamily="2" charset="2"/>
              <a:buChar char="Ø"/>
            </a:pPr>
            <a:r>
              <a:rPr lang="tr-TR" sz="2400" dirty="0" smtClean="0">
                <a:latin typeface="Calibri" panose="020F0502020204030204" pitchFamily="34" charset="0"/>
                <a:cs typeface="Calibri" pitchFamily="34" charset="0"/>
              </a:rPr>
              <a:t>22 Nisan 2021 tarihli ve 31462 sayılı Resmi Gazetede yayımlanan «</a:t>
            </a:r>
            <a:r>
              <a:rPr lang="tr-TR" sz="2400" dirty="0" smtClean="0"/>
              <a:t>Kamu İdarelerince </a:t>
            </a:r>
            <a:r>
              <a:rPr lang="tr-TR" sz="2400" dirty="0"/>
              <a:t>Hazırlanacak Stratejik Planlar </a:t>
            </a:r>
            <a:r>
              <a:rPr lang="tr-TR" sz="2400" dirty="0" smtClean="0"/>
              <a:t>ve </a:t>
            </a:r>
            <a:r>
              <a:rPr lang="tr-TR" sz="2400" dirty="0"/>
              <a:t>Performans Programları İle Faaliyet Raporlarına İlişkin Usul Ve Esaslar Hakkında Yönetmelik</a:t>
            </a:r>
          </a:p>
          <a:p>
            <a:pPr algn="just">
              <a:buFont typeface="Wingdings" pitchFamily="2" charset="2"/>
              <a:buChar char="Ø"/>
            </a:pPr>
            <a:r>
              <a:rPr lang="tr-TR" sz="2400" smtClean="0">
                <a:latin typeface="Calibri" panose="020F0502020204030204" pitchFamily="34" charset="0"/>
                <a:cs typeface="Calibri" pitchFamily="34" charset="0"/>
              </a:rPr>
              <a:t>Cumhurbaşkanlığı </a:t>
            </a:r>
            <a:r>
              <a:rPr lang="tr-TR" sz="2400" dirty="0" smtClean="0">
                <a:latin typeface="Calibri" panose="020F0502020204030204" pitchFamily="34" charset="0"/>
                <a:cs typeface="Calibri" pitchFamily="34" charset="0"/>
              </a:rPr>
              <a:t>Strateji ve Bütçe Başkanlığı tarafından yayımlanan  «Üniversiteler </a:t>
            </a:r>
            <a:r>
              <a:rPr lang="tr-TR" sz="2400" dirty="0">
                <a:latin typeface="Calibri" panose="020F0502020204030204" pitchFamily="34" charset="0"/>
                <a:cs typeface="Calibri" pitchFamily="34" charset="0"/>
              </a:rPr>
              <a:t>İçin Stratejik Planlama </a:t>
            </a:r>
            <a:r>
              <a:rPr lang="tr-TR" sz="2400" dirty="0" smtClean="0">
                <a:latin typeface="Calibri" panose="020F0502020204030204" pitchFamily="34" charset="0"/>
                <a:cs typeface="Calibri" pitchFamily="34" charset="0"/>
              </a:rPr>
              <a:t>Rehberi».</a:t>
            </a:r>
          </a:p>
          <a:p>
            <a:pPr marL="0" indent="0" algn="just">
              <a:buNone/>
            </a:pPr>
            <a:endParaRPr lang="tr-TR" dirty="0"/>
          </a:p>
        </p:txBody>
      </p:sp>
    </p:spTree>
    <p:extLst>
      <p:ext uri="{BB962C8B-B14F-4D97-AF65-F5344CB8AC3E}">
        <p14:creationId xmlns:p14="http://schemas.microsoft.com/office/powerpoint/2010/main" val="2505653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latin typeface="Calibri" pitchFamily="34" charset="0"/>
                <a:cs typeface="Calibri" pitchFamily="34" charset="0"/>
              </a:rPr>
              <a:t/>
            </a:r>
            <a:br>
              <a:rPr lang="tr-TR" b="1" dirty="0" smtClean="0">
                <a:latin typeface="Calibri" pitchFamily="34" charset="0"/>
                <a:cs typeface="Calibri" pitchFamily="34" charset="0"/>
              </a:rPr>
            </a:br>
            <a:r>
              <a:rPr lang="tr-TR" b="1" dirty="0">
                <a:latin typeface="Calibri" pitchFamily="34" charset="0"/>
                <a:cs typeface="Calibri" pitchFamily="34" charset="0"/>
              </a:rPr>
              <a:t/>
            </a:r>
            <a:br>
              <a:rPr lang="tr-TR" b="1" dirty="0">
                <a:latin typeface="Calibri" pitchFamily="34" charset="0"/>
                <a:cs typeface="Calibri" pitchFamily="34" charset="0"/>
              </a:rPr>
            </a:br>
            <a:r>
              <a:rPr lang="tr-TR" b="1" dirty="0" smtClean="0">
                <a:latin typeface="Calibri" pitchFamily="34" charset="0"/>
                <a:cs typeface="Calibri" pitchFamily="34" charset="0"/>
              </a:rPr>
              <a:t>DİNLEDİĞİNİZ İÇİN TEŞEKKÜR EDERİZ…</a:t>
            </a:r>
            <a:endParaRPr lang="tr-TR" b="1" dirty="0">
              <a:latin typeface="Calibri" pitchFamily="34" charset="0"/>
              <a:cs typeface="Calibri" pitchFamily="34" charset="0"/>
            </a:endParaRPr>
          </a:p>
        </p:txBody>
      </p:sp>
      <p:sp>
        <p:nvSpPr>
          <p:cNvPr id="3" name="İçerik Yer Tutucusu 2"/>
          <p:cNvSpPr>
            <a:spLocks noGrp="1"/>
          </p:cNvSpPr>
          <p:nvPr>
            <p:ph idx="1"/>
          </p:nvPr>
        </p:nvSpPr>
        <p:spPr>
          <a:xfrm>
            <a:off x="1043608" y="1340768"/>
            <a:ext cx="7632847" cy="4570454"/>
          </a:xfrm>
        </p:spPr>
        <p:txBody>
          <a:bodyPr/>
          <a:lstStyle/>
          <a:p>
            <a:pPr marL="0" indent="0" algn="ctr">
              <a:buNone/>
            </a:pPr>
            <a:endParaRPr lang="tr-TR" sz="3600" dirty="0" smtClean="0">
              <a:latin typeface="Calibri" pitchFamily="34" charset="0"/>
              <a:cs typeface="Calibri" pitchFamily="34" charset="0"/>
            </a:endParaRPr>
          </a:p>
          <a:p>
            <a:pPr marL="0" indent="0" algn="ctr">
              <a:buNone/>
            </a:pPr>
            <a:endParaRPr lang="tr-TR" sz="3600" dirty="0" smtClean="0">
              <a:latin typeface="Calibri" pitchFamily="34" charset="0"/>
              <a:cs typeface="Calibri" pitchFamily="34" charset="0"/>
            </a:endParaRPr>
          </a:p>
          <a:p>
            <a:pPr marL="0" indent="0" algn="ctr">
              <a:buNone/>
            </a:pPr>
            <a:endParaRPr lang="tr-TR" sz="3600" b="1" dirty="0" smtClean="0">
              <a:solidFill>
                <a:srgbClr val="0070C0"/>
              </a:solidFill>
              <a:latin typeface="Calibri" pitchFamily="34" charset="0"/>
              <a:cs typeface="Calibri" pitchFamily="34" charset="0"/>
            </a:endParaRPr>
          </a:p>
          <a:p>
            <a:pPr marL="0" indent="0" algn="ctr">
              <a:buNone/>
            </a:pPr>
            <a:r>
              <a:rPr lang="tr-TR" sz="3600" b="1" dirty="0" smtClean="0">
                <a:solidFill>
                  <a:srgbClr val="0070C0"/>
                </a:solidFill>
                <a:latin typeface="Calibri" pitchFamily="34" charset="0"/>
                <a:cs typeface="Calibri" pitchFamily="34" charset="0"/>
              </a:rPr>
              <a:t>Strateji Geliştirme Daire Başkanlığı</a:t>
            </a:r>
          </a:p>
          <a:p>
            <a:pPr marL="0" indent="0" algn="ctr">
              <a:buNone/>
            </a:pPr>
            <a:r>
              <a:rPr lang="tr-TR" sz="3600" b="1" dirty="0" smtClean="0">
                <a:solidFill>
                  <a:srgbClr val="0070C0"/>
                </a:solidFill>
                <a:latin typeface="Calibri" panose="020F0502020204030204" pitchFamily="34" charset="0"/>
              </a:rPr>
              <a:t>Ekim-2022</a:t>
            </a:r>
          </a:p>
          <a:p>
            <a:pPr marL="0" indent="0" algn="ctr">
              <a:buNone/>
            </a:pPr>
            <a:endParaRPr lang="tr-TR" sz="3600" b="1" dirty="0">
              <a:solidFill>
                <a:srgbClr val="0070C0"/>
              </a:solidFill>
              <a:latin typeface="Calibri" panose="020F0502020204030204" pitchFamily="34" charset="0"/>
            </a:endParaRPr>
          </a:p>
          <a:p>
            <a:pPr marL="0" indent="0" algn="just">
              <a:buNone/>
            </a:pPr>
            <a:endParaRPr lang="tr-TR" sz="24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4725144"/>
            <a:ext cx="722176" cy="792088"/>
          </a:xfrm>
          <a:prstGeom prst="rect">
            <a:avLst/>
          </a:prstGeom>
        </p:spPr>
      </p:pic>
    </p:spTree>
    <p:extLst>
      <p:ext uri="{BB962C8B-B14F-4D97-AF65-F5344CB8AC3E}">
        <p14:creationId xmlns:p14="http://schemas.microsoft.com/office/powerpoint/2010/main" val="47537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768126"/>
            <a:ext cx="6842720" cy="860674"/>
          </a:xfrm>
        </p:spPr>
        <p:txBody>
          <a:bodyPr>
            <a:normAutofit/>
          </a:bodyPr>
          <a:lstStyle/>
          <a:p>
            <a:pPr algn="ctr"/>
            <a:r>
              <a:rPr lang="tr-TR" sz="3600" b="1" dirty="0" smtClean="0">
                <a:solidFill>
                  <a:srgbClr val="002060"/>
                </a:solidFill>
                <a:latin typeface="Calibri" panose="020F0502020204030204" pitchFamily="34" charset="0"/>
              </a:rPr>
              <a:t>Tanımlar-I</a:t>
            </a:r>
            <a:endParaRPr lang="tr-TR" sz="3200" b="1" dirty="0">
              <a:solidFill>
                <a:srgbClr val="002060"/>
              </a:solidFill>
              <a:latin typeface="+mn-lt"/>
            </a:endParaRPr>
          </a:p>
        </p:txBody>
      </p:sp>
      <p:sp>
        <p:nvSpPr>
          <p:cNvPr id="3" name="İçerik Yer Tutucusu 2"/>
          <p:cNvSpPr>
            <a:spLocks noGrp="1"/>
          </p:cNvSpPr>
          <p:nvPr>
            <p:ph idx="1"/>
          </p:nvPr>
        </p:nvSpPr>
        <p:spPr>
          <a:xfrm>
            <a:off x="1403648" y="1268760"/>
            <a:ext cx="6591985" cy="3777622"/>
          </a:xfrm>
        </p:spPr>
        <p:txBody>
          <a:bodyPr>
            <a:normAutofit fontScale="77500" lnSpcReduction="20000"/>
          </a:bodyPr>
          <a:lstStyle/>
          <a:p>
            <a:pPr marL="0" indent="0" algn="just">
              <a:lnSpc>
                <a:spcPct val="150000"/>
              </a:lnSpc>
              <a:buNone/>
            </a:pPr>
            <a:endParaRPr lang="tr-TR" b="1" dirty="0" smtClean="0">
              <a:solidFill>
                <a:srgbClr val="002060"/>
              </a:solidFill>
            </a:endParaRPr>
          </a:p>
          <a:p>
            <a:pPr algn="just">
              <a:lnSpc>
                <a:spcPct val="150000"/>
              </a:lnSpc>
              <a:buClr>
                <a:srgbClr val="C00000"/>
              </a:buClr>
              <a:buFont typeface="Wingdings" panose="05000000000000000000" pitchFamily="2" charset="2"/>
              <a:buChar char="Ø"/>
            </a:pPr>
            <a:r>
              <a:rPr lang="tr-TR" sz="4100" b="1" u="sng" dirty="0">
                <a:solidFill>
                  <a:srgbClr val="002060"/>
                </a:solidFill>
                <a:latin typeface="Calibri" panose="020F0502020204030204" pitchFamily="34" charset="0"/>
              </a:rPr>
              <a:t>Stratejik Plan</a:t>
            </a:r>
            <a:r>
              <a:rPr lang="tr-TR" sz="4100" b="1" dirty="0">
                <a:solidFill>
                  <a:srgbClr val="002060"/>
                </a:solidFill>
                <a:latin typeface="Calibri" panose="020F0502020204030204" pitchFamily="34" charset="0"/>
              </a:rPr>
              <a:t>: </a:t>
            </a:r>
            <a:r>
              <a:rPr lang="tr-TR" sz="2800" b="1" dirty="0">
                <a:solidFill>
                  <a:schemeClr val="tx1"/>
                </a:solidFill>
                <a:latin typeface="Calibri" panose="020F0502020204030204" pitchFamily="34" charset="0"/>
              </a:rPr>
              <a:t>5018 sayılı Kamu Mali Yönetimi ve Kontrol Kanununda stratejik plan; </a:t>
            </a:r>
            <a:r>
              <a:rPr lang="tr-TR" sz="2800" b="1" dirty="0">
                <a:solidFill>
                  <a:srgbClr val="002060"/>
                </a:solidFill>
                <a:latin typeface="Calibri" panose="020F0502020204030204" pitchFamily="34" charset="0"/>
              </a:rPr>
              <a:t>«Kamu idarelerinin orta ve uzun vadeli amaçlarını, temel ilke ve politikalarını, hedef ve önceliklerini, performans ölçütlerini, bunlara ulaşmak için izlenecek yöntemler ile kaynak dağılımlarını içeren plan»</a:t>
            </a:r>
            <a:r>
              <a:rPr lang="tr-TR" sz="2800" b="1" dirty="0">
                <a:solidFill>
                  <a:schemeClr val="tx1"/>
                </a:solidFill>
                <a:latin typeface="Calibri" panose="020F0502020204030204" pitchFamily="34" charset="0"/>
              </a:rPr>
              <a:t> olarak tanımlanmaktadır</a:t>
            </a:r>
            <a:r>
              <a:rPr lang="tr-TR" sz="2600" b="1" dirty="0">
                <a:solidFill>
                  <a:srgbClr val="002060"/>
                </a:solidFill>
                <a:latin typeface="Calibri" panose="020F0502020204030204" pitchFamily="34" charset="0"/>
              </a:rPr>
              <a:t>. </a:t>
            </a:r>
          </a:p>
          <a:p>
            <a:pPr algn="just">
              <a:lnSpc>
                <a:spcPct val="150000"/>
              </a:lnSpc>
              <a:buClr>
                <a:srgbClr val="C00000"/>
              </a:buClr>
              <a:buFont typeface="Wingdings" panose="05000000000000000000" pitchFamily="2" charset="2"/>
              <a:buChar char="Ø"/>
            </a:pPr>
            <a:endParaRPr lang="tr-TR" sz="2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519317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620688"/>
            <a:ext cx="6589199" cy="860674"/>
          </a:xfrm>
        </p:spPr>
        <p:txBody>
          <a:bodyPr>
            <a:noAutofit/>
          </a:bodyPr>
          <a:lstStyle/>
          <a:p>
            <a:pPr algn="ctr"/>
            <a:r>
              <a:rPr lang="tr-TR" sz="3600" b="1" dirty="0" smtClean="0">
                <a:solidFill>
                  <a:srgbClr val="002060"/>
                </a:solidFill>
                <a:latin typeface="Calibri" panose="020F0502020204030204" pitchFamily="34" charset="0"/>
              </a:rPr>
              <a:t>Tanımlar-II</a:t>
            </a:r>
            <a:endParaRPr lang="tr-TR" sz="3600" b="1" dirty="0">
              <a:solidFill>
                <a:srgbClr val="002060"/>
              </a:solidFill>
              <a:latin typeface="Calibri" panose="020F0502020204030204" pitchFamily="34" charset="0"/>
            </a:endParaRPr>
          </a:p>
        </p:txBody>
      </p:sp>
      <p:sp>
        <p:nvSpPr>
          <p:cNvPr id="3" name="İçerik Yer Tutucusu 2"/>
          <p:cNvSpPr>
            <a:spLocks noGrp="1"/>
          </p:cNvSpPr>
          <p:nvPr>
            <p:ph idx="1"/>
          </p:nvPr>
        </p:nvSpPr>
        <p:spPr>
          <a:xfrm>
            <a:off x="1187624" y="1484784"/>
            <a:ext cx="7776863" cy="4353686"/>
          </a:xfrm>
        </p:spPr>
        <p:txBody>
          <a:bodyPr>
            <a:normAutofit fontScale="92500"/>
          </a:bodyPr>
          <a:lstStyle/>
          <a:p>
            <a:pPr>
              <a:buClr>
                <a:srgbClr val="C00000"/>
              </a:buClr>
              <a:buFont typeface="Wingdings" panose="05000000000000000000" pitchFamily="2" charset="2"/>
              <a:buChar char="Ø"/>
            </a:pPr>
            <a:r>
              <a:rPr lang="tr-TR" sz="2800" b="1" dirty="0">
                <a:solidFill>
                  <a:srgbClr val="002060"/>
                </a:solidFill>
                <a:latin typeface="Calibri" panose="020F0502020204030204" pitchFamily="34" charset="0"/>
              </a:rPr>
              <a:t>Stratejik Plan, </a:t>
            </a:r>
            <a:r>
              <a:rPr lang="tr-TR" sz="2800" dirty="0">
                <a:solidFill>
                  <a:schemeClr val="tx1"/>
                </a:solidFill>
                <a:latin typeface="Calibri" panose="020F0502020204030204" pitchFamily="34" charset="0"/>
              </a:rPr>
              <a:t>bir kuruluşun aşağıdaki dört temel soruyu cevaplandırmasına yardımcı olur.</a:t>
            </a:r>
          </a:p>
          <a:p>
            <a:pPr marL="0" indent="0">
              <a:buClr>
                <a:srgbClr val="C00000"/>
              </a:buClr>
              <a:buNone/>
            </a:pPr>
            <a:endParaRPr lang="tr-TR" sz="2800" dirty="0" smtClean="0">
              <a:solidFill>
                <a:schemeClr val="tx1"/>
              </a:solidFill>
              <a:latin typeface="Calibri" panose="020F0502020204030204" pitchFamily="34" charset="0"/>
            </a:endParaRPr>
          </a:p>
          <a:p>
            <a:pPr>
              <a:buClr>
                <a:srgbClr val="C00000"/>
              </a:buClr>
              <a:buFont typeface="Wingdings" panose="05000000000000000000" pitchFamily="2" charset="2"/>
              <a:buChar char="ü"/>
            </a:pPr>
            <a:r>
              <a:rPr lang="tr-TR" sz="2800" dirty="0" smtClean="0">
                <a:solidFill>
                  <a:schemeClr val="tx1"/>
                </a:solidFill>
                <a:latin typeface="Calibri" panose="020F0502020204030204" pitchFamily="34" charset="0"/>
              </a:rPr>
              <a:t>1-Neredeyiz?</a:t>
            </a:r>
          </a:p>
          <a:p>
            <a:pPr>
              <a:lnSpc>
                <a:spcPct val="150000"/>
              </a:lnSpc>
              <a:buClr>
                <a:srgbClr val="C00000"/>
              </a:buClr>
              <a:buFont typeface="Wingdings" panose="05000000000000000000" pitchFamily="2" charset="2"/>
              <a:buChar char="ü"/>
            </a:pPr>
            <a:r>
              <a:rPr lang="tr-TR" sz="2800" dirty="0" smtClean="0">
                <a:solidFill>
                  <a:schemeClr val="tx1"/>
                </a:solidFill>
                <a:latin typeface="Calibri" panose="020F0502020204030204" pitchFamily="34" charset="0"/>
              </a:rPr>
              <a:t>2-Nereye gitmek istiyoruz?</a:t>
            </a:r>
          </a:p>
          <a:p>
            <a:pPr>
              <a:lnSpc>
                <a:spcPct val="150000"/>
              </a:lnSpc>
              <a:buClr>
                <a:srgbClr val="C00000"/>
              </a:buClr>
              <a:buFont typeface="Wingdings" panose="05000000000000000000" pitchFamily="2" charset="2"/>
              <a:buChar char="ü"/>
            </a:pPr>
            <a:r>
              <a:rPr lang="tr-TR" sz="2800" dirty="0" smtClean="0">
                <a:solidFill>
                  <a:schemeClr val="tx1"/>
                </a:solidFill>
                <a:latin typeface="Calibri" panose="020F0502020204030204" pitchFamily="34" charset="0"/>
              </a:rPr>
              <a:t>3-Gitmek istediğimiz yere nasıl ulaşabiliriz?</a:t>
            </a:r>
          </a:p>
          <a:p>
            <a:pPr>
              <a:lnSpc>
                <a:spcPct val="150000"/>
              </a:lnSpc>
              <a:buClr>
                <a:srgbClr val="C00000"/>
              </a:buClr>
              <a:buFont typeface="Wingdings" panose="05000000000000000000" pitchFamily="2" charset="2"/>
              <a:buChar char="ü"/>
            </a:pPr>
            <a:r>
              <a:rPr lang="tr-TR" sz="2800" dirty="0" smtClean="0">
                <a:solidFill>
                  <a:schemeClr val="tx1"/>
                </a:solidFill>
                <a:latin typeface="Calibri" panose="020F0502020204030204" pitchFamily="34" charset="0"/>
              </a:rPr>
              <a:t>4-Başarımızı nasıl takip eder ve nasıl değerlendiririz?</a:t>
            </a:r>
          </a:p>
          <a:p>
            <a:pPr algn="just">
              <a:lnSpc>
                <a:spcPct val="150000"/>
              </a:lnSpc>
              <a:buFont typeface="Wingdings" panose="05000000000000000000" pitchFamily="2" charset="2"/>
              <a:buChar char="ü"/>
            </a:pPr>
            <a:endParaRPr lang="tr-TR" sz="2400" b="1" dirty="0" smtClean="0">
              <a:latin typeface="Calibri" panose="020F0502020204030204" pitchFamily="34" charset="0"/>
            </a:endParaRPr>
          </a:p>
          <a:p>
            <a:pPr algn="just">
              <a:lnSpc>
                <a:spcPct val="150000"/>
              </a:lnSpc>
            </a:pPr>
            <a:endParaRPr lang="tr-TR" dirty="0" smtClean="0"/>
          </a:p>
        </p:txBody>
      </p:sp>
    </p:spTree>
    <p:extLst>
      <p:ext uri="{BB962C8B-B14F-4D97-AF65-F5344CB8AC3E}">
        <p14:creationId xmlns:p14="http://schemas.microsoft.com/office/powerpoint/2010/main" val="4071886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b="1" dirty="0" smtClean="0">
                <a:solidFill>
                  <a:srgbClr val="002060"/>
                </a:solidFill>
                <a:latin typeface="Calibri" panose="020F0502020204030204" pitchFamily="34" charset="0"/>
              </a:rPr>
              <a:t>Tanımlar-III</a:t>
            </a:r>
            <a:endParaRPr lang="tr-TR" sz="3600" b="1" dirty="0">
              <a:solidFill>
                <a:srgbClr val="002060"/>
              </a:solidFill>
              <a:latin typeface="Calibri" panose="020F0502020204030204" pitchFamily="34" charset="0"/>
            </a:endParaRPr>
          </a:p>
        </p:txBody>
      </p:sp>
      <p:sp>
        <p:nvSpPr>
          <p:cNvPr id="3" name="İçerik Yer Tutucusu 2"/>
          <p:cNvSpPr>
            <a:spLocks noGrp="1"/>
          </p:cNvSpPr>
          <p:nvPr>
            <p:ph idx="1"/>
          </p:nvPr>
        </p:nvSpPr>
        <p:spPr>
          <a:xfrm>
            <a:off x="1619672" y="1412776"/>
            <a:ext cx="6984776" cy="5112568"/>
          </a:xfrm>
        </p:spPr>
        <p:txBody>
          <a:bodyPr>
            <a:normAutofit lnSpcReduction="10000"/>
          </a:bodyPr>
          <a:lstStyle/>
          <a:p>
            <a:pPr algn="just">
              <a:lnSpc>
                <a:spcPct val="150000"/>
              </a:lnSpc>
              <a:buFont typeface="Wingdings" panose="05000000000000000000" pitchFamily="2" charset="2"/>
              <a:buChar char="Ø"/>
            </a:pPr>
            <a:r>
              <a:rPr lang="tr-TR" sz="2400" b="1" u="sng" dirty="0" smtClean="0">
                <a:solidFill>
                  <a:srgbClr val="002060"/>
                </a:solidFill>
                <a:latin typeface="Calibri" panose="020F0502020204030204" pitchFamily="34" charset="0"/>
              </a:rPr>
              <a:t>Strateji </a:t>
            </a:r>
            <a:r>
              <a:rPr lang="tr-TR" sz="2400" b="1" u="sng" dirty="0">
                <a:solidFill>
                  <a:srgbClr val="002060"/>
                </a:solidFill>
                <a:latin typeface="Calibri" panose="020F0502020204030204" pitchFamily="34" charset="0"/>
              </a:rPr>
              <a:t>Geliştirme Kurulu</a:t>
            </a:r>
            <a:r>
              <a:rPr lang="tr-TR" sz="2400" dirty="0">
                <a:solidFill>
                  <a:srgbClr val="002060"/>
                </a:solidFill>
                <a:latin typeface="Calibri" panose="020F0502020204030204" pitchFamily="34" charset="0"/>
              </a:rPr>
              <a:t>: </a:t>
            </a:r>
            <a:r>
              <a:rPr lang="tr-TR" sz="2400" dirty="0">
                <a:solidFill>
                  <a:schemeClr val="tx1"/>
                </a:solidFill>
                <a:latin typeface="Calibri" panose="020F0502020204030204" pitchFamily="34" charset="0"/>
              </a:rPr>
              <a:t>Rektörün başkanlığında üniversite yönetim kurulu üyeleri ve genel sekreter ile ihtiyaç duyması halinde Rektörün görevlendireceği diğer kişilerden oluşan kuruldur. </a:t>
            </a:r>
          </a:p>
          <a:p>
            <a:pPr algn="just">
              <a:lnSpc>
                <a:spcPct val="150000"/>
              </a:lnSpc>
              <a:buFont typeface="Wingdings" panose="05000000000000000000" pitchFamily="2" charset="2"/>
              <a:buChar char="Ø"/>
            </a:pPr>
            <a:r>
              <a:rPr lang="tr-TR" sz="2400" b="1" u="sng" dirty="0" smtClean="0">
                <a:solidFill>
                  <a:srgbClr val="002060"/>
                </a:solidFill>
                <a:latin typeface="Calibri" pitchFamily="34" charset="0"/>
                <a:cs typeface="Calibri" pitchFamily="34" charset="0"/>
              </a:rPr>
              <a:t>Stratejik </a:t>
            </a:r>
            <a:r>
              <a:rPr lang="tr-TR" sz="2400" b="1" u="sng" dirty="0">
                <a:solidFill>
                  <a:srgbClr val="002060"/>
                </a:solidFill>
                <a:latin typeface="Calibri" panose="020F0502020204030204" pitchFamily="34" charset="0"/>
                <a:cs typeface="Calibri" pitchFamily="34" charset="0"/>
              </a:rPr>
              <a:t>Plan Genelgesi</a:t>
            </a:r>
            <a:r>
              <a:rPr lang="tr-TR" sz="2400" dirty="0">
                <a:solidFill>
                  <a:srgbClr val="002060"/>
                </a:solidFill>
                <a:latin typeface="Calibri" panose="020F0502020204030204" pitchFamily="34" charset="0"/>
                <a:cs typeface="Calibri" pitchFamily="34" charset="0"/>
              </a:rPr>
              <a:t>: </a:t>
            </a:r>
            <a:r>
              <a:rPr lang="tr-TR" sz="2400" dirty="0">
                <a:solidFill>
                  <a:schemeClr val="tx1"/>
                </a:solidFill>
                <a:latin typeface="Calibri" panose="020F0502020204030204" pitchFamily="34" charset="0"/>
                <a:cs typeface="Calibri" pitchFamily="34" charset="0"/>
              </a:rPr>
              <a:t>Stratejik plan hazırlık çalışmalarını başlatan, Strateji Geliştirme Kurulu üyelerinin isimlerini içeren ve Rektör tarafından </a:t>
            </a:r>
            <a:r>
              <a:rPr lang="tr-TR" sz="2400" dirty="0" smtClean="0">
                <a:solidFill>
                  <a:schemeClr val="tx1"/>
                </a:solidFill>
                <a:latin typeface="Calibri" panose="020F0502020204030204" pitchFamily="34" charset="0"/>
                <a:cs typeface="Calibri" pitchFamily="34" charset="0"/>
              </a:rPr>
              <a:t>yayımlanan genelgedir. (2024-2028 Dönemi Stratejik Plan </a:t>
            </a:r>
            <a:r>
              <a:rPr lang="tr-TR" sz="2400" dirty="0">
                <a:solidFill>
                  <a:schemeClr val="tx1"/>
                </a:solidFill>
                <a:latin typeface="Calibri" panose="020F0502020204030204" pitchFamily="34" charset="0"/>
                <a:cs typeface="Calibri" pitchFamily="34" charset="0"/>
              </a:rPr>
              <a:t>ç</a:t>
            </a:r>
            <a:r>
              <a:rPr lang="tr-TR" sz="2400" dirty="0" smtClean="0">
                <a:solidFill>
                  <a:schemeClr val="tx1"/>
                </a:solidFill>
                <a:latin typeface="Calibri" panose="020F0502020204030204" pitchFamily="34" charset="0"/>
                <a:cs typeface="Calibri" pitchFamily="34" charset="0"/>
              </a:rPr>
              <a:t>alışmaları Genelgesi yayımlanmıştır)</a:t>
            </a:r>
            <a:endParaRPr lang="tr-TR" sz="2400" dirty="0">
              <a:solidFill>
                <a:schemeClr val="tx1"/>
              </a:solidFill>
              <a:latin typeface="Calibri" pitchFamily="34" charset="0"/>
              <a:cs typeface="Calibri" pitchFamily="34" charset="0"/>
            </a:endParaRPr>
          </a:p>
          <a:p>
            <a:pPr algn="just">
              <a:lnSpc>
                <a:spcPct val="150000"/>
              </a:lnSpc>
            </a:pPr>
            <a:endParaRPr lang="tr-TR" sz="2400" dirty="0" smtClean="0">
              <a:latin typeface="Calibri" pitchFamily="34" charset="0"/>
              <a:cs typeface="Calibri" pitchFamily="34" charset="0"/>
            </a:endParaRPr>
          </a:p>
        </p:txBody>
      </p:sp>
    </p:spTree>
    <p:extLst>
      <p:ext uri="{BB962C8B-B14F-4D97-AF65-F5344CB8AC3E}">
        <p14:creationId xmlns:p14="http://schemas.microsoft.com/office/powerpoint/2010/main" val="3015812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45201" y="624110"/>
            <a:ext cx="6589199" cy="788666"/>
          </a:xfrm>
        </p:spPr>
        <p:txBody>
          <a:bodyPr>
            <a:noAutofit/>
          </a:bodyPr>
          <a:lstStyle/>
          <a:p>
            <a:pPr algn="ctr"/>
            <a:r>
              <a:rPr lang="tr-TR" sz="3600" b="1" dirty="0" smtClean="0">
                <a:solidFill>
                  <a:srgbClr val="002060"/>
                </a:solidFill>
                <a:latin typeface="Calibri" panose="020F0502020204030204" pitchFamily="34" charset="0"/>
              </a:rPr>
              <a:t>Tanımlar-IV</a:t>
            </a:r>
            <a:endParaRPr lang="tr-TR" sz="3600" b="1" dirty="0">
              <a:solidFill>
                <a:srgbClr val="002060"/>
              </a:solidFill>
              <a:latin typeface="Calibri" panose="020F0502020204030204" pitchFamily="34" charset="0"/>
            </a:endParaRPr>
          </a:p>
        </p:txBody>
      </p:sp>
      <p:sp>
        <p:nvSpPr>
          <p:cNvPr id="3" name="İçerik Yer Tutucusu 2"/>
          <p:cNvSpPr>
            <a:spLocks noGrp="1"/>
          </p:cNvSpPr>
          <p:nvPr>
            <p:ph idx="1"/>
          </p:nvPr>
        </p:nvSpPr>
        <p:spPr>
          <a:xfrm>
            <a:off x="1259632" y="1556792"/>
            <a:ext cx="7416824" cy="4752528"/>
          </a:xfrm>
        </p:spPr>
        <p:txBody>
          <a:bodyPr>
            <a:normAutofit fontScale="77500" lnSpcReduction="20000"/>
          </a:bodyPr>
          <a:lstStyle/>
          <a:p>
            <a:pPr algn="just">
              <a:lnSpc>
                <a:spcPct val="150000"/>
              </a:lnSpc>
              <a:buFont typeface="Wingdings" panose="05000000000000000000" pitchFamily="2" charset="2"/>
              <a:buChar char="Ø"/>
            </a:pPr>
            <a:r>
              <a:rPr lang="tr-TR" sz="2800" b="1" u="sng" dirty="0">
                <a:solidFill>
                  <a:srgbClr val="002060"/>
                </a:solidFill>
                <a:latin typeface="Calibri" panose="020F0502020204030204" pitchFamily="34" charset="0"/>
              </a:rPr>
              <a:t>Hazırlık Programı</a:t>
            </a:r>
            <a:r>
              <a:rPr lang="tr-TR" u="sng" dirty="0">
                <a:solidFill>
                  <a:schemeClr val="tx1"/>
                </a:solidFill>
                <a:latin typeface="Calibri" panose="020F0502020204030204" pitchFamily="34" charset="0"/>
              </a:rPr>
              <a:t>: </a:t>
            </a:r>
            <a:r>
              <a:rPr lang="tr-TR" sz="2600" dirty="0">
                <a:solidFill>
                  <a:schemeClr val="tx1"/>
                </a:solidFill>
                <a:latin typeface="Calibri" panose="020F0502020204030204" pitchFamily="34" charset="0"/>
              </a:rPr>
              <a:t>Stratejik plan hazırlık sürecinin aşamalarını, bu aşamalarda gerçekleştirilecek faaliyetleri, bu aşama ve faaliyetlerin tamamlanacağı tarihleri gösteren zaman çizelgesini, bu faaliyetlerden sorumlu birim ve kişiler ile stratejik planlama ekibi üyelerinin isimlerini içeren ve stratejik planlama ekibi tarafından oluşturulan programdır</a:t>
            </a:r>
            <a:r>
              <a:rPr lang="tr-TR" sz="2600" dirty="0" smtClean="0">
                <a:solidFill>
                  <a:schemeClr val="tx1"/>
                </a:solidFill>
                <a:latin typeface="Calibri" panose="020F0502020204030204" pitchFamily="34" charset="0"/>
              </a:rPr>
              <a:t>. </a:t>
            </a:r>
          </a:p>
          <a:p>
            <a:pPr algn="just">
              <a:lnSpc>
                <a:spcPct val="150000"/>
              </a:lnSpc>
              <a:buFont typeface="Wingdings" panose="05000000000000000000" pitchFamily="2" charset="2"/>
              <a:buChar char="Ø"/>
            </a:pPr>
            <a:r>
              <a:rPr lang="tr-TR" sz="2800" b="1" u="sng" dirty="0">
                <a:solidFill>
                  <a:srgbClr val="002060"/>
                </a:solidFill>
                <a:latin typeface="Calibri" panose="020F0502020204030204" pitchFamily="34" charset="0"/>
              </a:rPr>
              <a:t>Harcama Birimi</a:t>
            </a:r>
            <a:r>
              <a:rPr lang="tr-TR" sz="2600" dirty="0">
                <a:solidFill>
                  <a:srgbClr val="002060"/>
                </a:solidFill>
                <a:latin typeface="Calibri" panose="020F0502020204030204" pitchFamily="34" charset="0"/>
              </a:rPr>
              <a:t>:</a:t>
            </a:r>
            <a:r>
              <a:rPr lang="tr-TR" sz="2600" dirty="0">
                <a:solidFill>
                  <a:schemeClr val="tx1"/>
                </a:solidFill>
                <a:latin typeface="Calibri" panose="020F0502020204030204" pitchFamily="34" charset="0"/>
              </a:rPr>
              <a:t> Ödenek gönderme belgesi ile kendisine ödenek gönderilen fakülte, enstitü, yüksekokul, meslek yüksekokulu, araştırma ve uygulama merkezi ve bölümlerden oluşan akademik birimler ile genel sekreterlik ve daire başkanlıkları gibi idari birimlerdir</a:t>
            </a:r>
            <a:r>
              <a:rPr lang="tr-TR" sz="2600" dirty="0" smtClean="0">
                <a:solidFill>
                  <a:schemeClr val="tx1"/>
                </a:solidFill>
                <a:latin typeface="Calibri" panose="020F0502020204030204" pitchFamily="34" charset="0"/>
              </a:rPr>
              <a:t>.</a:t>
            </a:r>
          </a:p>
        </p:txBody>
      </p:sp>
    </p:spTree>
    <p:extLst>
      <p:ext uri="{BB962C8B-B14F-4D97-AF65-F5344CB8AC3E}">
        <p14:creationId xmlns:p14="http://schemas.microsoft.com/office/powerpoint/2010/main" val="903237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45201" y="624110"/>
            <a:ext cx="6589199" cy="788666"/>
          </a:xfrm>
        </p:spPr>
        <p:txBody>
          <a:bodyPr>
            <a:noAutofit/>
          </a:bodyPr>
          <a:lstStyle/>
          <a:p>
            <a:pPr algn="ctr"/>
            <a:r>
              <a:rPr lang="tr-TR" sz="3600" b="1" dirty="0" smtClean="0">
                <a:solidFill>
                  <a:srgbClr val="002060"/>
                </a:solidFill>
                <a:latin typeface="Calibri" panose="020F0502020204030204" pitchFamily="34" charset="0"/>
              </a:rPr>
              <a:t>Tanımlar-V</a:t>
            </a:r>
            <a:endParaRPr lang="tr-TR" sz="3600" b="1" dirty="0">
              <a:solidFill>
                <a:srgbClr val="002060"/>
              </a:solidFill>
              <a:latin typeface="Calibri" panose="020F0502020204030204" pitchFamily="34" charset="0"/>
            </a:endParaRPr>
          </a:p>
        </p:txBody>
      </p:sp>
      <p:sp>
        <p:nvSpPr>
          <p:cNvPr id="3" name="İçerik Yer Tutucusu 2"/>
          <p:cNvSpPr>
            <a:spLocks noGrp="1"/>
          </p:cNvSpPr>
          <p:nvPr>
            <p:ph idx="1"/>
          </p:nvPr>
        </p:nvSpPr>
        <p:spPr>
          <a:xfrm>
            <a:off x="1475656" y="1268760"/>
            <a:ext cx="7272808" cy="5184576"/>
          </a:xfrm>
        </p:spPr>
        <p:txBody>
          <a:bodyPr>
            <a:noAutofit/>
          </a:bodyPr>
          <a:lstStyle/>
          <a:p>
            <a:pPr algn="just">
              <a:lnSpc>
                <a:spcPct val="150000"/>
              </a:lnSpc>
              <a:buFont typeface="Wingdings" panose="05000000000000000000" pitchFamily="2" charset="2"/>
              <a:buChar char="Ø"/>
            </a:pPr>
            <a:r>
              <a:rPr lang="tr-TR" sz="2400" b="1" u="sng" dirty="0" smtClean="0">
                <a:solidFill>
                  <a:srgbClr val="002060"/>
                </a:solidFill>
                <a:latin typeface="Calibri" panose="020F0502020204030204" pitchFamily="34" charset="0"/>
              </a:rPr>
              <a:t>Stratejik Planlama </a:t>
            </a:r>
            <a:r>
              <a:rPr lang="tr-TR" sz="2400" b="1" u="sng" dirty="0">
                <a:solidFill>
                  <a:srgbClr val="002060"/>
                </a:solidFill>
                <a:latin typeface="Calibri" panose="020F0502020204030204" pitchFamily="34" charset="0"/>
              </a:rPr>
              <a:t>Ekibi</a:t>
            </a:r>
            <a:r>
              <a:rPr lang="tr-TR" sz="2400" b="1" dirty="0">
                <a:solidFill>
                  <a:srgbClr val="002060"/>
                </a:solidFill>
                <a:latin typeface="Calibri" panose="020F0502020204030204" pitchFamily="34" charset="0"/>
              </a:rPr>
              <a:t>: </a:t>
            </a:r>
            <a:r>
              <a:rPr lang="tr-TR" dirty="0">
                <a:solidFill>
                  <a:schemeClr val="tx1"/>
                </a:solidFill>
                <a:latin typeface="Calibri" panose="020F0502020204030204" pitchFamily="34" charset="0"/>
              </a:rPr>
              <a:t>Stratejik planlama </a:t>
            </a:r>
            <a:r>
              <a:rPr lang="tr-TR" dirty="0" smtClean="0">
                <a:solidFill>
                  <a:schemeClr val="tx1"/>
                </a:solidFill>
                <a:latin typeface="Calibri" panose="020F0502020204030204" pitchFamily="34" charset="0"/>
              </a:rPr>
              <a:t>ekibi, </a:t>
            </a:r>
            <a:r>
              <a:rPr lang="tr-TR" dirty="0">
                <a:solidFill>
                  <a:schemeClr val="tx1"/>
                </a:solidFill>
                <a:latin typeface="Calibri" panose="020F0502020204030204" pitchFamily="34" charset="0"/>
              </a:rPr>
              <a:t>bir rektör yardımcısı başkanlığında, </a:t>
            </a:r>
            <a:r>
              <a:rPr lang="tr-TR" dirty="0" err="1">
                <a:solidFill>
                  <a:schemeClr val="tx1"/>
                </a:solidFill>
                <a:latin typeface="Calibri" panose="020F0502020204030204" pitchFamily="34" charset="0"/>
              </a:rPr>
              <a:t>SGDB’nin</a:t>
            </a:r>
            <a:r>
              <a:rPr lang="tr-TR" dirty="0">
                <a:solidFill>
                  <a:schemeClr val="tx1"/>
                </a:solidFill>
                <a:latin typeface="Calibri" panose="020F0502020204030204" pitchFamily="34" charset="0"/>
              </a:rPr>
              <a:t> koordinasyonunda, harcama birimlerinin temsilcileri ile SGDB yöneticisinden oluşur. Ekip başkanının toplantılara iştirak edemediği durumlarda başkanlığa, SGDB yöneticisi vekâlet edebilir.</a:t>
            </a:r>
          </a:p>
          <a:p>
            <a:pPr algn="just">
              <a:lnSpc>
                <a:spcPct val="150000"/>
              </a:lnSpc>
              <a:buFont typeface="Wingdings" panose="05000000000000000000" pitchFamily="2" charset="2"/>
              <a:buChar char="Ø"/>
            </a:pPr>
            <a:r>
              <a:rPr lang="tr-TR" dirty="0">
                <a:solidFill>
                  <a:schemeClr val="tx1"/>
                </a:solidFill>
                <a:latin typeface="Calibri" panose="020F0502020204030204" pitchFamily="34" charset="0"/>
              </a:rPr>
              <a:t>Ekip; hazırlık programının oluşturulması, stratejik planlama sürecinin hazırlık programına uygun olarak yürütülmesi, gerekli faaliyetlerin koordine edilmesi ile Strateji Geliştirme Kurulunun uygun görüşüne ve Rektörün onayına sunulacak belgelerin hazırlanmasından sorumludur</a:t>
            </a:r>
            <a:r>
              <a:rPr lang="tr-TR" dirty="0" smtClean="0">
                <a:solidFill>
                  <a:schemeClr val="tx1"/>
                </a:solidFill>
                <a:latin typeface="Calibri" panose="020F0502020204030204" pitchFamily="34" charset="0"/>
              </a:rPr>
              <a:t>.</a:t>
            </a:r>
            <a:endParaRPr lang="tr-TR"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42038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4462</TotalTime>
  <Words>2250</Words>
  <Application>Microsoft Office PowerPoint</Application>
  <PresentationFormat>Ekran Gösterisi (4:3)</PresentationFormat>
  <Paragraphs>288</Paragraphs>
  <Slides>40</Slides>
  <Notes>3</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40</vt:i4>
      </vt:variant>
    </vt:vector>
  </HeadingPairs>
  <TitlesOfParts>
    <vt:vector size="49" baseType="lpstr">
      <vt:lpstr>Arial</vt:lpstr>
      <vt:lpstr>Calibri</vt:lpstr>
      <vt:lpstr>Century Gothic</vt:lpstr>
      <vt:lpstr>Impact</vt:lpstr>
      <vt:lpstr>Times New Roman</vt:lpstr>
      <vt:lpstr>Wingdings</vt:lpstr>
      <vt:lpstr>Wingdings 3</vt:lpstr>
      <vt:lpstr>NewsPrint</vt:lpstr>
      <vt:lpstr>Duman</vt:lpstr>
      <vt:lpstr>2024-2028 STRATEJİK PLAN HAZIRLIK ÇALIŞMALARI bİlgİlendİrme toplantISI</vt:lpstr>
      <vt:lpstr>Stratejik Planlama </vt:lpstr>
      <vt:lpstr>SUNUM PLANI</vt:lpstr>
      <vt:lpstr>  Dayanak</vt:lpstr>
      <vt:lpstr>Tanımlar-I</vt:lpstr>
      <vt:lpstr>Tanımlar-II</vt:lpstr>
      <vt:lpstr>Tanımlar-III</vt:lpstr>
      <vt:lpstr>Tanımlar-IV</vt:lpstr>
      <vt:lpstr>Tanımlar-V</vt:lpstr>
      <vt:lpstr>Temel Kavramlar</vt:lpstr>
      <vt:lpstr>Stratejik Planların Süresi, Güncelleştirilmesi ve Yenilenmesi</vt:lpstr>
      <vt:lpstr>Stratejik Planların Süresi, Güncelleştirilmesi ve Yenilenmesi</vt:lpstr>
      <vt:lpstr>Stratejik Planın Önemi</vt:lpstr>
      <vt:lpstr>Üniversitelerde Stratejik Planın Önemi</vt:lpstr>
      <vt:lpstr>PowerPoint Sunusu</vt:lpstr>
      <vt:lpstr>PowerPoint Sunusu</vt:lpstr>
      <vt:lpstr>PowerPoint Sunusu</vt:lpstr>
      <vt:lpstr>PowerPoint Sunusu</vt:lpstr>
      <vt:lpstr>PowerPoint Sunusu</vt:lpstr>
      <vt:lpstr>PowerPoint Sunusu</vt:lpstr>
      <vt:lpstr>PowerPoint Sunusu</vt:lpstr>
      <vt:lpstr>Alt Çalışma Grubu</vt:lpstr>
      <vt:lpstr>PowerPoint Sunusu</vt:lpstr>
      <vt:lpstr>Stratejik Plan Hazırlık Çalışmaları Altı Aşamadan Oluşmaktadır</vt:lpstr>
      <vt:lpstr>Stratejik Plan Hazırlık Sürecinin Başlatılması</vt:lpstr>
      <vt:lpstr>Stratejik Plan Hazırlık Süreci</vt:lpstr>
      <vt:lpstr>2) Durum Analizi</vt:lpstr>
      <vt:lpstr>PowerPoint Sunusu</vt:lpstr>
      <vt:lpstr>PowerPoint Sunusu</vt:lpstr>
      <vt:lpstr>PowerPoint Sunusu</vt:lpstr>
      <vt:lpstr>PowerPoint Sunusu</vt:lpstr>
      <vt:lpstr>PowerPoint Sunusu</vt:lpstr>
      <vt:lpstr>PowerPoint Sunusu</vt:lpstr>
      <vt:lpstr>PowerPoint Sunusu</vt:lpstr>
      <vt:lpstr>PowerPoint Sunusu</vt:lpstr>
      <vt:lpstr>3) Geleceğe Bakış</vt:lpstr>
      <vt:lpstr>4) Farklılaşma Stratejisi</vt:lpstr>
      <vt:lpstr>5) Strateji Geliştirme</vt:lpstr>
      <vt:lpstr>6) Stratejik Planın Oluşturulması</vt:lpstr>
      <vt:lpstr>  DİNLEDİĞİNİZ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2019-2023 STRATEJİK PLANI HAZIRLIK ÇALIŞMALARI</dc:title>
  <dc:creator>Gülsen</dc:creator>
  <cp:lastModifiedBy>Turgay</cp:lastModifiedBy>
  <cp:revision>403</cp:revision>
  <cp:lastPrinted>2022-10-03T08:33:03Z</cp:lastPrinted>
  <dcterms:created xsi:type="dcterms:W3CDTF">2016-11-22T12:38:43Z</dcterms:created>
  <dcterms:modified xsi:type="dcterms:W3CDTF">2022-10-28T08:25:30Z</dcterms:modified>
</cp:coreProperties>
</file>