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57C32-CE9F-4F84-86AA-A133E592C301}" type="datetimeFigureOut">
              <a:rPr lang="tr-TR" smtClean="0"/>
              <a:pPr/>
              <a:t>03.10.2018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FB3D1-F5F8-4C59-B4EC-D1641A4B4AC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akkari.edu.tr/kutuphane/anasayf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HAKKARİ ÜNİVERSİTESİ</a:t>
            </a:r>
            <a:br>
              <a:rPr lang="tr-TR" dirty="0" smtClean="0"/>
            </a:br>
            <a:r>
              <a:rPr lang="tr-TR" dirty="0" err="1" smtClean="0"/>
              <a:t>DSpace</a:t>
            </a:r>
            <a:r>
              <a:rPr lang="tr-TR" dirty="0" smtClean="0"/>
              <a:t> Açık Erişim </a:t>
            </a:r>
            <a:br>
              <a:rPr lang="tr-TR" dirty="0" smtClean="0"/>
            </a:br>
            <a:r>
              <a:rPr lang="tr-TR" dirty="0" smtClean="0"/>
              <a:t>Kullanım </a:t>
            </a:r>
            <a:r>
              <a:rPr lang="tr-TR" dirty="0" err="1" smtClean="0"/>
              <a:t>Klavuzu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714348" y="3929066"/>
            <a:ext cx="7772400" cy="2214577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00068" y="5429264"/>
            <a:ext cx="7715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800" dirty="0" smtClean="0">
                <a:solidFill>
                  <a:srgbClr val="FFFF00"/>
                </a:solidFill>
              </a:rPr>
              <a:t>Kütüphane ve Dokümantasyon Daire Başkanlığı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6" name="5 Resim" descr="hakkari-universitesi-logo-1560886614-seeklogo_c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0"/>
            <a:ext cx="1905266" cy="1905266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071934" y="62150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Veri Alanı Ekranı: </a:t>
            </a:r>
            <a:r>
              <a:rPr lang="tr-TR" dirty="0" smtClean="0"/>
              <a:t>Veri yükleme 2. adımında ilgili alanlar doldurulur  ve sonraki adıma geçilir. </a:t>
            </a:r>
            <a:r>
              <a:rPr lang="tr-TR" b="1" dirty="0" smtClean="0">
                <a:solidFill>
                  <a:srgbClr val="FF0000"/>
                </a:solidFill>
              </a:rPr>
              <a:t>“Kaydet ve Çık”</a:t>
            </a:r>
            <a:r>
              <a:rPr lang="tr-TR" b="1" dirty="0" smtClean="0"/>
              <a:t> </a:t>
            </a:r>
            <a:r>
              <a:rPr lang="tr-TR" dirty="0" smtClean="0"/>
              <a:t>butonuyla bilgilerinizi kaydedip daha sonra kaldığınız yerden devam edebilirsiniz.</a:t>
            </a:r>
            <a:endParaRPr lang="tr-TR" dirty="0"/>
          </a:p>
        </p:txBody>
      </p:sp>
      <p:grpSp>
        <p:nvGrpSpPr>
          <p:cNvPr id="13" name="12 Grup"/>
          <p:cNvGrpSpPr/>
          <p:nvPr/>
        </p:nvGrpSpPr>
        <p:grpSpPr>
          <a:xfrm>
            <a:off x="1357290" y="2214554"/>
            <a:ext cx="6643734" cy="4071966"/>
            <a:chOff x="1357290" y="1000108"/>
            <a:chExt cx="5857916" cy="4786346"/>
          </a:xfrm>
        </p:grpSpPr>
        <p:pic>
          <p:nvPicPr>
            <p:cNvPr id="6" name="3 İçerik Yer Tutucusu" descr="foto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7290" y="1000108"/>
              <a:ext cx="5857916" cy="4786346"/>
            </a:xfrm>
            <a:prstGeom prst="rect">
              <a:avLst/>
            </a:prstGeom>
          </p:spPr>
        </p:pic>
        <p:sp>
          <p:nvSpPr>
            <p:cNvPr id="7" name="6 Oval"/>
            <p:cNvSpPr/>
            <p:nvPr/>
          </p:nvSpPr>
          <p:spPr>
            <a:xfrm>
              <a:off x="3232326" y="5143512"/>
              <a:ext cx="642942" cy="5724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Oval"/>
            <p:cNvSpPr/>
            <p:nvPr/>
          </p:nvSpPr>
          <p:spPr>
            <a:xfrm>
              <a:off x="1660690" y="5143512"/>
              <a:ext cx="642942" cy="5724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Oval"/>
            <p:cNvSpPr/>
            <p:nvPr/>
          </p:nvSpPr>
          <p:spPr>
            <a:xfrm>
              <a:off x="2339492" y="5143512"/>
              <a:ext cx="857256" cy="5724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Yükle:</a:t>
            </a:r>
            <a:r>
              <a:rPr lang="tr-TR" b="1" dirty="0" smtClean="0"/>
              <a:t> </a:t>
            </a:r>
            <a:r>
              <a:rPr lang="tr-TR" dirty="0" smtClean="0"/>
              <a:t>Veri yükleme ekranında </a:t>
            </a:r>
            <a:r>
              <a:rPr lang="tr-TR" dirty="0" smtClean="0">
                <a:solidFill>
                  <a:srgbClr val="FF0000"/>
                </a:solidFill>
              </a:rPr>
              <a:t>“</a:t>
            </a:r>
            <a:r>
              <a:rPr lang="tr-TR" dirty="0" err="1" smtClean="0">
                <a:solidFill>
                  <a:srgbClr val="FF0000"/>
                </a:solidFill>
              </a:rPr>
              <a:t>Gözat</a:t>
            </a:r>
            <a:r>
              <a:rPr lang="tr-TR" dirty="0" smtClean="0">
                <a:solidFill>
                  <a:srgbClr val="FF0000"/>
                </a:solidFill>
              </a:rPr>
              <a:t>…” </a:t>
            </a:r>
            <a:r>
              <a:rPr lang="tr-TR" dirty="0" smtClean="0"/>
              <a:t>düğmesine tıklayarak yüklemek istenilen dosya </a:t>
            </a:r>
            <a:r>
              <a:rPr lang="tr-TR" dirty="0" smtClean="0">
                <a:solidFill>
                  <a:srgbClr val="FF0000"/>
                </a:solidFill>
              </a:rPr>
              <a:t>(formatı PDF olmalı)</a:t>
            </a:r>
            <a:r>
              <a:rPr lang="tr-TR" dirty="0" smtClean="0"/>
              <a:t> seçilerek sisteme yüklenir. </a:t>
            </a:r>
            <a:endParaRPr lang="tr-TR" dirty="0"/>
          </a:p>
        </p:txBody>
      </p:sp>
      <p:grpSp>
        <p:nvGrpSpPr>
          <p:cNvPr id="10" name="9 Grup"/>
          <p:cNvGrpSpPr/>
          <p:nvPr/>
        </p:nvGrpSpPr>
        <p:grpSpPr>
          <a:xfrm>
            <a:off x="785786" y="2071678"/>
            <a:ext cx="7715304" cy="3836407"/>
            <a:chOff x="642910" y="1571612"/>
            <a:chExt cx="7715304" cy="4193597"/>
          </a:xfrm>
        </p:grpSpPr>
        <p:pic>
          <p:nvPicPr>
            <p:cNvPr id="4" name="3 Resim" descr="foto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1571612"/>
              <a:ext cx="7715304" cy="4193597"/>
            </a:xfrm>
            <a:prstGeom prst="rect">
              <a:avLst/>
            </a:prstGeom>
          </p:spPr>
        </p:pic>
        <p:sp>
          <p:nvSpPr>
            <p:cNvPr id="5" name="4 Oval"/>
            <p:cNvSpPr/>
            <p:nvPr/>
          </p:nvSpPr>
          <p:spPr>
            <a:xfrm>
              <a:off x="3000364" y="1928802"/>
              <a:ext cx="428628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Oval"/>
            <p:cNvSpPr/>
            <p:nvPr/>
          </p:nvSpPr>
          <p:spPr>
            <a:xfrm>
              <a:off x="1928794" y="3143248"/>
              <a:ext cx="714380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İNCELE: </a:t>
            </a:r>
            <a:r>
              <a:rPr lang="tr-TR" dirty="0" smtClean="0"/>
              <a:t>Bu ekranda düzeltilmesi gereken yerler varsa düzeltilmesine imkan sağlar.</a:t>
            </a:r>
            <a:endParaRPr lang="tr-TR" dirty="0"/>
          </a:p>
        </p:txBody>
      </p:sp>
      <p:grpSp>
        <p:nvGrpSpPr>
          <p:cNvPr id="6" name="5 Grup"/>
          <p:cNvGrpSpPr/>
          <p:nvPr/>
        </p:nvGrpSpPr>
        <p:grpSpPr>
          <a:xfrm>
            <a:off x="714348" y="1428736"/>
            <a:ext cx="7643865" cy="4929222"/>
            <a:chOff x="714348" y="1428736"/>
            <a:chExt cx="7643865" cy="4929222"/>
          </a:xfrm>
        </p:grpSpPr>
        <p:pic>
          <p:nvPicPr>
            <p:cNvPr id="4" name="3 Resim" descr="foto1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48" y="1428736"/>
              <a:ext cx="7643865" cy="4929222"/>
            </a:xfrm>
            <a:prstGeom prst="rect">
              <a:avLst/>
            </a:prstGeom>
          </p:spPr>
        </p:pic>
        <p:sp>
          <p:nvSpPr>
            <p:cNvPr id="5" name="4 Oval"/>
            <p:cNvSpPr/>
            <p:nvPr/>
          </p:nvSpPr>
          <p:spPr>
            <a:xfrm>
              <a:off x="3714744" y="2214554"/>
              <a:ext cx="500066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Dağıtım Lisansı: </a:t>
            </a:r>
            <a:r>
              <a:rPr lang="tr-TR" dirty="0" smtClean="0"/>
              <a:t>Onay kutucuğu işaretlenmeli.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Gönderiyi Tamamla: </a:t>
            </a:r>
            <a:r>
              <a:rPr lang="tr-TR" dirty="0" smtClean="0"/>
              <a:t>Butonu basıldıktan sonra gönderiniz sisteme yüklenmiş olacaktır.</a:t>
            </a:r>
            <a:endParaRPr lang="tr-TR" dirty="0"/>
          </a:p>
        </p:txBody>
      </p:sp>
      <p:grpSp>
        <p:nvGrpSpPr>
          <p:cNvPr id="12" name="11 Grup"/>
          <p:cNvGrpSpPr/>
          <p:nvPr/>
        </p:nvGrpSpPr>
        <p:grpSpPr>
          <a:xfrm>
            <a:off x="571472" y="2000240"/>
            <a:ext cx="8072494" cy="4357718"/>
            <a:chOff x="571472" y="1857364"/>
            <a:chExt cx="8072494" cy="4500594"/>
          </a:xfrm>
        </p:grpSpPr>
        <p:pic>
          <p:nvPicPr>
            <p:cNvPr id="4" name="3 Resim" descr="foto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72" y="1857364"/>
              <a:ext cx="8072494" cy="4357718"/>
            </a:xfrm>
            <a:prstGeom prst="rect">
              <a:avLst/>
            </a:prstGeom>
          </p:spPr>
        </p:pic>
        <p:sp>
          <p:nvSpPr>
            <p:cNvPr id="5" name="4 Oval"/>
            <p:cNvSpPr/>
            <p:nvPr/>
          </p:nvSpPr>
          <p:spPr>
            <a:xfrm>
              <a:off x="4357686" y="2571744"/>
              <a:ext cx="500066" cy="50006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5 Oval"/>
            <p:cNvSpPr/>
            <p:nvPr/>
          </p:nvSpPr>
          <p:spPr>
            <a:xfrm>
              <a:off x="857224" y="5643578"/>
              <a:ext cx="428628" cy="35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10 Oval"/>
            <p:cNvSpPr/>
            <p:nvPr/>
          </p:nvSpPr>
          <p:spPr>
            <a:xfrm>
              <a:off x="2285984" y="5857892"/>
              <a:ext cx="1071570" cy="50006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 algn="ctr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DSpace</a:t>
            </a:r>
            <a:r>
              <a:rPr lang="tr-TR" dirty="0" smtClean="0">
                <a:solidFill>
                  <a:srgbClr val="FF0000"/>
                </a:solidFill>
              </a:rPr>
              <a:t> İSTATİSTİK VERİLERİ</a:t>
            </a:r>
          </a:p>
          <a:p>
            <a:pPr marL="0" indent="0" algn="just">
              <a:buNone/>
            </a:pPr>
            <a:r>
              <a:rPr lang="tr-TR" dirty="0" err="1" smtClean="0"/>
              <a:t>DSpace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Açık erişim veritabanına yüklemiş olduğunuz verilerin istatistiklerini görebilirsiniz. (Yurtiçi-Yurtdışı)</a:t>
            </a:r>
          </a:p>
          <a:p>
            <a:pPr marL="0" indent="0" algn="just">
              <a:buNone/>
            </a:pPr>
            <a:r>
              <a:rPr lang="tr-TR" dirty="0" smtClean="0"/>
              <a:t>Örnek İstatistik Veri:</a:t>
            </a:r>
            <a:endParaRPr lang="tr-TR" dirty="0"/>
          </a:p>
        </p:txBody>
      </p:sp>
      <p:grpSp>
        <p:nvGrpSpPr>
          <p:cNvPr id="6" name="5 Grup"/>
          <p:cNvGrpSpPr/>
          <p:nvPr/>
        </p:nvGrpSpPr>
        <p:grpSpPr>
          <a:xfrm>
            <a:off x="785786" y="2357430"/>
            <a:ext cx="7512326" cy="4071966"/>
            <a:chOff x="785786" y="2357430"/>
            <a:chExt cx="7512326" cy="4071966"/>
          </a:xfrm>
        </p:grpSpPr>
        <p:pic>
          <p:nvPicPr>
            <p:cNvPr id="4" name="3 Resim" descr="foto1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86" y="2357430"/>
              <a:ext cx="7512326" cy="4071966"/>
            </a:xfrm>
            <a:prstGeom prst="rect">
              <a:avLst/>
            </a:prstGeom>
          </p:spPr>
        </p:pic>
        <p:sp>
          <p:nvSpPr>
            <p:cNvPr id="5" name="4 Oval"/>
            <p:cNvSpPr/>
            <p:nvPr/>
          </p:nvSpPr>
          <p:spPr>
            <a:xfrm>
              <a:off x="5500694" y="5929330"/>
              <a:ext cx="2071702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İstatistiki Veriler (Yurtiçi-Yurtdışı) Görünümü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7" name="6 Grup"/>
          <p:cNvGrpSpPr/>
          <p:nvPr/>
        </p:nvGrpSpPr>
        <p:grpSpPr>
          <a:xfrm>
            <a:off x="749644" y="1428736"/>
            <a:ext cx="7394256" cy="5269046"/>
            <a:chOff x="749644" y="1428736"/>
            <a:chExt cx="7394256" cy="5269046"/>
          </a:xfrm>
        </p:grpSpPr>
        <p:pic>
          <p:nvPicPr>
            <p:cNvPr id="4" name="3 Resim" descr="foto1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24" y="1428736"/>
              <a:ext cx="7286676" cy="4929198"/>
            </a:xfrm>
            <a:prstGeom prst="rect">
              <a:avLst/>
            </a:prstGeom>
          </p:spPr>
        </p:pic>
        <p:sp>
          <p:nvSpPr>
            <p:cNvPr id="5" name="4 Oval"/>
            <p:cNvSpPr/>
            <p:nvPr/>
          </p:nvSpPr>
          <p:spPr>
            <a:xfrm>
              <a:off x="749644" y="2946300"/>
              <a:ext cx="3036538" cy="21972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5 Oval"/>
            <p:cNvSpPr/>
            <p:nvPr/>
          </p:nvSpPr>
          <p:spPr>
            <a:xfrm>
              <a:off x="1000100" y="5072074"/>
              <a:ext cx="2714644" cy="16257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ERİŞİM İÇİN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Adres çubuğuna:</a:t>
            </a:r>
            <a:endParaRPr lang="tr-TR" dirty="0" smtClean="0">
              <a:hlinkClick r:id="rId2"/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www.</a:t>
            </a:r>
            <a:r>
              <a:rPr lang="tr-TR" dirty="0" err="1" smtClean="0">
                <a:solidFill>
                  <a:srgbClr val="FF0000"/>
                </a:solidFill>
              </a:rPr>
              <a:t>hakkari</a:t>
            </a:r>
            <a:r>
              <a:rPr lang="tr-TR" dirty="0" smtClean="0">
                <a:solidFill>
                  <a:srgbClr val="FF0000"/>
                </a:solidFill>
              </a:rPr>
              <a:t>.edu.tr/</a:t>
            </a:r>
            <a:r>
              <a:rPr lang="tr-TR" dirty="0" err="1" smtClean="0">
                <a:solidFill>
                  <a:srgbClr val="FF0000"/>
                </a:solidFill>
              </a:rPr>
              <a:t>kutuphane</a:t>
            </a:r>
            <a:r>
              <a:rPr lang="tr-TR" dirty="0" smtClean="0">
                <a:solidFill>
                  <a:srgbClr val="FF0000"/>
                </a:solidFill>
              </a:rPr>
              <a:t>/</a:t>
            </a:r>
            <a:r>
              <a:rPr lang="tr-TR" dirty="0" err="1" smtClean="0">
                <a:solidFill>
                  <a:srgbClr val="FF0000"/>
                </a:solidFill>
              </a:rPr>
              <a:t>anasayfa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dirty="0" smtClean="0"/>
              <a:t>Kütüphane </a:t>
            </a:r>
            <a:r>
              <a:rPr lang="tr-TR" dirty="0" err="1" smtClean="0"/>
              <a:t>anasafasından</a:t>
            </a:r>
            <a:r>
              <a:rPr lang="tr-TR" dirty="0" smtClean="0"/>
              <a:t> Açık E-Veritabanı Menüsü </a:t>
            </a:r>
            <a:r>
              <a:rPr lang="tr-TR" dirty="0" err="1" smtClean="0">
                <a:solidFill>
                  <a:srgbClr val="FF0000"/>
                </a:solidFill>
              </a:rPr>
              <a:t>DSpace’i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tıklayınız. </a:t>
            </a:r>
            <a:endParaRPr lang="tr-TR" dirty="0"/>
          </a:p>
        </p:txBody>
      </p:sp>
      <p:grpSp>
        <p:nvGrpSpPr>
          <p:cNvPr id="7" name="6 Grup"/>
          <p:cNvGrpSpPr/>
          <p:nvPr/>
        </p:nvGrpSpPr>
        <p:grpSpPr>
          <a:xfrm>
            <a:off x="1285852" y="2714620"/>
            <a:ext cx="6215106" cy="3714776"/>
            <a:chOff x="1071538" y="2571744"/>
            <a:chExt cx="6215106" cy="3714776"/>
          </a:xfrm>
        </p:grpSpPr>
        <p:pic>
          <p:nvPicPr>
            <p:cNvPr id="4" name="3 Resim" descr="foto 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538" y="2571744"/>
              <a:ext cx="6215106" cy="3714776"/>
            </a:xfrm>
            <a:prstGeom prst="rect">
              <a:avLst/>
            </a:prstGeom>
          </p:spPr>
        </p:pic>
        <p:sp>
          <p:nvSpPr>
            <p:cNvPr id="5" name="4 Oval"/>
            <p:cNvSpPr/>
            <p:nvPr/>
          </p:nvSpPr>
          <p:spPr>
            <a:xfrm>
              <a:off x="5643570" y="3286124"/>
              <a:ext cx="1143008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895996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Açılan pencereden: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Giriş : </a:t>
            </a:r>
            <a:r>
              <a:rPr lang="tr-TR" dirty="0" smtClean="0"/>
              <a:t>Kayıtlı üyeler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Kayıt: </a:t>
            </a:r>
            <a:r>
              <a:rPr lang="tr-TR" dirty="0" smtClean="0"/>
              <a:t>Sisteme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kaydolmak için kullanılır.</a:t>
            </a:r>
            <a:endParaRPr lang="tr-TR" dirty="0"/>
          </a:p>
        </p:txBody>
      </p:sp>
      <p:pic>
        <p:nvPicPr>
          <p:cNvPr id="1027" name="Picture 3" descr="C:\Users\Kütüphane\Desktop\dcpace\fot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143800" cy="4314827"/>
          </a:xfrm>
          <a:prstGeom prst="rect">
            <a:avLst/>
          </a:prstGeom>
          <a:noFill/>
        </p:spPr>
      </p:pic>
      <p:sp>
        <p:nvSpPr>
          <p:cNvPr id="7" name="6 Oval"/>
          <p:cNvSpPr/>
          <p:nvPr/>
        </p:nvSpPr>
        <p:spPr>
          <a:xfrm>
            <a:off x="5643570" y="5072074"/>
            <a:ext cx="100013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753120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Sisteme kaydolduktan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sonra ekranın sol </a:t>
            </a:r>
            <a:r>
              <a:rPr lang="tr-TR" dirty="0" smtClean="0"/>
              <a:t>tarafındaki  </a:t>
            </a:r>
            <a:r>
              <a:rPr lang="tr-TR" dirty="0" smtClean="0"/>
              <a:t>e-mail kısmına </a:t>
            </a:r>
            <a:r>
              <a:rPr lang="tr-TR" dirty="0" smtClean="0">
                <a:solidFill>
                  <a:srgbClr val="FF0000"/>
                </a:solidFill>
              </a:rPr>
              <a:t>kurumsal e-mail²</a:t>
            </a:r>
            <a:r>
              <a:rPr lang="tr-TR" dirty="0" smtClean="0"/>
              <a:t> adresi </a:t>
            </a:r>
            <a:r>
              <a:rPr lang="tr-TR" dirty="0" smtClean="0"/>
              <a:t>giriniz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“kaydet” </a:t>
            </a:r>
            <a:r>
              <a:rPr lang="tr-TR" dirty="0" smtClean="0"/>
              <a:t>düğmesini tıklayınız. </a:t>
            </a:r>
            <a:r>
              <a:rPr lang="tr-TR" smtClean="0"/>
              <a:t>Maile </a:t>
            </a:r>
            <a:r>
              <a:rPr lang="tr-TR" smtClean="0"/>
              <a:t>adresinize </a:t>
            </a:r>
            <a:r>
              <a:rPr lang="tr-TR" dirty="0" smtClean="0"/>
              <a:t>gelecek olan şifre ile ekranın sağ üst köşesindeki </a:t>
            </a:r>
            <a:r>
              <a:rPr lang="tr-TR" dirty="0" smtClean="0">
                <a:solidFill>
                  <a:srgbClr val="FF0000"/>
                </a:solidFill>
              </a:rPr>
              <a:t>“Giriş”³ </a:t>
            </a:r>
            <a:r>
              <a:rPr lang="tr-TR" dirty="0" smtClean="0"/>
              <a:t>butonuyla sayfaya erişebilirsiniz.</a:t>
            </a:r>
            <a:endParaRPr lang="tr-TR" dirty="0"/>
          </a:p>
        </p:txBody>
      </p:sp>
      <p:grpSp>
        <p:nvGrpSpPr>
          <p:cNvPr id="12" name="11 Grup"/>
          <p:cNvGrpSpPr/>
          <p:nvPr/>
        </p:nvGrpSpPr>
        <p:grpSpPr>
          <a:xfrm>
            <a:off x="571472" y="2773916"/>
            <a:ext cx="8043544" cy="3369729"/>
            <a:chOff x="571472" y="2773916"/>
            <a:chExt cx="8043544" cy="3369729"/>
          </a:xfrm>
        </p:grpSpPr>
        <p:grpSp>
          <p:nvGrpSpPr>
            <p:cNvPr id="8" name="7 Grup"/>
            <p:cNvGrpSpPr/>
            <p:nvPr/>
          </p:nvGrpSpPr>
          <p:grpSpPr>
            <a:xfrm>
              <a:off x="571472" y="3000372"/>
              <a:ext cx="7858180" cy="3143273"/>
              <a:chOff x="571472" y="3000372"/>
              <a:chExt cx="7858180" cy="3143273"/>
            </a:xfrm>
          </p:grpSpPr>
          <p:pic>
            <p:nvPicPr>
              <p:cNvPr id="2050" name="Picture 2" descr="C:\Users\Kütüphane\Desktop\dcpace\foto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472" y="3000372"/>
                <a:ext cx="7858180" cy="3143273"/>
              </a:xfrm>
              <a:prstGeom prst="rect">
                <a:avLst/>
              </a:prstGeom>
              <a:noFill/>
            </p:spPr>
          </p:pic>
          <p:sp>
            <p:nvSpPr>
              <p:cNvPr id="5" name="4 Oval"/>
              <p:cNvSpPr/>
              <p:nvPr/>
            </p:nvSpPr>
            <p:spPr>
              <a:xfrm>
                <a:off x="6215074" y="5402369"/>
                <a:ext cx="571504" cy="21431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" name="5 Oval"/>
              <p:cNvSpPr/>
              <p:nvPr/>
            </p:nvSpPr>
            <p:spPr>
              <a:xfrm>
                <a:off x="642910" y="4500570"/>
                <a:ext cx="1428760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" name="6 Oval"/>
              <p:cNvSpPr/>
              <p:nvPr/>
            </p:nvSpPr>
            <p:spPr>
              <a:xfrm>
                <a:off x="7858148" y="3000372"/>
                <a:ext cx="571504" cy="21431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9" name="8 Metin kutusu"/>
            <p:cNvSpPr txBox="1"/>
            <p:nvPr/>
          </p:nvSpPr>
          <p:spPr>
            <a:xfrm>
              <a:off x="6688527" y="5205985"/>
              <a:ext cx="256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1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2071670" y="4416990"/>
              <a:ext cx="256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2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10 Metin kutusu"/>
            <p:cNvSpPr txBox="1"/>
            <p:nvPr/>
          </p:nvSpPr>
          <p:spPr>
            <a:xfrm>
              <a:off x="8358214" y="2773916"/>
              <a:ext cx="256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just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Portala</a:t>
            </a:r>
            <a:r>
              <a:rPr lang="tr-TR" dirty="0" smtClean="0">
                <a:solidFill>
                  <a:srgbClr val="FF0000"/>
                </a:solidFill>
              </a:rPr>
              <a:t> Giriş: </a:t>
            </a:r>
            <a:r>
              <a:rPr lang="tr-TR" dirty="0" err="1" smtClean="0"/>
              <a:t>DSpace’e</a:t>
            </a:r>
            <a:r>
              <a:rPr lang="tr-TR" dirty="0" smtClean="0"/>
              <a:t> Giriş ekranından </a:t>
            </a:r>
            <a:r>
              <a:rPr lang="tr-TR" dirty="0" smtClean="0">
                <a:solidFill>
                  <a:srgbClr val="FF0000"/>
                </a:solidFill>
              </a:rPr>
              <a:t>e-mail ve şifrenizle</a:t>
            </a:r>
            <a:r>
              <a:rPr lang="tr-TR" dirty="0" smtClean="0"/>
              <a:t> girebilirsiniz. </a:t>
            </a:r>
            <a:endParaRPr lang="tr-TR" dirty="0"/>
          </a:p>
        </p:txBody>
      </p:sp>
      <p:grpSp>
        <p:nvGrpSpPr>
          <p:cNvPr id="8" name="7 Grup"/>
          <p:cNvGrpSpPr/>
          <p:nvPr/>
        </p:nvGrpSpPr>
        <p:grpSpPr>
          <a:xfrm>
            <a:off x="500034" y="1428736"/>
            <a:ext cx="7777163" cy="4580962"/>
            <a:chOff x="500034" y="1428736"/>
            <a:chExt cx="7777163" cy="4580962"/>
          </a:xfrm>
        </p:grpSpPr>
        <p:pic>
          <p:nvPicPr>
            <p:cNvPr id="6" name="Picture 2" descr="C:\Users\Kütüphane\Desktop\dcpace\foto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428736"/>
              <a:ext cx="7634287" cy="4580962"/>
            </a:xfrm>
            <a:prstGeom prst="rect">
              <a:avLst/>
            </a:prstGeom>
            <a:noFill/>
          </p:spPr>
        </p:pic>
        <p:sp>
          <p:nvSpPr>
            <p:cNvPr id="5" name="4 Oval"/>
            <p:cNvSpPr/>
            <p:nvPr/>
          </p:nvSpPr>
          <p:spPr>
            <a:xfrm>
              <a:off x="500034" y="2857496"/>
              <a:ext cx="1428760" cy="1143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Sisteme veri yüklemek için: </a:t>
            </a:r>
            <a:r>
              <a:rPr lang="tr-TR" dirty="0" smtClean="0"/>
              <a:t>Veri yüklemek için </a:t>
            </a:r>
            <a:r>
              <a:rPr lang="tr-TR" dirty="0" smtClean="0">
                <a:solidFill>
                  <a:srgbClr val="FF0000"/>
                </a:solidFill>
              </a:rPr>
              <a:t>“Gönderiler” </a:t>
            </a:r>
            <a:r>
              <a:rPr lang="tr-TR" dirty="0" smtClean="0"/>
              <a:t>başlığı tıklanır. Üyeler ekranın sağ üst köşesinde kendi profil durumunu görebilir. </a:t>
            </a:r>
            <a:endParaRPr lang="tr-TR" dirty="0"/>
          </a:p>
        </p:txBody>
      </p:sp>
      <p:grpSp>
        <p:nvGrpSpPr>
          <p:cNvPr id="9" name="8 Grup"/>
          <p:cNvGrpSpPr/>
          <p:nvPr/>
        </p:nvGrpSpPr>
        <p:grpSpPr>
          <a:xfrm>
            <a:off x="785786" y="1785926"/>
            <a:ext cx="7748614" cy="4564069"/>
            <a:chOff x="785786" y="1785926"/>
            <a:chExt cx="7748614" cy="4564069"/>
          </a:xfrm>
        </p:grpSpPr>
        <p:grpSp>
          <p:nvGrpSpPr>
            <p:cNvPr id="7" name="6 Grup"/>
            <p:cNvGrpSpPr/>
            <p:nvPr/>
          </p:nvGrpSpPr>
          <p:grpSpPr>
            <a:xfrm>
              <a:off x="785786" y="1785926"/>
              <a:ext cx="7748614" cy="4564069"/>
              <a:chOff x="785786" y="1785926"/>
              <a:chExt cx="7748614" cy="4564069"/>
            </a:xfrm>
          </p:grpSpPr>
          <p:pic>
            <p:nvPicPr>
              <p:cNvPr id="2051" name="Picture 3" descr="C:\Users\Kütüphane\Desktop\dcpace\foto6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5786" y="1785926"/>
                <a:ext cx="7748614" cy="4564069"/>
              </a:xfrm>
              <a:prstGeom prst="rect">
                <a:avLst/>
              </a:prstGeom>
              <a:noFill/>
            </p:spPr>
          </p:pic>
          <p:sp>
            <p:nvSpPr>
              <p:cNvPr id="6" name="5 Oval"/>
              <p:cNvSpPr/>
              <p:nvPr/>
            </p:nvSpPr>
            <p:spPr>
              <a:xfrm>
                <a:off x="6482896" y="5554210"/>
                <a:ext cx="857256" cy="285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8" name="7 Oval"/>
            <p:cNvSpPr/>
            <p:nvPr/>
          </p:nvSpPr>
          <p:spPr>
            <a:xfrm>
              <a:off x="7215206" y="1785926"/>
              <a:ext cx="1143008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 algn="just"/>
            <a:r>
              <a:rPr lang="tr-TR" dirty="0" smtClean="0"/>
              <a:t>Gönderi Başlatmak İçin: </a:t>
            </a:r>
            <a:r>
              <a:rPr lang="tr-TR" dirty="0" smtClean="0">
                <a:solidFill>
                  <a:srgbClr val="FF0000"/>
                </a:solidFill>
              </a:rPr>
              <a:t>“Yeni bir gönderi başlat”  </a:t>
            </a:r>
            <a:r>
              <a:rPr lang="tr-TR" dirty="0" smtClean="0"/>
              <a:t>başlığı tıklanır. </a:t>
            </a:r>
            <a:endParaRPr lang="tr-TR" dirty="0"/>
          </a:p>
        </p:txBody>
      </p:sp>
      <p:grpSp>
        <p:nvGrpSpPr>
          <p:cNvPr id="7" name="6 Grup"/>
          <p:cNvGrpSpPr/>
          <p:nvPr/>
        </p:nvGrpSpPr>
        <p:grpSpPr>
          <a:xfrm>
            <a:off x="642910" y="1785926"/>
            <a:ext cx="8143932" cy="4110030"/>
            <a:chOff x="642910" y="1857364"/>
            <a:chExt cx="7786742" cy="4110030"/>
          </a:xfrm>
        </p:grpSpPr>
        <p:pic>
          <p:nvPicPr>
            <p:cNvPr id="3074" name="Picture 2" descr="C:\Users\Kütüphane\Desktop\dcpace\foto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857364"/>
              <a:ext cx="7786742" cy="4110030"/>
            </a:xfrm>
            <a:prstGeom prst="rect">
              <a:avLst/>
            </a:prstGeom>
            <a:noFill/>
          </p:spPr>
        </p:pic>
        <p:sp>
          <p:nvSpPr>
            <p:cNvPr id="5" name="4 Oval"/>
            <p:cNvSpPr/>
            <p:nvPr/>
          </p:nvSpPr>
          <p:spPr>
            <a:xfrm>
              <a:off x="857224" y="4000504"/>
              <a:ext cx="2214578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    Koleksiyon Ekranı: </a:t>
            </a:r>
            <a:r>
              <a:rPr lang="tr-TR" dirty="0" smtClean="0"/>
              <a:t>Bu ekranda kendi çalıştığınız birimi seçerek bir sonraki adıma geçebilirsiniz.</a:t>
            </a:r>
            <a:endParaRPr lang="tr-TR" dirty="0"/>
          </a:p>
        </p:txBody>
      </p:sp>
      <p:pic>
        <p:nvPicPr>
          <p:cNvPr id="4098" name="Picture 2" descr="C:\Users\Kütüphane\Desktop\dcpace\foto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8072494" cy="4748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Veri Alanı Ekranı: </a:t>
            </a:r>
            <a:r>
              <a:rPr lang="tr-TR" dirty="0" smtClean="0"/>
              <a:t>Ekrandaki bilgiler eksiksiz doldurularak bir sonraki ekrana geçebilirsiniz.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foto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357298"/>
            <a:ext cx="4714908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260</Words>
  <Application>Microsoft Office PowerPoint</Application>
  <PresentationFormat>Ekran Gösterisi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    HAKKARİ ÜNİVERSİTESİ DSpace Açık Erişim  Kullanım Klavuzu </vt:lpstr>
      <vt:lpstr>ERİŞİM İÇİN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HAKKARİ ÜNİVERSİTESİ Dspace (Açık Erişim) Kullanım Klavuzu </dc:title>
  <dc:creator>Kütüphane</dc:creator>
  <cp:lastModifiedBy>Kütüphane</cp:lastModifiedBy>
  <cp:revision>51</cp:revision>
  <dcterms:created xsi:type="dcterms:W3CDTF">2018-09-28T06:51:18Z</dcterms:created>
  <dcterms:modified xsi:type="dcterms:W3CDTF">2018-10-03T12:39:21Z</dcterms:modified>
</cp:coreProperties>
</file>