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800" r:id="rId2"/>
    <p:sldId id="839" r:id="rId3"/>
    <p:sldId id="918" r:id="rId4"/>
    <p:sldId id="837" r:id="rId5"/>
    <p:sldId id="895" r:id="rId6"/>
    <p:sldId id="901" r:id="rId7"/>
    <p:sldId id="902" r:id="rId8"/>
    <p:sldId id="903" r:id="rId9"/>
    <p:sldId id="904" r:id="rId10"/>
    <p:sldId id="905" r:id="rId11"/>
    <p:sldId id="906" r:id="rId12"/>
    <p:sldId id="907" r:id="rId13"/>
    <p:sldId id="885" r:id="rId14"/>
    <p:sldId id="888" r:id="rId15"/>
    <p:sldId id="886" r:id="rId16"/>
    <p:sldId id="887" r:id="rId17"/>
    <p:sldId id="908" r:id="rId18"/>
    <p:sldId id="896" r:id="rId19"/>
    <p:sldId id="910" r:id="rId20"/>
    <p:sldId id="840" r:id="rId21"/>
    <p:sldId id="911" r:id="rId22"/>
    <p:sldId id="897" r:id="rId23"/>
    <p:sldId id="912" r:id="rId24"/>
    <p:sldId id="898" r:id="rId25"/>
    <p:sldId id="913" r:id="rId26"/>
    <p:sldId id="899" r:id="rId27"/>
    <p:sldId id="919" r:id="rId28"/>
    <p:sldId id="920" r:id="rId29"/>
    <p:sldId id="914" r:id="rId30"/>
    <p:sldId id="909" r:id="rId31"/>
    <p:sldId id="900" r:id="rId32"/>
    <p:sldId id="916" r:id="rId33"/>
    <p:sldId id="917" r:id="rId34"/>
    <p:sldId id="788" r:id="rId35"/>
    <p:sldId id="833" r:id="rId36"/>
    <p:sldId id="842" r:id="rId37"/>
    <p:sldId id="873" r:id="rId38"/>
    <p:sldId id="872" r:id="rId39"/>
    <p:sldId id="874" r:id="rId40"/>
    <p:sldId id="875" r:id="rId41"/>
    <p:sldId id="915" r:id="rId42"/>
    <p:sldId id="790" r:id="rId43"/>
    <p:sldId id="878" r:id="rId44"/>
    <p:sldId id="879" r:id="rId45"/>
    <p:sldId id="880" r:id="rId46"/>
    <p:sldId id="881" r:id="rId47"/>
    <p:sldId id="882" r:id="rId48"/>
    <p:sldId id="883" r:id="rId49"/>
    <p:sldId id="884" r:id="rId50"/>
    <p:sldId id="261" r:id="rId51"/>
    <p:sldId id="816" r:id="rId52"/>
    <p:sldId id="791" r:id="rId53"/>
    <p:sldId id="269" r:id="rId54"/>
    <p:sldId id="846" r:id="rId55"/>
    <p:sldId id="847" r:id="rId56"/>
    <p:sldId id="844" r:id="rId57"/>
    <p:sldId id="793" r:id="rId58"/>
    <p:sldId id="845" r:id="rId59"/>
    <p:sldId id="804" r:id="rId60"/>
    <p:sldId id="805" r:id="rId61"/>
    <p:sldId id="769" r:id="rId62"/>
    <p:sldId id="848" r:id="rId63"/>
    <p:sldId id="862" r:id="rId64"/>
    <p:sldId id="864" r:id="rId65"/>
    <p:sldId id="870" r:id="rId66"/>
    <p:sldId id="820" r:id="rId67"/>
    <p:sldId id="889" r:id="rId68"/>
    <p:sldId id="890" r:id="rId69"/>
    <p:sldId id="832" r:id="rId70"/>
    <p:sldId id="823" r:id="rId71"/>
    <p:sldId id="807" r:id="rId72"/>
    <p:sldId id="865" r:id="rId73"/>
    <p:sldId id="871" r:id="rId74"/>
    <p:sldId id="850" r:id="rId75"/>
    <p:sldId id="851" r:id="rId76"/>
    <p:sldId id="891" r:id="rId77"/>
    <p:sldId id="892" r:id="rId78"/>
    <p:sldId id="852" r:id="rId79"/>
    <p:sldId id="854" r:id="rId80"/>
    <p:sldId id="828" r:id="rId81"/>
    <p:sldId id="813" r:id="rId82"/>
    <p:sldId id="814" r:id="rId83"/>
    <p:sldId id="869" r:id="rId84"/>
    <p:sldId id="815" r:id="rId85"/>
    <p:sldId id="824" r:id="rId86"/>
    <p:sldId id="866" r:id="rId87"/>
    <p:sldId id="868" r:id="rId88"/>
    <p:sldId id="262" r:id="rId89"/>
    <p:sldId id="771" r:id="rId90"/>
    <p:sldId id="825" r:id="rId91"/>
    <p:sldId id="921" r:id="rId92"/>
    <p:sldId id="778" r:id="rId93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İsmail Ozan Çılgın" initials="IOC" lastIdx="48" clrIdx="0"/>
  <p:cmAuthor id="2" name="Aslı AYARÖZ AKSOY" initials="AAA" lastIdx="54" clrIdx="1">
    <p:extLst>
      <p:ext uri="{19B8F6BF-5375-455C-9EA6-DF929625EA0E}">
        <p15:presenceInfo xmlns:p15="http://schemas.microsoft.com/office/powerpoint/2012/main" userId="Aslı AYARÖZ AKSOY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46A"/>
    <a:srgbClr val="000000"/>
    <a:srgbClr val="203864"/>
    <a:srgbClr val="FFFFFF"/>
    <a:srgbClr val="FF9901"/>
    <a:srgbClr val="ED7D31"/>
    <a:srgbClr val="FF6600"/>
    <a:srgbClr val="FF3300"/>
    <a:srgbClr val="EFF9FF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94" autoAdjust="0"/>
    <p:restoredTop sz="86077" autoAdjust="0"/>
  </p:normalViewPr>
  <p:slideViewPr>
    <p:cSldViewPr snapToGrid="0">
      <p:cViewPr varScale="1">
        <p:scale>
          <a:sx n="91" d="100"/>
          <a:sy n="91" d="100"/>
        </p:scale>
        <p:origin x="96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6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-10888"/>
    </p:cViewPr>
  </p:sorterViewPr>
  <p:notesViewPr>
    <p:cSldViewPr snapToGrid="0">
      <p:cViewPr varScale="1">
        <p:scale>
          <a:sx n="85" d="100"/>
          <a:sy n="85" d="100"/>
        </p:scale>
        <p:origin x="392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commentAuthors" Target="commentAuthor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511318-B786-4E74-9874-E12AA91ABF7F}" type="datetimeFigureOut">
              <a:rPr lang="tr-TR" smtClean="0"/>
              <a:t>6.03.2023</a:t>
            </a:fld>
            <a:endParaRPr lang="tr-TR" dirty="0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 dirty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98BAFA-7B26-44C2-9B69-5F7639683827}" type="slidenum">
              <a:rPr lang="tr-TR" smtClean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97206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90563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tr-TR" altLang="tr-TR" sz="1100" dirty="0">
              <a:latin typeface="Roboto" pitchFamily="2" charset="0"/>
              <a:ea typeface="Roboto" pitchFamily="2" charset="0"/>
            </a:endParaRPr>
          </a:p>
          <a:p>
            <a:endParaRPr lang="tr-TR" sz="11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13932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1000" dirty="0">
              <a:latin typeface="Roboto" pitchFamily="2" charset="0"/>
              <a:ea typeface="Roboto" pitchFamily="2" charset="0"/>
            </a:endParaRPr>
          </a:p>
          <a:p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11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956378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1000" dirty="0">
              <a:latin typeface="Roboto" pitchFamily="2" charset="0"/>
              <a:ea typeface="Roboto" pitchFamily="2" charset="0"/>
            </a:endParaRPr>
          </a:p>
          <a:p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12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6633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1000" dirty="0">
              <a:latin typeface="Roboto" pitchFamily="2" charset="0"/>
              <a:ea typeface="Roboto" pitchFamily="2" charset="0"/>
            </a:endParaRPr>
          </a:p>
          <a:p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17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710826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1000" dirty="0">
              <a:latin typeface="Roboto" pitchFamily="2" charset="0"/>
              <a:ea typeface="Roboto" pitchFamily="2" charset="0"/>
            </a:endParaRPr>
          </a:p>
          <a:p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19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808402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20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9208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1000" dirty="0">
              <a:latin typeface="Roboto" pitchFamily="2" charset="0"/>
              <a:ea typeface="Roboto" pitchFamily="2" charset="0"/>
            </a:endParaRPr>
          </a:p>
          <a:p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21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521356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22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042604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1000" dirty="0">
              <a:latin typeface="Roboto" pitchFamily="2" charset="0"/>
              <a:ea typeface="Roboto" pitchFamily="2" charset="0"/>
            </a:endParaRPr>
          </a:p>
          <a:p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23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30125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24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561148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1000" dirty="0">
              <a:latin typeface="Roboto" pitchFamily="2" charset="0"/>
              <a:ea typeface="Roboto" pitchFamily="2" charset="0"/>
            </a:endParaRPr>
          </a:p>
          <a:p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25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638927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000" kern="1200" dirty="0">
              <a:solidFill>
                <a:schemeClr val="tx1"/>
              </a:solidFill>
              <a:effectLst/>
              <a:latin typeface="Roboto" pitchFamily="2" charset="0"/>
              <a:ea typeface="Roboto" pitchFamily="2" charset="0"/>
              <a:cs typeface="+mn-cs"/>
            </a:endParaRPr>
          </a:p>
          <a:p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224142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26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1760568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1000" dirty="0">
              <a:latin typeface="Roboto" pitchFamily="2" charset="0"/>
              <a:ea typeface="Roboto" pitchFamily="2" charset="0"/>
            </a:endParaRPr>
          </a:p>
          <a:p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27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8265252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30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96315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b="1" kern="1200" dirty="0">
              <a:solidFill>
                <a:schemeClr val="tx1"/>
              </a:solidFill>
              <a:latin typeface="Roboto" pitchFamily="2" charset="0"/>
              <a:ea typeface="Roboto" pitchFamily="2" charset="0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200" b="1" kern="1200" dirty="0">
              <a:solidFill>
                <a:schemeClr val="tx1"/>
              </a:solidFill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34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410856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35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356310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36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878807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90563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tr-TR" altLang="tr-TR" sz="1100" dirty="0">
              <a:latin typeface="Roboto" pitchFamily="2" charset="0"/>
              <a:ea typeface="Roboto" pitchFamily="2" charset="0"/>
            </a:endParaRPr>
          </a:p>
          <a:p>
            <a:endParaRPr lang="tr-TR" sz="11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40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628695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690563" y="1143000"/>
            <a:ext cx="5486400" cy="3086100"/>
          </a:xfrm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tr-TR" altLang="tr-TR" sz="1100" dirty="0">
              <a:latin typeface="Roboto" pitchFamily="2" charset="0"/>
              <a:ea typeface="Roboto" pitchFamily="2" charset="0"/>
            </a:endParaRPr>
          </a:p>
          <a:p>
            <a:endParaRPr lang="tr-TR" sz="11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41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228638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42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493062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50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22370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1000" dirty="0">
              <a:latin typeface="Roboto" pitchFamily="2" charset="0"/>
              <a:ea typeface="Roboto" pitchFamily="2" charset="0"/>
            </a:endParaRPr>
          </a:p>
          <a:p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943638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sz="1000" b="1" kern="1200" dirty="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rPr>
              <a:t>Yapısal Olmayan Risklerin Azaltılması Videosu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altLang="tr-TR" sz="1000" b="1" i="1" dirty="0">
                <a:latin typeface="Roboto" pitchFamily="2" charset="0"/>
                <a:ea typeface="Roboto" pitchFamily="2" charset="0"/>
              </a:rPr>
              <a:t>Video tıklayınca başlar, seslidir.</a:t>
            </a:r>
            <a:endParaRPr lang="tr-TR" altLang="tr-TR" sz="1000" i="1" dirty="0">
              <a:latin typeface="Roboto" pitchFamily="2" charset="0"/>
              <a:ea typeface="Roboto" pitchFamily="2" charset="0"/>
            </a:endParaRPr>
          </a:p>
          <a:p>
            <a:pPr>
              <a:spcAft>
                <a:spcPts val="600"/>
              </a:spcAft>
            </a:pPr>
            <a:r>
              <a:rPr lang="tr-TR" sz="1000" b="1" kern="1200" dirty="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rPr>
              <a:t>Video Süresi: 57 sn.</a:t>
            </a:r>
          </a:p>
          <a:p>
            <a:endParaRPr lang="tr-TR" sz="1000" kern="1200" dirty="0">
              <a:solidFill>
                <a:schemeClr val="tx1"/>
              </a:solidFill>
              <a:latin typeface="Roboto" pitchFamily="2" charset="0"/>
              <a:ea typeface="Roboto" pitchFamily="2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000" kern="1200" dirty="0">
                <a:solidFill>
                  <a:schemeClr val="tx1"/>
                </a:solidFill>
                <a:latin typeface="Roboto" pitchFamily="2" charset="0"/>
                <a:ea typeface="Roboto" pitchFamily="2" charset="0"/>
                <a:cs typeface="+mn-cs"/>
              </a:rPr>
              <a:t>Yaşam alanlarımızda yapısal olmayan riskleri azaltmak için yapmamız gerekenleri özetleyecek bir videomuzu izleyelim.</a:t>
            </a:r>
          </a:p>
          <a:p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51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571789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tr-TR" sz="1000" kern="1200" dirty="0">
              <a:solidFill>
                <a:schemeClr val="tx1"/>
              </a:solidFill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52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530898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53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155387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tr-TR" sz="1000" kern="1200" baseline="0" dirty="0">
              <a:solidFill>
                <a:schemeClr val="tx1"/>
              </a:solidFill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54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524950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55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857525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00"/>
              </a:spcAft>
            </a:pPr>
            <a:endParaRPr lang="tr-TR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56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2489735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000" kern="1200" dirty="0">
              <a:solidFill>
                <a:schemeClr val="tx1"/>
              </a:solidFill>
              <a:effectLst/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57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940751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58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7790681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59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881265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60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26126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1000" dirty="0">
              <a:latin typeface="Roboto" pitchFamily="2" charset="0"/>
              <a:ea typeface="Roboto" pitchFamily="2" charset="0"/>
            </a:endParaRPr>
          </a:p>
          <a:p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2524662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i="1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61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519977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tr-TR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62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70818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tr-TR" sz="1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63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2723807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tr-TR" altLang="tr-TR" sz="1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64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1738352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000" b="1" dirty="0">
                <a:latin typeface="Roboto" pitchFamily="2" charset="0"/>
                <a:ea typeface="Roboto" pitchFamily="2" charset="0"/>
              </a:rPr>
              <a:t>Önerilen Süre: 15</a:t>
            </a:r>
            <a:r>
              <a:rPr lang="tr-TR" sz="1000" b="1" baseline="0" dirty="0">
                <a:latin typeface="Roboto" pitchFamily="2" charset="0"/>
                <a:ea typeface="Roboto" pitchFamily="2" charset="0"/>
              </a:rPr>
              <a:t> sn. </a:t>
            </a:r>
            <a:endParaRPr lang="tr-TR" sz="1000" b="1" dirty="0">
              <a:latin typeface="Roboto" pitchFamily="2" charset="0"/>
              <a:ea typeface="Roboto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tr-TR" altLang="tr-TR" sz="1000" b="1" i="1" dirty="0">
                <a:latin typeface="Roboto" pitchFamily="2" charset="0"/>
                <a:ea typeface="Roboto" pitchFamily="2" charset="0"/>
              </a:rPr>
              <a:t>Slayt animasyonu otomatik başlar, sessizdir.</a:t>
            </a:r>
            <a:endParaRPr lang="tr-TR" altLang="tr-TR" sz="1000" i="1" dirty="0">
              <a:latin typeface="Roboto" pitchFamily="2" charset="0"/>
              <a:ea typeface="Roboto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000" dirty="0">
              <a:latin typeface="Roboto" pitchFamily="2" charset="0"/>
              <a:ea typeface="Roboto" pitchFamily="2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000" dirty="0">
                <a:latin typeface="Roboto" pitchFamily="2" charset="0"/>
                <a:ea typeface="Roboto" pitchFamily="2" charset="0"/>
              </a:rPr>
              <a:t>Bu bölüme kadar, afet ve acil durum öncesi hazırlıklarımızdan bahsettik. Şimdi ise afet sırasında yapılması gerekenler için hazırlıklara değinelim, doğru davranışlardan bahsedelim. </a:t>
            </a:r>
            <a:endParaRPr lang="tr-TR" sz="1000" i="1" dirty="0">
              <a:latin typeface="Roboto" pitchFamily="2" charset="0"/>
              <a:ea typeface="Roboto" pitchFamily="2" charset="0"/>
            </a:endParaRPr>
          </a:p>
          <a:p>
            <a:endParaRPr lang="tr-TR" sz="1200" dirty="0">
              <a:latin typeface="Roboto" pitchFamily="2" charset="0"/>
              <a:ea typeface="Roboto" pitchFamily="2" charset="0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65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6305561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900" i="1" kern="1200" dirty="0">
              <a:solidFill>
                <a:schemeClr val="tx1"/>
              </a:solidFill>
              <a:latin typeface="Roboto" pitchFamily="2" charset="0"/>
              <a:ea typeface="Roboto" pitchFamily="2" charset="0"/>
              <a:cs typeface="+mn-cs"/>
            </a:endParaRPr>
          </a:p>
          <a:p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66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6945366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tr-TR" sz="1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69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6930305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600"/>
              </a:spcAft>
            </a:pPr>
            <a:endParaRPr lang="tr-TR" sz="1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70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6946400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tr-TR" sz="1000" kern="1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71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430274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tr-TR" sz="1000" kern="1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72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970171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1000" dirty="0">
              <a:latin typeface="Roboto" pitchFamily="2" charset="0"/>
              <a:ea typeface="Roboto" pitchFamily="2" charset="0"/>
            </a:endParaRPr>
          </a:p>
          <a:p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18406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>
              <a:spcAft>
                <a:spcPts val="300"/>
              </a:spcAft>
            </a:pPr>
            <a:endParaRPr lang="tr-TR" sz="1000" kern="120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73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93451818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74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152498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75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856512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78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2429631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tr-TR" sz="10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79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6662157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80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435838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81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4470115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itchFamily="34" charset="0"/>
              <a:buNone/>
              <a:defRPr/>
            </a:pPr>
            <a:endParaRPr lang="tr-TR" sz="1000" i="1" kern="1200" dirty="0">
              <a:solidFill>
                <a:schemeClr val="tx1"/>
              </a:solidFill>
              <a:latin typeface="Roboto" pitchFamily="2" charset="0"/>
              <a:ea typeface="Roboto" pitchFamily="2" charset="0"/>
              <a:cs typeface="+mn-cs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82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5215403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83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400939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84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47162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1000" dirty="0">
              <a:latin typeface="Roboto" pitchFamily="2" charset="0"/>
              <a:ea typeface="Roboto" pitchFamily="2" charset="0"/>
            </a:endParaRPr>
          </a:p>
          <a:p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1651946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85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98480952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86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06789581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sz="1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87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02687334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1" hangingPunct="1">
              <a:lnSpc>
                <a:spcPct val="80000"/>
              </a:lnSpc>
              <a:spcBef>
                <a:spcPct val="0"/>
              </a:spcBef>
              <a:spcAft>
                <a:spcPts val="600"/>
              </a:spcAft>
              <a:buFont typeface="Arial" pitchFamily="34" charset="0"/>
              <a:buNone/>
              <a:defRPr/>
            </a:pPr>
            <a:endParaRPr lang="tr-TR" sz="1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88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8209338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tr-TR" sz="1000" kern="1200" dirty="0">
              <a:solidFill>
                <a:schemeClr val="tx1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89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6641378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90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691406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tr-TR" sz="1000" kern="1200" dirty="0">
              <a:solidFill>
                <a:schemeClr val="tx1"/>
              </a:solidFill>
              <a:latin typeface="Roboto" pitchFamily="2" charset="0"/>
              <a:ea typeface="Roboto" pitchFamily="2" charset="0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000" kern="1200" dirty="0">
              <a:solidFill>
                <a:schemeClr val="tx1"/>
              </a:solidFill>
              <a:latin typeface="Roboto" pitchFamily="2" charset="0"/>
              <a:ea typeface="Roboto" pitchFamily="2" charset="0"/>
              <a:cs typeface="+mn-cs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91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4225201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lang="tr-TR" sz="1000" kern="1200" dirty="0">
              <a:solidFill>
                <a:schemeClr val="tx1"/>
              </a:solidFill>
              <a:latin typeface="Roboto" pitchFamily="2" charset="0"/>
              <a:ea typeface="Roboto" pitchFamily="2" charset="0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1000" kern="1200" dirty="0">
              <a:solidFill>
                <a:schemeClr val="tx1"/>
              </a:solidFill>
              <a:latin typeface="Roboto" pitchFamily="2" charset="0"/>
              <a:ea typeface="Roboto" pitchFamily="2" charset="0"/>
              <a:cs typeface="+mn-cs"/>
            </a:endParaRP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92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598855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1000" dirty="0">
              <a:latin typeface="Roboto" pitchFamily="2" charset="0"/>
              <a:ea typeface="Roboto" pitchFamily="2" charset="0"/>
            </a:endParaRPr>
          </a:p>
          <a:p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8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737471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1000" dirty="0">
              <a:latin typeface="Roboto" pitchFamily="2" charset="0"/>
              <a:ea typeface="Roboto" pitchFamily="2" charset="0"/>
            </a:endParaRPr>
          </a:p>
          <a:p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9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285776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1000" dirty="0">
              <a:latin typeface="Roboto" pitchFamily="2" charset="0"/>
              <a:ea typeface="Roboto" pitchFamily="2" charset="0"/>
            </a:endParaRPr>
          </a:p>
          <a:p>
            <a:endParaRPr lang="tr-TR" sz="1000" dirty="0">
              <a:latin typeface="Roboto" pitchFamily="2" charset="0"/>
              <a:ea typeface="Roboto" pitchFamily="2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98BAFA-7B26-44C2-9B69-5F7639683827}" type="slidenum">
              <a:rPr lang="tr-TR" smtClean="0"/>
              <a:t>10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181286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ayfa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322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Kapak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24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653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e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Users\ozgur.bostanci\Desktop\AFET%20B&#304;L&#304;NC&#304;\&#304;SMEP_VERS&#304;YON_1\B&#304;REYVEA&#304;LELER&#304;&#199;&#304;N_1\2%20E&#287;itmen%20E&#287;itimi%20PRO%20Sunumu\Sunum%20Paketi\Ya&#351;am-Alan&#305;ndaki-Tehlikeler.wmv" TargetMode="External"/><Relationship Id="rId1" Type="http://schemas.microsoft.com/office/2007/relationships/media" Target="file:///C:\Users\ozgur.bostanci\Desktop\AFET%20B&#304;L&#304;NC&#304;\&#304;SMEP_VERS&#304;YON_1\B&#304;REYVEA&#304;LELER&#304;&#199;&#304;N_1\2%20E&#287;itmen%20E&#287;itimi%20PRO%20Sunumu\Sunum%20Paketi\Ya&#351;am-Alan&#305;ndaki-Tehlikeler.wmv" TargetMode="External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30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emf"/><Relationship Id="rId3" Type="http://schemas.openxmlformats.org/officeDocument/2006/relationships/image" Target="../media/image55.png"/><Relationship Id="rId7" Type="http://schemas.openxmlformats.org/officeDocument/2006/relationships/image" Target="../media/image59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emf"/><Relationship Id="rId5" Type="http://schemas.openxmlformats.org/officeDocument/2006/relationships/image" Target="../media/image57.emf"/><Relationship Id="rId10" Type="http://schemas.openxmlformats.org/officeDocument/2006/relationships/image" Target="../media/image62.emf"/><Relationship Id="rId4" Type="http://schemas.openxmlformats.org/officeDocument/2006/relationships/image" Target="../media/image56.emf"/><Relationship Id="rId9" Type="http://schemas.openxmlformats.org/officeDocument/2006/relationships/image" Target="../media/image61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gif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7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9.emf"/><Relationship Id="rId4" Type="http://schemas.openxmlformats.org/officeDocument/2006/relationships/image" Target="../media/image7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emf"/><Relationship Id="rId5" Type="http://schemas.openxmlformats.org/officeDocument/2006/relationships/image" Target="../media/image81.png"/><Relationship Id="rId4" Type="http://schemas.openxmlformats.org/officeDocument/2006/relationships/image" Target="../media/image7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emf"/><Relationship Id="rId3" Type="http://schemas.openxmlformats.org/officeDocument/2006/relationships/image" Target="../media/image83.jpg"/><Relationship Id="rId7" Type="http://schemas.openxmlformats.org/officeDocument/2006/relationships/image" Target="../media/image87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1.png"/><Relationship Id="rId4" Type="http://schemas.openxmlformats.org/officeDocument/2006/relationships/image" Target="../media/image90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2.png"/><Relationship Id="rId7" Type="http://schemas.openxmlformats.org/officeDocument/2006/relationships/image" Target="../media/image95.emf"/><Relationship Id="rId12" Type="http://schemas.openxmlformats.org/officeDocument/2006/relationships/image" Target="../media/image10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emf"/><Relationship Id="rId11" Type="http://schemas.openxmlformats.org/officeDocument/2006/relationships/image" Target="../media/image99.emf"/><Relationship Id="rId5" Type="http://schemas.openxmlformats.org/officeDocument/2006/relationships/image" Target="../media/image53.gif"/><Relationship Id="rId10" Type="http://schemas.openxmlformats.org/officeDocument/2006/relationships/image" Target="../media/image98.emf"/><Relationship Id="rId4" Type="http://schemas.openxmlformats.org/officeDocument/2006/relationships/image" Target="../media/image93.jpeg"/><Relationship Id="rId9" Type="http://schemas.openxmlformats.org/officeDocument/2006/relationships/image" Target="../media/image97.e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1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78.png"/><Relationship Id="rId9" Type="http://schemas.openxmlformats.org/officeDocument/2006/relationships/image" Target="../media/image106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10" Type="http://schemas.openxmlformats.org/officeDocument/2006/relationships/image" Target="../media/image116.emf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11" Type="http://schemas.openxmlformats.org/officeDocument/2006/relationships/image" Target="../media/image78.png"/><Relationship Id="rId5" Type="http://schemas.openxmlformats.org/officeDocument/2006/relationships/image" Target="../media/image119.png"/><Relationship Id="rId10" Type="http://schemas.openxmlformats.org/officeDocument/2006/relationships/image" Target="../media/image124.emf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13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7" Type="http://schemas.openxmlformats.org/officeDocument/2006/relationships/image" Target="../media/image13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png"/><Relationship Id="rId18" Type="http://schemas.openxmlformats.org/officeDocument/2006/relationships/image" Target="../media/image157.png"/><Relationship Id="rId3" Type="http://schemas.openxmlformats.org/officeDocument/2006/relationships/image" Target="../media/image142.png"/><Relationship Id="rId21" Type="http://schemas.openxmlformats.org/officeDocument/2006/relationships/image" Target="../media/image160.png"/><Relationship Id="rId7" Type="http://schemas.openxmlformats.org/officeDocument/2006/relationships/image" Target="../media/image146.png"/><Relationship Id="rId12" Type="http://schemas.openxmlformats.org/officeDocument/2006/relationships/image" Target="../media/image151.png"/><Relationship Id="rId17" Type="http://schemas.openxmlformats.org/officeDocument/2006/relationships/image" Target="../media/image156.pn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155.png"/><Relationship Id="rId20" Type="http://schemas.openxmlformats.org/officeDocument/2006/relationships/image" Target="../media/image1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5" Type="http://schemas.openxmlformats.org/officeDocument/2006/relationships/image" Target="../media/image154.png"/><Relationship Id="rId10" Type="http://schemas.openxmlformats.org/officeDocument/2006/relationships/image" Target="../media/image149.png"/><Relationship Id="rId19" Type="http://schemas.openxmlformats.org/officeDocument/2006/relationships/image" Target="../media/image158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Relationship Id="rId14" Type="http://schemas.openxmlformats.org/officeDocument/2006/relationships/image" Target="../media/image153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13" Type="http://schemas.openxmlformats.org/officeDocument/2006/relationships/image" Target="../media/image171.pn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12" Type="http://schemas.openxmlformats.org/officeDocument/2006/relationships/image" Target="../media/image170.png"/><Relationship Id="rId2" Type="http://schemas.openxmlformats.org/officeDocument/2006/relationships/notesSlide" Target="../notesSlides/notesSlide48.xml"/><Relationship Id="rId16" Type="http://schemas.openxmlformats.org/officeDocument/2006/relationships/image" Target="../media/image1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4.png"/><Relationship Id="rId11" Type="http://schemas.openxmlformats.org/officeDocument/2006/relationships/image" Target="../media/image169.png"/><Relationship Id="rId5" Type="http://schemas.openxmlformats.org/officeDocument/2006/relationships/image" Target="../media/image163.png"/><Relationship Id="rId15" Type="http://schemas.openxmlformats.org/officeDocument/2006/relationships/image" Target="../media/image173.png"/><Relationship Id="rId10" Type="http://schemas.openxmlformats.org/officeDocument/2006/relationships/image" Target="../media/image168.png"/><Relationship Id="rId4" Type="http://schemas.openxmlformats.org/officeDocument/2006/relationships/image" Target="../media/image162.png"/><Relationship Id="rId9" Type="http://schemas.openxmlformats.org/officeDocument/2006/relationships/image" Target="../media/image167.png"/><Relationship Id="rId14" Type="http://schemas.openxmlformats.org/officeDocument/2006/relationships/image" Target="../media/image17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75.png"/><Relationship Id="rId7" Type="http://schemas.openxmlformats.org/officeDocument/2006/relationships/image" Target="../media/image179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8.png"/><Relationship Id="rId11" Type="http://schemas.openxmlformats.org/officeDocument/2006/relationships/image" Target="../media/image183.png"/><Relationship Id="rId5" Type="http://schemas.openxmlformats.org/officeDocument/2006/relationships/image" Target="../media/image177.png"/><Relationship Id="rId10" Type="http://schemas.openxmlformats.org/officeDocument/2006/relationships/image" Target="../media/image182.png"/><Relationship Id="rId4" Type="http://schemas.openxmlformats.org/officeDocument/2006/relationships/image" Target="../media/image176.png"/><Relationship Id="rId9" Type="http://schemas.openxmlformats.org/officeDocument/2006/relationships/image" Target="../media/image181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13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png"/><Relationship Id="rId3" Type="http://schemas.openxmlformats.org/officeDocument/2006/relationships/image" Target="../media/image194.png"/><Relationship Id="rId7" Type="http://schemas.openxmlformats.org/officeDocument/2006/relationships/image" Target="../media/image19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6.png"/><Relationship Id="rId5" Type="http://schemas.openxmlformats.org/officeDocument/2006/relationships/image" Target="../media/image78.png"/><Relationship Id="rId4" Type="http://schemas.openxmlformats.org/officeDocument/2006/relationships/image" Target="../media/image19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200.png"/><Relationship Id="rId7" Type="http://schemas.openxmlformats.org/officeDocument/2006/relationships/image" Target="../media/image20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9.png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png"/><Relationship Id="rId3" Type="http://schemas.openxmlformats.org/officeDocument/2006/relationships/image" Target="../media/image210.png"/><Relationship Id="rId7" Type="http://schemas.openxmlformats.org/officeDocument/2006/relationships/image" Target="../media/image21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1.png"/><Relationship Id="rId3" Type="http://schemas.openxmlformats.org/officeDocument/2006/relationships/image" Target="../media/image216.png"/><Relationship Id="rId7" Type="http://schemas.openxmlformats.org/officeDocument/2006/relationships/image" Target="../media/image220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9.png"/><Relationship Id="rId5" Type="http://schemas.openxmlformats.org/officeDocument/2006/relationships/image" Target="../media/image218.png"/><Relationship Id="rId4" Type="http://schemas.openxmlformats.org/officeDocument/2006/relationships/image" Target="../media/image217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image" Target="../media/image222.png"/><Relationship Id="rId7" Type="http://schemas.openxmlformats.org/officeDocument/2006/relationships/image" Target="../media/image22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10" Type="http://schemas.openxmlformats.org/officeDocument/2006/relationships/image" Target="../media/image229.png"/><Relationship Id="rId4" Type="http://schemas.openxmlformats.org/officeDocument/2006/relationships/image" Target="../media/image223.png"/><Relationship Id="rId9" Type="http://schemas.openxmlformats.org/officeDocument/2006/relationships/image" Target="../media/image228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2.png"/><Relationship Id="rId4" Type="http://schemas.openxmlformats.org/officeDocument/2006/relationships/image" Target="../media/image23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3" Type="http://schemas.openxmlformats.org/officeDocument/2006/relationships/image" Target="../media/image234.png"/><Relationship Id="rId7" Type="http://schemas.openxmlformats.org/officeDocument/2006/relationships/image" Target="../media/image238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7.png"/><Relationship Id="rId5" Type="http://schemas.openxmlformats.org/officeDocument/2006/relationships/image" Target="../media/image236.png"/><Relationship Id="rId4" Type="http://schemas.openxmlformats.org/officeDocument/2006/relationships/image" Target="../media/image235.png"/><Relationship Id="rId9" Type="http://schemas.openxmlformats.org/officeDocument/2006/relationships/image" Target="../media/image240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241.png"/><Relationship Id="rId4" Type="http://schemas.openxmlformats.org/officeDocument/2006/relationships/notesSlide" Target="../notesSlides/notesSlide6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3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C99DEDC6-0BD9-4AA0-94EC-FCEB27E7F218}"/>
              </a:ext>
            </a:extLst>
          </p:cNvPr>
          <p:cNvSpPr txBox="1"/>
          <p:nvPr/>
        </p:nvSpPr>
        <p:spPr>
          <a:xfrm>
            <a:off x="1045028" y="3111932"/>
            <a:ext cx="1010194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tr-TR" sz="45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Temel Afet Bilinci Eğitimi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1FCB068F-0957-29A2-DB79-86676127F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36" y="329267"/>
            <a:ext cx="1909436" cy="190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A05D3785-9833-9D71-88E5-A6E934EE3729}"/>
              </a:ext>
            </a:extLst>
          </p:cNvPr>
          <p:cNvSpPr txBox="1"/>
          <p:nvPr/>
        </p:nvSpPr>
        <p:spPr>
          <a:xfrm>
            <a:off x="4894881" y="5967219"/>
            <a:ext cx="1010194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tr-TR" sz="2500" i="1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Öğr. Gör. Erkut ÖZGÜR</a:t>
            </a:r>
          </a:p>
        </p:txBody>
      </p:sp>
      <p:pic>
        <p:nvPicPr>
          <p:cNvPr id="10246" name="Picture 6" descr="AFAD YENİ LOGOSU | AFADSEN">
            <a:extLst>
              <a:ext uri="{FF2B5EF4-FFF2-40B4-BE49-F238E27FC236}">
                <a16:creationId xmlns:a16="http://schemas.microsoft.com/office/drawing/2014/main" id="{8ECC43A3-898B-6455-B997-C213A4F20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96535"/>
            <a:ext cx="2413000" cy="241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591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şlık 1">
            <a:extLst>
              <a:ext uri="{FF2B5EF4-FFF2-40B4-BE49-F238E27FC236}">
                <a16:creationId xmlns:a16="http://schemas.microsoft.com/office/drawing/2014/main" id="{31F0036F-64D5-0B44-BEE5-64D290C5FF27}"/>
              </a:ext>
            </a:extLst>
          </p:cNvPr>
          <p:cNvSpPr txBox="1">
            <a:spLocks/>
          </p:cNvSpPr>
          <p:nvPr/>
        </p:nvSpPr>
        <p:spPr>
          <a:xfrm>
            <a:off x="599209" y="587718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Sosyal Afetler</a:t>
            </a:r>
          </a:p>
        </p:txBody>
      </p:sp>
      <p:sp>
        <p:nvSpPr>
          <p:cNvPr id="2" name="İçerik Yer Tutucusu 4">
            <a:extLst>
              <a:ext uri="{FF2B5EF4-FFF2-40B4-BE49-F238E27FC236}">
                <a16:creationId xmlns:a16="http://schemas.microsoft.com/office/drawing/2014/main" id="{9EF7CD2E-E8DB-6EFE-90EF-94E99ED35973}"/>
              </a:ext>
            </a:extLst>
          </p:cNvPr>
          <p:cNvSpPr txBox="1">
            <a:spLocks/>
          </p:cNvSpPr>
          <p:nvPr/>
        </p:nvSpPr>
        <p:spPr>
          <a:xfrm>
            <a:off x="599209" y="1513718"/>
            <a:ext cx="11552237" cy="53535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3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Yangınlar,</a:t>
            </a:r>
          </a:p>
          <a:p>
            <a:pPr algn="just">
              <a:lnSpc>
                <a:spcPct val="3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Savaşlar,</a:t>
            </a:r>
          </a:p>
          <a:p>
            <a:pPr algn="just">
              <a:lnSpc>
                <a:spcPct val="3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Terör saldırıları,</a:t>
            </a:r>
          </a:p>
          <a:p>
            <a:pPr algn="just">
              <a:lnSpc>
                <a:spcPct val="3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Göçler.</a:t>
            </a:r>
          </a:p>
        </p:txBody>
      </p:sp>
    </p:spTree>
    <p:extLst>
      <p:ext uri="{BB962C8B-B14F-4D97-AF65-F5344CB8AC3E}">
        <p14:creationId xmlns:p14="http://schemas.microsoft.com/office/powerpoint/2010/main" val="127940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şlık 1">
            <a:extLst>
              <a:ext uri="{FF2B5EF4-FFF2-40B4-BE49-F238E27FC236}">
                <a16:creationId xmlns:a16="http://schemas.microsoft.com/office/drawing/2014/main" id="{31F0036F-64D5-0B44-BEE5-64D290C5FF27}"/>
              </a:ext>
            </a:extLst>
          </p:cNvPr>
          <p:cNvSpPr txBox="1">
            <a:spLocks/>
          </p:cNvSpPr>
          <p:nvPr/>
        </p:nvSpPr>
        <p:spPr>
          <a:xfrm>
            <a:off x="599209" y="587718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Teknolojik Afetler</a:t>
            </a:r>
          </a:p>
        </p:txBody>
      </p:sp>
      <p:sp>
        <p:nvSpPr>
          <p:cNvPr id="2" name="İçerik Yer Tutucusu 4">
            <a:extLst>
              <a:ext uri="{FF2B5EF4-FFF2-40B4-BE49-F238E27FC236}">
                <a16:creationId xmlns:a16="http://schemas.microsoft.com/office/drawing/2014/main" id="{9EF7CD2E-E8DB-6EFE-90EF-94E99ED35973}"/>
              </a:ext>
            </a:extLst>
          </p:cNvPr>
          <p:cNvSpPr txBox="1">
            <a:spLocks/>
          </p:cNvSpPr>
          <p:nvPr/>
        </p:nvSpPr>
        <p:spPr>
          <a:xfrm>
            <a:off x="599209" y="1513718"/>
            <a:ext cx="11552237" cy="53535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3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Maden kazaları,</a:t>
            </a:r>
          </a:p>
          <a:p>
            <a:pPr algn="just">
              <a:lnSpc>
                <a:spcPct val="3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KBRN olayları ve kazaları,</a:t>
            </a:r>
          </a:p>
          <a:p>
            <a:pPr algn="just">
              <a:lnSpc>
                <a:spcPct val="3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Sanayi kazaları,</a:t>
            </a:r>
          </a:p>
          <a:p>
            <a:pPr algn="just">
              <a:lnSpc>
                <a:spcPct val="3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Ulaşım kazaları.</a:t>
            </a:r>
          </a:p>
        </p:txBody>
      </p:sp>
    </p:spTree>
    <p:extLst>
      <p:ext uri="{BB962C8B-B14F-4D97-AF65-F5344CB8AC3E}">
        <p14:creationId xmlns:p14="http://schemas.microsoft.com/office/powerpoint/2010/main" val="461661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şlık 1">
            <a:extLst>
              <a:ext uri="{FF2B5EF4-FFF2-40B4-BE49-F238E27FC236}">
                <a16:creationId xmlns:a16="http://schemas.microsoft.com/office/drawing/2014/main" id="{31F0036F-64D5-0B44-BEE5-64D290C5FF27}"/>
              </a:ext>
            </a:extLst>
          </p:cNvPr>
          <p:cNvSpPr txBox="1">
            <a:spLocks/>
          </p:cNvSpPr>
          <p:nvPr/>
        </p:nvSpPr>
        <p:spPr>
          <a:xfrm>
            <a:off x="599209" y="587718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Deprem</a:t>
            </a:r>
          </a:p>
        </p:txBody>
      </p:sp>
      <p:sp>
        <p:nvSpPr>
          <p:cNvPr id="2" name="İçerik Yer Tutucusu 4">
            <a:extLst>
              <a:ext uri="{FF2B5EF4-FFF2-40B4-BE49-F238E27FC236}">
                <a16:creationId xmlns:a16="http://schemas.microsoft.com/office/drawing/2014/main" id="{9EF7CD2E-E8DB-6EFE-90EF-94E99ED35973}"/>
              </a:ext>
            </a:extLst>
          </p:cNvPr>
          <p:cNvSpPr txBox="1">
            <a:spLocks/>
          </p:cNvSpPr>
          <p:nvPr/>
        </p:nvSpPr>
        <p:spPr>
          <a:xfrm>
            <a:off x="599209" y="1513718"/>
            <a:ext cx="11552237" cy="53535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3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Levha hareketleri sonucu meydana gelen kırılmaların,</a:t>
            </a:r>
          </a:p>
          <a:p>
            <a:pPr algn="just">
              <a:lnSpc>
                <a:spcPct val="3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Dalgalar halinde yayılarak,</a:t>
            </a:r>
          </a:p>
          <a:p>
            <a:pPr algn="just">
              <a:lnSpc>
                <a:spcPct val="3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Yer yüzünü hareket ettirmesi olayıdır.</a:t>
            </a:r>
          </a:p>
        </p:txBody>
      </p:sp>
      <p:pic>
        <p:nvPicPr>
          <p:cNvPr id="1026" name="Picture 2" descr="Depreme Dayanıklı Binalar Nasıl Tasarlanır? - Arkitera">
            <a:extLst>
              <a:ext uri="{FF2B5EF4-FFF2-40B4-BE49-F238E27FC236}">
                <a16:creationId xmlns:a16="http://schemas.microsoft.com/office/drawing/2014/main" id="{EC135CB1-57C2-95BA-F443-F43B50E47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026" y="309107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18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qyC8x0f3IhWePuhv">
            <a:hlinkClick r:id="" action="ppaction://media"/>
            <a:extLst>
              <a:ext uri="{FF2B5EF4-FFF2-40B4-BE49-F238E27FC236}">
                <a16:creationId xmlns:a16="http://schemas.microsoft.com/office/drawing/2014/main" id="{BC5673CA-B4C3-9B3F-8CFA-A759D7650E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6000" y="1350960"/>
            <a:ext cx="896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Başlık 1">
            <a:extLst>
              <a:ext uri="{FF2B5EF4-FFF2-40B4-BE49-F238E27FC236}">
                <a16:creationId xmlns:a16="http://schemas.microsoft.com/office/drawing/2014/main" id="{D89165F9-A530-038B-8932-4566C41432BA}"/>
              </a:ext>
            </a:extLst>
          </p:cNvPr>
          <p:cNvSpPr txBox="1">
            <a:spLocks/>
          </p:cNvSpPr>
          <p:nvPr/>
        </p:nvSpPr>
        <p:spPr>
          <a:xfrm>
            <a:off x="599209" y="467040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000" dirty="0">
                <a:solidFill>
                  <a:srgbClr val="FF33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P Dalgası</a:t>
            </a:r>
          </a:p>
        </p:txBody>
      </p:sp>
    </p:spTree>
    <p:extLst>
      <p:ext uri="{BB962C8B-B14F-4D97-AF65-F5344CB8AC3E}">
        <p14:creationId xmlns:p14="http://schemas.microsoft.com/office/powerpoint/2010/main" val="261438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1">
            <a:extLst>
              <a:ext uri="{FF2B5EF4-FFF2-40B4-BE49-F238E27FC236}">
                <a16:creationId xmlns:a16="http://schemas.microsoft.com/office/drawing/2014/main" id="{D89165F9-A530-038B-8932-4566C41432BA}"/>
              </a:ext>
            </a:extLst>
          </p:cNvPr>
          <p:cNvSpPr txBox="1">
            <a:spLocks/>
          </p:cNvSpPr>
          <p:nvPr/>
        </p:nvSpPr>
        <p:spPr>
          <a:xfrm>
            <a:off x="599209" y="436560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000" dirty="0">
                <a:solidFill>
                  <a:srgbClr val="FF33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S Dalgası</a:t>
            </a:r>
          </a:p>
        </p:txBody>
      </p:sp>
      <p:pic>
        <p:nvPicPr>
          <p:cNvPr id="4" name="uuPQFesH4UkqT-m6">
            <a:hlinkClick r:id="" action="ppaction://media"/>
            <a:extLst>
              <a:ext uri="{FF2B5EF4-FFF2-40B4-BE49-F238E27FC236}">
                <a16:creationId xmlns:a16="http://schemas.microsoft.com/office/drawing/2014/main" id="{F3E9DB91-3C31-DA83-2E63-74AE2E0049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6000" y="1381440"/>
            <a:ext cx="896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344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1">
            <a:extLst>
              <a:ext uri="{FF2B5EF4-FFF2-40B4-BE49-F238E27FC236}">
                <a16:creationId xmlns:a16="http://schemas.microsoft.com/office/drawing/2014/main" id="{D89165F9-A530-038B-8932-4566C41432BA}"/>
              </a:ext>
            </a:extLst>
          </p:cNvPr>
          <p:cNvSpPr txBox="1">
            <a:spLocks/>
          </p:cNvSpPr>
          <p:nvPr/>
        </p:nvSpPr>
        <p:spPr>
          <a:xfrm>
            <a:off x="599209" y="451800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000" dirty="0">
                <a:solidFill>
                  <a:srgbClr val="FF33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Love Dalgası</a:t>
            </a:r>
          </a:p>
        </p:txBody>
      </p:sp>
      <p:pic>
        <p:nvPicPr>
          <p:cNvPr id="4" name="mcZ9lVXl6cKjrHbE">
            <a:hlinkClick r:id="" action="ppaction://media"/>
            <a:extLst>
              <a:ext uri="{FF2B5EF4-FFF2-40B4-BE49-F238E27FC236}">
                <a16:creationId xmlns:a16="http://schemas.microsoft.com/office/drawing/2014/main" id="{DB7B14F3-FB24-8B4B-4424-A5A31AA8B4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6000" y="1259520"/>
            <a:ext cx="896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9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1">
            <a:extLst>
              <a:ext uri="{FF2B5EF4-FFF2-40B4-BE49-F238E27FC236}">
                <a16:creationId xmlns:a16="http://schemas.microsoft.com/office/drawing/2014/main" id="{D89165F9-A530-038B-8932-4566C41432BA}"/>
              </a:ext>
            </a:extLst>
          </p:cNvPr>
          <p:cNvSpPr txBox="1">
            <a:spLocks/>
          </p:cNvSpPr>
          <p:nvPr/>
        </p:nvSpPr>
        <p:spPr>
          <a:xfrm>
            <a:off x="599209" y="539404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000" dirty="0">
                <a:solidFill>
                  <a:srgbClr val="FF33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Rayleigh Dalgası</a:t>
            </a:r>
          </a:p>
        </p:txBody>
      </p:sp>
      <p:pic>
        <p:nvPicPr>
          <p:cNvPr id="4" name="6eg1SGrqRLHUttYh">
            <a:hlinkClick r:id="" action="ppaction://media"/>
            <a:extLst>
              <a:ext uri="{FF2B5EF4-FFF2-40B4-BE49-F238E27FC236}">
                <a16:creationId xmlns:a16="http://schemas.microsoft.com/office/drawing/2014/main" id="{76D57B34-1797-BEF9-E978-6D141292CF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6000" y="1396680"/>
            <a:ext cx="8960000" cy="50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6364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4">
            <a:extLst>
              <a:ext uri="{FF2B5EF4-FFF2-40B4-BE49-F238E27FC236}">
                <a16:creationId xmlns:a16="http://schemas.microsoft.com/office/drawing/2014/main" id="{9EF7CD2E-E8DB-6EFE-90EF-94E99ED35973}"/>
              </a:ext>
            </a:extLst>
          </p:cNvPr>
          <p:cNvSpPr txBox="1">
            <a:spLocks/>
          </p:cNvSpPr>
          <p:nvPr/>
        </p:nvSpPr>
        <p:spPr>
          <a:xfrm>
            <a:off x="792321" y="924755"/>
            <a:ext cx="10607357" cy="500849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5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Yılda </a:t>
            </a:r>
            <a:r>
              <a:rPr lang="tr-TR" sz="25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3.5 milyon </a:t>
            </a: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deprem meydana gelir.</a:t>
            </a:r>
          </a:p>
          <a:p>
            <a:pPr algn="just">
              <a:lnSpc>
                <a:spcPct val="25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Bunların yaklaşık </a:t>
            </a:r>
            <a:r>
              <a:rPr lang="tr-TR" sz="25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1 milyonu </a:t>
            </a: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kaydedilebilir büyüklüktedir.</a:t>
            </a:r>
          </a:p>
          <a:p>
            <a:pPr algn="just">
              <a:lnSpc>
                <a:spcPct val="25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Sadece </a:t>
            </a:r>
            <a:r>
              <a:rPr lang="tr-TR" sz="25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50 bin ila 60 bin </a:t>
            </a: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kadarı insanlar tarafında hissedilebilir.</a:t>
            </a:r>
          </a:p>
          <a:p>
            <a:pPr algn="just">
              <a:lnSpc>
                <a:spcPct val="25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Yılda </a:t>
            </a:r>
            <a:r>
              <a:rPr lang="tr-TR" sz="25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7 ve üzeri 1-2 deprem </a:t>
            </a: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meydana gelmektedir.</a:t>
            </a:r>
          </a:p>
          <a:p>
            <a:pPr algn="just">
              <a:lnSpc>
                <a:spcPct val="25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Yaklaşık </a:t>
            </a:r>
            <a:r>
              <a:rPr lang="tr-TR" sz="25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100 bin kadarı 3 ve altındaki </a:t>
            </a: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büyüklüklerde meydana gelir.</a:t>
            </a:r>
          </a:p>
        </p:txBody>
      </p:sp>
    </p:spTree>
    <p:extLst>
      <p:ext uri="{BB962C8B-B14F-4D97-AF65-F5344CB8AC3E}">
        <p14:creationId xmlns:p14="http://schemas.microsoft.com/office/powerpoint/2010/main" val="179147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>
            <a:extLst>
              <a:ext uri="{FF2B5EF4-FFF2-40B4-BE49-F238E27FC236}">
                <a16:creationId xmlns:a16="http://schemas.microsoft.com/office/drawing/2014/main" id="{C1DAB4BB-5608-887E-8422-1A32CD731B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13" t="13875" r="1197" b="25381"/>
          <a:stretch/>
        </p:blipFill>
        <p:spPr>
          <a:xfrm>
            <a:off x="46825" y="0"/>
            <a:ext cx="12145175" cy="5748041"/>
          </a:xfrm>
          <a:prstGeom prst="rect">
            <a:avLst/>
          </a:prstGeom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48E17431-C764-E060-3BD7-D68D01A526CB}"/>
              </a:ext>
            </a:extLst>
          </p:cNvPr>
          <p:cNvSpPr txBox="1"/>
          <p:nvPr/>
        </p:nvSpPr>
        <p:spPr>
          <a:xfrm>
            <a:off x="365759" y="5748041"/>
            <a:ext cx="12145175" cy="744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0"/>
              </a:spcBef>
            </a:pPr>
            <a:r>
              <a:rPr lang="tr-TR" sz="25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Türkiye nüfusunun %98’i, topraklarının %95’i deprem tehdidi ile karşı karşıyadır.</a:t>
            </a:r>
          </a:p>
        </p:txBody>
      </p:sp>
    </p:spTree>
    <p:extLst>
      <p:ext uri="{BB962C8B-B14F-4D97-AF65-F5344CB8AC3E}">
        <p14:creationId xmlns:p14="http://schemas.microsoft.com/office/powerpoint/2010/main" val="241899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şlık 1">
            <a:extLst>
              <a:ext uri="{FF2B5EF4-FFF2-40B4-BE49-F238E27FC236}">
                <a16:creationId xmlns:a16="http://schemas.microsoft.com/office/drawing/2014/main" id="{31F0036F-64D5-0B44-BEE5-64D290C5FF27}"/>
              </a:ext>
            </a:extLst>
          </p:cNvPr>
          <p:cNvSpPr txBox="1">
            <a:spLocks/>
          </p:cNvSpPr>
          <p:nvPr/>
        </p:nvSpPr>
        <p:spPr>
          <a:xfrm>
            <a:off x="319881" y="497638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Sel ve Taşkınlar</a:t>
            </a:r>
          </a:p>
        </p:txBody>
      </p:sp>
      <p:sp>
        <p:nvSpPr>
          <p:cNvPr id="2" name="İçerik Yer Tutucusu 4">
            <a:extLst>
              <a:ext uri="{FF2B5EF4-FFF2-40B4-BE49-F238E27FC236}">
                <a16:creationId xmlns:a16="http://schemas.microsoft.com/office/drawing/2014/main" id="{9EF7CD2E-E8DB-6EFE-90EF-94E99ED35973}"/>
              </a:ext>
            </a:extLst>
          </p:cNvPr>
          <p:cNvSpPr txBox="1">
            <a:spLocks/>
          </p:cNvSpPr>
          <p:nvPr/>
        </p:nvSpPr>
        <p:spPr>
          <a:xfrm>
            <a:off x="319881" y="1006823"/>
            <a:ext cx="11552237" cy="53535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25" indent="-174625" algn="just">
              <a:lnSpc>
                <a:spcPct val="25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Her ikisi de sağanak yağışlar ve ani kar ve buz erimeleri nedeniyle oluşur.</a:t>
            </a:r>
          </a:p>
          <a:p>
            <a:pPr marL="174625" indent="-174625" algn="just">
              <a:lnSpc>
                <a:spcPct val="250000"/>
              </a:lnSpc>
              <a:spcBef>
                <a:spcPts val="0"/>
              </a:spcBef>
            </a:pPr>
            <a:r>
              <a:rPr lang="tr-TR" sz="2500" i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Sel; </a:t>
            </a: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yukarı havzalarda ani meydana gelir ve yamaçlardan aşağıya iner.</a:t>
            </a:r>
          </a:p>
          <a:p>
            <a:pPr marL="174625" indent="-174625" algn="just">
              <a:lnSpc>
                <a:spcPct val="25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Fazla miktarda katı materyal içerir.</a:t>
            </a:r>
          </a:p>
          <a:p>
            <a:pPr marL="174625" indent="-174625" algn="just">
              <a:lnSpc>
                <a:spcPct val="250000"/>
              </a:lnSpc>
              <a:spcBef>
                <a:spcPts val="0"/>
              </a:spcBef>
            </a:pPr>
            <a:r>
              <a:rPr lang="tr-TR" sz="2500" i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Taşkın; </a:t>
            </a: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vadi tabanlarında ve aşağı havzalarda meydana gelir.</a:t>
            </a:r>
          </a:p>
          <a:p>
            <a:pPr marL="174625" indent="-174625" algn="just">
              <a:lnSpc>
                <a:spcPct val="25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Daha az katı materyal içerirler.</a:t>
            </a:r>
          </a:p>
          <a:p>
            <a:pPr algn="just">
              <a:lnSpc>
                <a:spcPct val="250000"/>
              </a:lnSpc>
              <a:spcBef>
                <a:spcPts val="0"/>
              </a:spcBef>
            </a:pPr>
            <a:endParaRPr lang="tr-TR" sz="2500" b="1" dirty="0"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Bir Türlü Yazın Gelmemesine Üzülen Bünyelerin Dramını Anlatan 12 Gif |  ListeList.com">
            <a:extLst>
              <a:ext uri="{FF2B5EF4-FFF2-40B4-BE49-F238E27FC236}">
                <a16:creationId xmlns:a16="http://schemas.microsoft.com/office/drawing/2014/main" id="{ADF9FBC3-6424-A771-EEE1-3A03ED473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180" y="3985591"/>
            <a:ext cx="3640340" cy="24827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697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İçerik Yer Tutucusu 4">
            <a:extLst>
              <a:ext uri="{FF2B5EF4-FFF2-40B4-BE49-F238E27FC236}">
                <a16:creationId xmlns:a16="http://schemas.microsoft.com/office/drawing/2014/main" id="{7EB3EB4D-7E4E-4E20-84D1-B321197E3B8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99209" y="1344455"/>
            <a:ext cx="11552237" cy="4749171"/>
          </a:xfrm>
          <a:prstGeom prst="rect">
            <a:avLst/>
          </a:prstGeom>
        </p:spPr>
        <p:txBody>
          <a:bodyPr>
            <a:noAutofit/>
          </a:bodyPr>
          <a:lstStyle/>
          <a:p>
            <a:pPr marL="174625" indent="-174625" algn="just">
              <a:lnSpc>
                <a:spcPct val="25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Toplumun tamamının veya belli bir kesiminin,</a:t>
            </a:r>
          </a:p>
          <a:p>
            <a:pPr marL="174625" indent="-174625" algn="just">
              <a:lnSpc>
                <a:spcPct val="25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Fiziksel, ekonomik ve sosyal kayıplara uğradığı, </a:t>
            </a:r>
          </a:p>
          <a:p>
            <a:pPr marL="174625" indent="-174625" algn="just">
              <a:lnSpc>
                <a:spcPct val="25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Normal hayatı ve insan faaliyetlerini durduran veya kesintiye uğratan, </a:t>
            </a:r>
          </a:p>
          <a:p>
            <a:pPr marL="174625" indent="-174625" algn="just">
              <a:lnSpc>
                <a:spcPct val="25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Etkilenen toplumun baş etme kapasitesinin yeterli olmadığı,</a:t>
            </a:r>
          </a:p>
          <a:p>
            <a:pPr marL="174625" indent="-174625" algn="just">
              <a:lnSpc>
                <a:spcPct val="25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Doğa, teknoloji veya insan kaynaklı olaylardır.</a:t>
            </a:r>
          </a:p>
          <a:p>
            <a:pPr marL="174625" indent="-174625" algn="just">
              <a:lnSpc>
                <a:spcPct val="250000"/>
              </a:lnSpc>
              <a:spcBef>
                <a:spcPts val="0"/>
              </a:spcBef>
            </a:pPr>
            <a:endParaRPr lang="tr-TR" sz="2500" dirty="0"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  <a:p>
            <a:pPr marL="174625" indent="-174625" algn="just">
              <a:lnSpc>
                <a:spcPct val="250000"/>
              </a:lnSpc>
              <a:spcBef>
                <a:spcPts val="0"/>
              </a:spcBef>
            </a:pPr>
            <a:endParaRPr lang="tr-TR" sz="2500" dirty="0"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Başlık 1">
            <a:extLst>
              <a:ext uri="{FF2B5EF4-FFF2-40B4-BE49-F238E27FC236}">
                <a16:creationId xmlns:a16="http://schemas.microsoft.com/office/drawing/2014/main" id="{D0E2AEB0-5C3A-AF4D-B1DA-5380CDADC9A4}"/>
              </a:ext>
            </a:extLst>
          </p:cNvPr>
          <p:cNvSpPr txBox="1">
            <a:spLocks/>
          </p:cNvSpPr>
          <p:nvPr/>
        </p:nvSpPr>
        <p:spPr>
          <a:xfrm>
            <a:off x="599209" y="571872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0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Afet Nedir?</a:t>
            </a:r>
          </a:p>
        </p:txBody>
      </p:sp>
    </p:spTree>
    <p:extLst>
      <p:ext uri="{BB962C8B-B14F-4D97-AF65-F5344CB8AC3E}">
        <p14:creationId xmlns:p14="http://schemas.microsoft.com/office/powerpoint/2010/main" val="216136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>
            <a:extLst>
              <a:ext uri="{FF2B5EF4-FFF2-40B4-BE49-F238E27FC236}">
                <a16:creationId xmlns:a16="http://schemas.microsoft.com/office/drawing/2014/main" id="{89524C83-CDA7-3004-5140-6DE99EDE8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68" y="171000"/>
            <a:ext cx="11992063" cy="651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530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şlık 1">
            <a:extLst>
              <a:ext uri="{FF2B5EF4-FFF2-40B4-BE49-F238E27FC236}">
                <a16:creationId xmlns:a16="http://schemas.microsoft.com/office/drawing/2014/main" id="{31F0036F-64D5-0B44-BEE5-64D290C5FF27}"/>
              </a:ext>
            </a:extLst>
          </p:cNvPr>
          <p:cNvSpPr txBox="1">
            <a:spLocks/>
          </p:cNvSpPr>
          <p:nvPr/>
        </p:nvSpPr>
        <p:spPr>
          <a:xfrm>
            <a:off x="599209" y="587718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Heyelan</a:t>
            </a:r>
          </a:p>
        </p:txBody>
      </p:sp>
      <p:sp>
        <p:nvSpPr>
          <p:cNvPr id="2" name="İçerik Yer Tutucusu 4">
            <a:extLst>
              <a:ext uri="{FF2B5EF4-FFF2-40B4-BE49-F238E27FC236}">
                <a16:creationId xmlns:a16="http://schemas.microsoft.com/office/drawing/2014/main" id="{9EF7CD2E-E8DB-6EFE-90EF-94E99ED35973}"/>
              </a:ext>
            </a:extLst>
          </p:cNvPr>
          <p:cNvSpPr txBox="1">
            <a:spLocks/>
          </p:cNvSpPr>
          <p:nvPr/>
        </p:nvSpPr>
        <p:spPr>
          <a:xfrm>
            <a:off x="599209" y="1513718"/>
            <a:ext cx="11552237" cy="53535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3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Kayalardan, döküntülerden ve topraktan oluşmuş kütlelerin,</a:t>
            </a:r>
          </a:p>
          <a:p>
            <a:pPr algn="just">
              <a:lnSpc>
                <a:spcPct val="3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Yerçekiminin etkisi altında,</a:t>
            </a:r>
          </a:p>
          <a:p>
            <a:pPr algn="just">
              <a:lnSpc>
                <a:spcPct val="3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Yerlerinden koparak,</a:t>
            </a:r>
          </a:p>
          <a:p>
            <a:pPr algn="just">
              <a:lnSpc>
                <a:spcPct val="3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Yamaç boyunca yer değiştirmesi olayıdır.</a:t>
            </a:r>
          </a:p>
        </p:txBody>
      </p:sp>
      <p:pic>
        <p:nvPicPr>
          <p:cNvPr id="4098" name="Picture 2" descr="Giresun Yağlıdere'de heyelan böyle görüntülendi">
            <a:extLst>
              <a:ext uri="{FF2B5EF4-FFF2-40B4-BE49-F238E27FC236}">
                <a16:creationId xmlns:a16="http://schemas.microsoft.com/office/drawing/2014/main" id="{0C6A25C4-03FD-51B1-2103-D3D2DF786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374" y="2743200"/>
            <a:ext cx="5690439" cy="37630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73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BEB88114-8B8D-2791-F518-92754B432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6" y="171000"/>
            <a:ext cx="12131608" cy="651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374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şlık 1">
            <a:extLst>
              <a:ext uri="{FF2B5EF4-FFF2-40B4-BE49-F238E27FC236}">
                <a16:creationId xmlns:a16="http://schemas.microsoft.com/office/drawing/2014/main" id="{31F0036F-64D5-0B44-BEE5-64D290C5FF27}"/>
              </a:ext>
            </a:extLst>
          </p:cNvPr>
          <p:cNvSpPr txBox="1">
            <a:spLocks/>
          </p:cNvSpPr>
          <p:nvPr/>
        </p:nvSpPr>
        <p:spPr>
          <a:xfrm>
            <a:off x="599209" y="587718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Çığ</a:t>
            </a:r>
          </a:p>
        </p:txBody>
      </p:sp>
      <p:sp>
        <p:nvSpPr>
          <p:cNvPr id="2" name="İçerik Yer Tutucusu 4">
            <a:extLst>
              <a:ext uri="{FF2B5EF4-FFF2-40B4-BE49-F238E27FC236}">
                <a16:creationId xmlns:a16="http://schemas.microsoft.com/office/drawing/2014/main" id="{9EF7CD2E-E8DB-6EFE-90EF-94E99ED35973}"/>
              </a:ext>
            </a:extLst>
          </p:cNvPr>
          <p:cNvSpPr txBox="1">
            <a:spLocks/>
          </p:cNvSpPr>
          <p:nvPr/>
        </p:nvSpPr>
        <p:spPr>
          <a:xfrm>
            <a:off x="599209" y="1513718"/>
            <a:ext cx="11552237" cy="53535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3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Genellikle bitki örtüsü olmayan engebeli, dağlık ve eğimli arazilerde, </a:t>
            </a:r>
          </a:p>
          <a:p>
            <a:pPr algn="just">
              <a:lnSpc>
                <a:spcPct val="3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Tabakalar halinde birikmiş olan kar kütlesinin, </a:t>
            </a:r>
          </a:p>
          <a:p>
            <a:pPr algn="just">
              <a:lnSpc>
                <a:spcPct val="3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İç ve/veya dış kuvvetlerin etkisi tetiklenen,</a:t>
            </a:r>
          </a:p>
          <a:p>
            <a:pPr algn="just">
              <a:lnSpc>
                <a:spcPct val="3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Yamaçtan aşağıya doğru hızla kaymasıdır.</a:t>
            </a:r>
          </a:p>
        </p:txBody>
      </p:sp>
      <p:pic>
        <p:nvPicPr>
          <p:cNvPr id="5122" name="Picture 2" descr="Meteoroloji'den çığ tehlikesi ve gizli buzlanma uyarısı - Muşkara Haber -  Nevşehir Haber">
            <a:extLst>
              <a:ext uri="{FF2B5EF4-FFF2-40B4-BE49-F238E27FC236}">
                <a16:creationId xmlns:a16="http://schemas.microsoft.com/office/drawing/2014/main" id="{D4D84EA4-7181-6DAE-93BA-930E04AEF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641" y="3396182"/>
            <a:ext cx="3583909" cy="2874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16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476C5E42-47FF-C3B2-C962-A0BBEB911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4" y="171000"/>
            <a:ext cx="12146331" cy="651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45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şlık 1">
            <a:extLst>
              <a:ext uri="{FF2B5EF4-FFF2-40B4-BE49-F238E27FC236}">
                <a16:creationId xmlns:a16="http://schemas.microsoft.com/office/drawing/2014/main" id="{31F0036F-64D5-0B44-BEE5-64D290C5FF27}"/>
              </a:ext>
            </a:extLst>
          </p:cNvPr>
          <p:cNvSpPr txBox="1">
            <a:spLocks/>
          </p:cNvSpPr>
          <p:nvPr/>
        </p:nvSpPr>
        <p:spPr>
          <a:xfrm>
            <a:off x="319881" y="689054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Orman Yangınları</a:t>
            </a:r>
          </a:p>
        </p:txBody>
      </p:sp>
      <p:sp>
        <p:nvSpPr>
          <p:cNvPr id="2" name="İçerik Yer Tutucusu 4">
            <a:extLst>
              <a:ext uri="{FF2B5EF4-FFF2-40B4-BE49-F238E27FC236}">
                <a16:creationId xmlns:a16="http://schemas.microsoft.com/office/drawing/2014/main" id="{9EF7CD2E-E8DB-6EFE-90EF-94E99ED35973}"/>
              </a:ext>
            </a:extLst>
          </p:cNvPr>
          <p:cNvSpPr txBox="1">
            <a:spLocks/>
          </p:cNvSpPr>
          <p:nvPr/>
        </p:nvSpPr>
        <p:spPr>
          <a:xfrm>
            <a:off x="319881" y="1504461"/>
            <a:ext cx="11552237" cy="53535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3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Doğal veya insani sebeplerden ortaya çıkan yangınların,</a:t>
            </a:r>
          </a:p>
          <a:p>
            <a:pPr algn="just">
              <a:lnSpc>
                <a:spcPct val="3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Ormanları kısmen veya tamamen yakmasıdır. </a:t>
            </a:r>
          </a:p>
          <a:p>
            <a:pPr algn="just">
              <a:lnSpc>
                <a:spcPct val="3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Yıldırım düşmesi, yanardağ patlaması ve yüksek sıcaklık vs.</a:t>
            </a:r>
          </a:p>
          <a:p>
            <a:pPr algn="just">
              <a:lnSpc>
                <a:spcPct val="3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Kaza veya kasti nedenlerle de ortaya çıkabilir. </a:t>
            </a:r>
          </a:p>
        </p:txBody>
      </p:sp>
      <p:pic>
        <p:nvPicPr>
          <p:cNvPr id="6146" name="Picture 2" descr="Adapazarı Süleymanbey mahallesinde çıkan orman yangını kontrol altına  alındı - Sakarya54 – Sakarya'nın gür sesi">
            <a:extLst>
              <a:ext uri="{FF2B5EF4-FFF2-40B4-BE49-F238E27FC236}">
                <a16:creationId xmlns:a16="http://schemas.microsoft.com/office/drawing/2014/main" id="{365538A3-5056-B9DF-6A9B-248F0B67A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248" y="1233999"/>
            <a:ext cx="4021563" cy="2947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08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ED3FD5D2-1085-61B9-8A7A-D93FCD0B8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208" y="171000"/>
            <a:ext cx="12238416" cy="651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21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şlık 1">
            <a:extLst>
              <a:ext uri="{FF2B5EF4-FFF2-40B4-BE49-F238E27FC236}">
                <a16:creationId xmlns:a16="http://schemas.microsoft.com/office/drawing/2014/main" id="{31F0036F-64D5-0B44-BEE5-64D290C5FF27}"/>
              </a:ext>
            </a:extLst>
          </p:cNvPr>
          <p:cNvSpPr txBox="1">
            <a:spLocks/>
          </p:cNvSpPr>
          <p:nvPr/>
        </p:nvSpPr>
        <p:spPr>
          <a:xfrm>
            <a:off x="599209" y="587718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Kuraklık</a:t>
            </a:r>
          </a:p>
        </p:txBody>
      </p:sp>
      <p:sp>
        <p:nvSpPr>
          <p:cNvPr id="2" name="İçerik Yer Tutucusu 4">
            <a:extLst>
              <a:ext uri="{FF2B5EF4-FFF2-40B4-BE49-F238E27FC236}">
                <a16:creationId xmlns:a16="http://schemas.microsoft.com/office/drawing/2014/main" id="{9EF7CD2E-E8DB-6EFE-90EF-94E99ED35973}"/>
              </a:ext>
            </a:extLst>
          </p:cNvPr>
          <p:cNvSpPr txBox="1">
            <a:spLocks/>
          </p:cNvSpPr>
          <p:nvPr/>
        </p:nvSpPr>
        <p:spPr>
          <a:xfrm>
            <a:off x="599209" y="1335042"/>
            <a:ext cx="11552237" cy="53535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3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Nem miktarının geçici dengesizliğinden kaynaklanan su kıtlığıdır.</a:t>
            </a:r>
          </a:p>
          <a:p>
            <a:pPr algn="just">
              <a:lnSpc>
                <a:spcPct val="3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Doğal bir iklim olayıdır ve herhangi bir zamanda ve yerde meydana gelebilir. </a:t>
            </a:r>
          </a:p>
          <a:p>
            <a:pPr algn="just">
              <a:lnSpc>
                <a:spcPct val="3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Kuraklık genellikle yavaş gelişir ve uzun bir dönemi kapsar.</a:t>
            </a:r>
          </a:p>
          <a:p>
            <a:pPr algn="just">
              <a:lnSpc>
                <a:spcPct val="3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İnsan faaliyetleri de kuraklık üzerinde etkilidir.</a:t>
            </a:r>
          </a:p>
        </p:txBody>
      </p:sp>
    </p:spTree>
    <p:extLst>
      <p:ext uri="{BB962C8B-B14F-4D97-AF65-F5344CB8AC3E}">
        <p14:creationId xmlns:p14="http://schemas.microsoft.com/office/powerpoint/2010/main" val="3271633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ursa'nın 20 günlük suyu kaldı: Nilüfer Barajı kurudu | TRT Haber Foto  Galeri">
            <a:extLst>
              <a:ext uri="{FF2B5EF4-FFF2-40B4-BE49-F238E27FC236}">
                <a16:creationId xmlns:a16="http://schemas.microsoft.com/office/drawing/2014/main" id="{F52A137C-0559-4E34-57D7-A4B4CFCCA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32" y="399393"/>
            <a:ext cx="10771936" cy="60592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34349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SPI 12 Aylık">
            <a:extLst>
              <a:ext uri="{FF2B5EF4-FFF2-40B4-BE49-F238E27FC236}">
                <a16:creationId xmlns:a16="http://schemas.microsoft.com/office/drawing/2014/main" id="{991589CC-91C1-A00B-2EEE-E039F8AE9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06" y="108488"/>
            <a:ext cx="11706387" cy="6641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9734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>
            <a:extLst>
              <a:ext uri="{FF2B5EF4-FFF2-40B4-BE49-F238E27FC236}">
                <a16:creationId xmlns:a16="http://schemas.microsoft.com/office/drawing/2014/main" id="{27C26A15-672C-CCB4-291F-7BE6AD421B81}"/>
              </a:ext>
            </a:extLst>
          </p:cNvPr>
          <p:cNvSpPr txBox="1"/>
          <p:nvPr/>
        </p:nvSpPr>
        <p:spPr>
          <a:xfrm>
            <a:off x="2584352" y="2951946"/>
            <a:ext cx="7023296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tr-TR" sz="25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Afet bir olayın kendisi değil, doğurduğu sonuçtur.</a:t>
            </a:r>
          </a:p>
        </p:txBody>
      </p:sp>
    </p:spTree>
    <p:extLst>
      <p:ext uri="{BB962C8B-B14F-4D97-AF65-F5344CB8AC3E}">
        <p14:creationId xmlns:p14="http://schemas.microsoft.com/office/powerpoint/2010/main" val="22926486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6B4C6FE4-30E0-4393-C325-360F58502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101" y="118665"/>
            <a:ext cx="9047798" cy="6620669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258A1FC0-A89A-7D51-0C91-3CA093C90A10}"/>
              </a:ext>
            </a:extLst>
          </p:cNvPr>
          <p:cNvSpPr/>
          <p:nvPr/>
        </p:nvSpPr>
        <p:spPr>
          <a:xfrm>
            <a:off x="5913120" y="1950720"/>
            <a:ext cx="812800" cy="42672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34E4E51-4123-B646-5254-3C36EDDBA3C5}"/>
              </a:ext>
            </a:extLst>
          </p:cNvPr>
          <p:cNvSpPr/>
          <p:nvPr/>
        </p:nvSpPr>
        <p:spPr>
          <a:xfrm>
            <a:off x="8382000" y="4988560"/>
            <a:ext cx="812800" cy="426720"/>
          </a:xfrm>
          <a:prstGeom prst="ellipse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4541667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54BDDD3F-6786-251A-118E-F29068018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996" y="985047"/>
            <a:ext cx="10756007" cy="488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070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D4A94EC-7550-F80B-CF81-7561C7E87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8676" y="146017"/>
            <a:ext cx="6634647" cy="6565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Başlık 1">
            <a:extLst>
              <a:ext uri="{FF2B5EF4-FFF2-40B4-BE49-F238E27FC236}">
                <a16:creationId xmlns:a16="http://schemas.microsoft.com/office/drawing/2014/main" id="{5BAE630E-0E65-BE73-34A5-825BE3488EAD}"/>
              </a:ext>
            </a:extLst>
          </p:cNvPr>
          <p:cNvSpPr txBox="1">
            <a:spLocks/>
          </p:cNvSpPr>
          <p:nvPr/>
        </p:nvSpPr>
        <p:spPr>
          <a:xfrm>
            <a:off x="320239" y="1371708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000" dirty="0">
                <a:solidFill>
                  <a:srgbClr val="00B05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Risk Yönetimi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CAA1E10B-8F9C-F541-264A-4A0D60A7096B}"/>
              </a:ext>
            </a:extLst>
          </p:cNvPr>
          <p:cNvSpPr txBox="1">
            <a:spLocks/>
          </p:cNvSpPr>
          <p:nvPr/>
        </p:nvSpPr>
        <p:spPr>
          <a:xfrm>
            <a:off x="320239" y="4782520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0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Kriz Yönetimi</a:t>
            </a:r>
          </a:p>
        </p:txBody>
      </p: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1DCADB33-014D-7B3C-31F2-069B129BFC6A}"/>
              </a:ext>
            </a:extLst>
          </p:cNvPr>
          <p:cNvCxnSpPr/>
          <p:nvPr/>
        </p:nvCxnSpPr>
        <p:spPr>
          <a:xfrm>
            <a:off x="0" y="3398002"/>
            <a:ext cx="12192000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&quot;İzin Verilmiyor&quot; Simgesi 8">
            <a:extLst>
              <a:ext uri="{FF2B5EF4-FFF2-40B4-BE49-F238E27FC236}">
                <a16:creationId xmlns:a16="http://schemas.microsoft.com/office/drawing/2014/main" id="{FF6C4C7E-90DD-0189-06DF-5295C9C069F5}"/>
              </a:ext>
            </a:extLst>
          </p:cNvPr>
          <p:cNvSpPr/>
          <p:nvPr/>
        </p:nvSpPr>
        <p:spPr>
          <a:xfrm>
            <a:off x="407910" y="4677206"/>
            <a:ext cx="727165" cy="755571"/>
          </a:xfrm>
          <a:prstGeom prst="noSmoking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Başlık 1">
            <a:extLst>
              <a:ext uri="{FF2B5EF4-FFF2-40B4-BE49-F238E27FC236}">
                <a16:creationId xmlns:a16="http://schemas.microsoft.com/office/drawing/2014/main" id="{CCA4B97B-869E-26C5-4E4F-A3BC391F7E94}"/>
              </a:ext>
            </a:extLst>
          </p:cNvPr>
          <p:cNvSpPr txBox="1">
            <a:spLocks/>
          </p:cNvSpPr>
          <p:nvPr/>
        </p:nvSpPr>
        <p:spPr>
          <a:xfrm>
            <a:off x="320239" y="5538091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0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Kaos Yönetimi</a:t>
            </a:r>
          </a:p>
        </p:txBody>
      </p:sp>
    </p:spTree>
    <p:extLst>
      <p:ext uri="{BB962C8B-B14F-4D97-AF65-F5344CB8AC3E}">
        <p14:creationId xmlns:p14="http://schemas.microsoft.com/office/powerpoint/2010/main" val="370763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 animBg="1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Bir Arama Kurtarma Görevlisinin Anlatımıyla: Enkaz Altında Yapılması  Gerekenler - Ekşi Şeyler">
            <a:extLst>
              <a:ext uri="{FF2B5EF4-FFF2-40B4-BE49-F238E27FC236}">
                <a16:creationId xmlns:a16="http://schemas.microsoft.com/office/drawing/2014/main" id="{3ABDB1C6-E745-5F06-48B2-0CADFC1AA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83" y="343190"/>
            <a:ext cx="11120034" cy="61716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2477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Resim 17">
            <a:extLst>
              <a:ext uri="{FF2B5EF4-FFF2-40B4-BE49-F238E27FC236}">
                <a16:creationId xmlns:a16="http://schemas.microsoft.com/office/drawing/2014/main" id="{B1963829-1C9D-4D71-9129-AEC84C059D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478"/>
            <a:ext cx="12192000" cy="6857195"/>
          </a:xfrm>
          <a:prstGeom prst="rect">
            <a:avLst/>
          </a:prstGeom>
        </p:spPr>
      </p:pic>
      <p:pic>
        <p:nvPicPr>
          <p:cNvPr id="6" name="Picture 2" descr="presentation png ile ilgili görsel sonucu">
            <a:extLst>
              <a:ext uri="{FF2B5EF4-FFF2-40B4-BE49-F238E27FC236}">
                <a16:creationId xmlns:a16="http://schemas.microsoft.com/office/drawing/2014/main" id="{A8E2B6BE-EB89-4211-9838-FEDFF198D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9465" y="2113281"/>
            <a:ext cx="4569276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27">
            <a:extLst>
              <a:ext uri="{FF2B5EF4-FFF2-40B4-BE49-F238E27FC236}">
                <a16:creationId xmlns:a16="http://schemas.microsoft.com/office/drawing/2014/main" id="{460F0AC3-9A4E-4F02-8300-7695F5716EAD}"/>
              </a:ext>
            </a:extLst>
          </p:cNvPr>
          <p:cNvSpPr txBox="1"/>
          <p:nvPr/>
        </p:nvSpPr>
        <p:spPr>
          <a:xfrm>
            <a:off x="0" y="1251151"/>
            <a:ext cx="28561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ko-KR" sz="2500" b="1" dirty="0">
                <a:solidFill>
                  <a:schemeClr val="accent6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Çevremizdeki Riskler</a:t>
            </a:r>
            <a:endParaRPr lang="ko-KR" altLang="en-US" sz="25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27">
            <a:extLst>
              <a:ext uri="{FF2B5EF4-FFF2-40B4-BE49-F238E27FC236}">
                <a16:creationId xmlns:a16="http://schemas.microsoft.com/office/drawing/2014/main" id="{E67C5B6E-FDCA-4585-BD67-5510FBAEB4B0}"/>
              </a:ext>
            </a:extLst>
          </p:cNvPr>
          <p:cNvSpPr txBox="1"/>
          <p:nvPr/>
        </p:nvSpPr>
        <p:spPr>
          <a:xfrm>
            <a:off x="9841688" y="4568102"/>
            <a:ext cx="21299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ko-KR" sz="25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Afet Sırasında Doğru Davranışlar</a:t>
            </a:r>
            <a:endParaRPr lang="ko-KR" altLang="en-US" sz="2500" b="1" dirty="0">
              <a:solidFill>
                <a:srgbClr val="FF0000"/>
              </a:solidFill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27">
            <a:extLst>
              <a:ext uri="{FF2B5EF4-FFF2-40B4-BE49-F238E27FC236}">
                <a16:creationId xmlns:a16="http://schemas.microsoft.com/office/drawing/2014/main" id="{CFF5476C-71EE-4172-826A-117FA15A9FBC}"/>
              </a:ext>
            </a:extLst>
          </p:cNvPr>
          <p:cNvSpPr txBox="1"/>
          <p:nvPr/>
        </p:nvSpPr>
        <p:spPr>
          <a:xfrm>
            <a:off x="337228" y="4760462"/>
            <a:ext cx="1730052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ko-KR" sz="2500" b="1" dirty="0">
                <a:solidFill>
                  <a:schemeClr val="accent2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Afet Sonrasında</a:t>
            </a:r>
          </a:p>
          <a:p>
            <a:pPr algn="ctr"/>
            <a:r>
              <a:rPr lang="tr-TR" altLang="ko-KR" sz="2500" b="1" dirty="0">
                <a:solidFill>
                  <a:schemeClr val="accent2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İlk Saatler</a:t>
            </a:r>
            <a:endParaRPr lang="ko-KR" altLang="en-US" sz="2500" b="1" dirty="0">
              <a:solidFill>
                <a:schemeClr val="accent2"/>
              </a:solidFill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27">
            <a:extLst>
              <a:ext uri="{FF2B5EF4-FFF2-40B4-BE49-F238E27FC236}">
                <a16:creationId xmlns:a16="http://schemas.microsoft.com/office/drawing/2014/main" id="{68707BEA-EE1D-47DC-9357-BAA15E42E8FD}"/>
              </a:ext>
            </a:extLst>
          </p:cNvPr>
          <p:cNvSpPr txBox="1"/>
          <p:nvPr/>
        </p:nvSpPr>
        <p:spPr>
          <a:xfrm>
            <a:off x="9841688" y="1251151"/>
            <a:ext cx="195092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altLang="ko-KR" sz="2500" b="1" dirty="0">
                <a:solidFill>
                  <a:srgbClr val="33CCCC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Afet Öncesindeki Hazırlıklar</a:t>
            </a:r>
            <a:endParaRPr lang="ko-KR" altLang="en-US" sz="2500" b="1" dirty="0">
              <a:solidFill>
                <a:srgbClr val="33CCCC"/>
              </a:solidFill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  <p:pic>
        <p:nvPicPr>
          <p:cNvPr id="15" name="Resim 14" descr="çizim içeren bir resim&#10;&#10;Açıklama otomatik olarak oluşturuldu">
            <a:extLst>
              <a:ext uri="{FF2B5EF4-FFF2-40B4-BE49-F238E27FC236}">
                <a16:creationId xmlns:a16="http://schemas.microsoft.com/office/drawing/2014/main" id="{F657BFA3-47AF-4255-A6AE-B5C4B9F3A0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342" y="2183889"/>
            <a:ext cx="2963316" cy="288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6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şlık 1">
            <a:extLst>
              <a:ext uri="{FF2B5EF4-FFF2-40B4-BE49-F238E27FC236}">
                <a16:creationId xmlns:a16="http://schemas.microsoft.com/office/drawing/2014/main" id="{064A4C96-0253-4FC1-8C25-8043422BDDF4}"/>
              </a:ext>
            </a:extLst>
          </p:cNvPr>
          <p:cNvSpPr txBox="1">
            <a:spLocks/>
          </p:cNvSpPr>
          <p:nvPr/>
        </p:nvSpPr>
        <p:spPr>
          <a:xfrm>
            <a:off x="360218" y="414089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0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Afet Öncesi Hazırlıklar</a:t>
            </a:r>
          </a:p>
        </p:txBody>
      </p:sp>
      <p:pic>
        <p:nvPicPr>
          <p:cNvPr id="33" name="Resim 32">
            <a:extLst>
              <a:ext uri="{FF2B5EF4-FFF2-40B4-BE49-F238E27FC236}">
                <a16:creationId xmlns:a16="http://schemas.microsoft.com/office/drawing/2014/main" id="{F4D77D3D-7015-F249-A507-CD77D390F3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9350" y="2587041"/>
            <a:ext cx="7513335" cy="4425226"/>
          </a:xfrm>
          <a:prstGeom prst="rect">
            <a:avLst/>
          </a:prstGeom>
        </p:spPr>
      </p:pic>
      <p:pic>
        <p:nvPicPr>
          <p:cNvPr id="34" name="Resim 33">
            <a:extLst>
              <a:ext uri="{FF2B5EF4-FFF2-40B4-BE49-F238E27FC236}">
                <a16:creationId xmlns:a16="http://schemas.microsoft.com/office/drawing/2014/main" id="{D1BFFC6B-4B4A-0841-B53C-FFA5EE69D8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24484" y="1951690"/>
            <a:ext cx="3699182" cy="4984491"/>
          </a:xfrm>
          <a:prstGeom prst="rect">
            <a:avLst/>
          </a:prstGeom>
        </p:spPr>
      </p:pic>
      <p:pic>
        <p:nvPicPr>
          <p:cNvPr id="35" name="Resim 34">
            <a:extLst>
              <a:ext uri="{FF2B5EF4-FFF2-40B4-BE49-F238E27FC236}">
                <a16:creationId xmlns:a16="http://schemas.microsoft.com/office/drawing/2014/main" id="{B26DF1E4-AD37-604F-9A1E-5E098EC113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0462" y="840509"/>
            <a:ext cx="7216155" cy="6548581"/>
          </a:xfrm>
          <a:prstGeom prst="rect">
            <a:avLst/>
          </a:prstGeom>
        </p:spPr>
      </p:pic>
      <p:pic>
        <p:nvPicPr>
          <p:cNvPr id="36" name="Resim 35">
            <a:extLst>
              <a:ext uri="{FF2B5EF4-FFF2-40B4-BE49-F238E27FC236}">
                <a16:creationId xmlns:a16="http://schemas.microsoft.com/office/drawing/2014/main" id="{03715717-BEEB-FC4A-8506-C770D51C1A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9" t="36238" r="28263" b="20371"/>
          <a:stretch/>
        </p:blipFill>
        <p:spPr>
          <a:xfrm>
            <a:off x="9535494" y="2310314"/>
            <a:ext cx="2296288" cy="1044000"/>
          </a:xfrm>
          <a:prstGeom prst="rect">
            <a:avLst/>
          </a:prstGeom>
        </p:spPr>
      </p:pic>
      <p:pic>
        <p:nvPicPr>
          <p:cNvPr id="37" name="Resim 36">
            <a:extLst>
              <a:ext uri="{FF2B5EF4-FFF2-40B4-BE49-F238E27FC236}">
                <a16:creationId xmlns:a16="http://schemas.microsoft.com/office/drawing/2014/main" id="{7ED544AB-D7D6-D94C-97D2-EDFC7110724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6" t="31977" r="17759" b="27039"/>
          <a:stretch/>
        </p:blipFill>
        <p:spPr>
          <a:xfrm>
            <a:off x="547892" y="1629886"/>
            <a:ext cx="2233797" cy="966412"/>
          </a:xfrm>
          <a:prstGeom prst="rect">
            <a:avLst/>
          </a:prstGeom>
        </p:spPr>
      </p:pic>
      <p:pic>
        <p:nvPicPr>
          <p:cNvPr id="38" name="Resim 37">
            <a:extLst>
              <a:ext uri="{FF2B5EF4-FFF2-40B4-BE49-F238E27FC236}">
                <a16:creationId xmlns:a16="http://schemas.microsoft.com/office/drawing/2014/main" id="{39336231-CA9A-0C41-B9EF-35446032EE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2" t="28273" r="19246" b="26515"/>
          <a:stretch/>
        </p:blipFill>
        <p:spPr>
          <a:xfrm>
            <a:off x="6172655" y="1790281"/>
            <a:ext cx="249634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8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indefinit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7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0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nesne, saat içeren bir resim&#10;&#10;Açıklama otomatik olarak oluşturuldu">
            <a:extLst>
              <a:ext uri="{FF2B5EF4-FFF2-40B4-BE49-F238E27FC236}">
                <a16:creationId xmlns:a16="http://schemas.microsoft.com/office/drawing/2014/main" id="{EC6CB8F2-4B4B-47F5-B357-0C2BF7C3B5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697" y="-124691"/>
            <a:ext cx="7022606" cy="6480062"/>
          </a:xfrm>
          <a:prstGeom prst="rect">
            <a:avLst/>
          </a:prstGeom>
        </p:spPr>
      </p:pic>
      <p:pic>
        <p:nvPicPr>
          <p:cNvPr id="6" name="Resim 5" descr="nesne, saat, telefon içeren bir resim&#10;&#10;Açıklama otomatik olarak oluşturuldu">
            <a:extLst>
              <a:ext uri="{FF2B5EF4-FFF2-40B4-BE49-F238E27FC236}">
                <a16:creationId xmlns:a16="http://schemas.microsoft.com/office/drawing/2014/main" id="{F8580201-FE30-46D5-A1C6-C2575DD116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697" y="-124691"/>
            <a:ext cx="7022606" cy="6480062"/>
          </a:xfrm>
          <a:prstGeom prst="rect">
            <a:avLst/>
          </a:prstGeom>
        </p:spPr>
      </p:pic>
      <p:pic>
        <p:nvPicPr>
          <p:cNvPr id="8" name="Resim 7" descr="nesne, saat içeren bir resim&#10;&#10;Açıklama otomatik olarak oluşturuldu">
            <a:extLst>
              <a:ext uri="{FF2B5EF4-FFF2-40B4-BE49-F238E27FC236}">
                <a16:creationId xmlns:a16="http://schemas.microsoft.com/office/drawing/2014/main" id="{73E31DB7-BE57-4E52-BD7C-7DE85A1850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697" y="-124691"/>
            <a:ext cx="7022606" cy="648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09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Online - Doğu'da Masalsı Bir Gezi: Cizre-Şırnak ve Hakkâri - 2 - Adım Adım  İstanbul">
            <a:extLst>
              <a:ext uri="{FF2B5EF4-FFF2-40B4-BE49-F238E27FC236}">
                <a16:creationId xmlns:a16="http://schemas.microsoft.com/office/drawing/2014/main" id="{CCBCF8DA-FDF1-7C0E-6559-F6822EA37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062" y="164966"/>
            <a:ext cx="9779876" cy="65280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566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996 yılında yayınlanan 'Türkiye'nin sismik boşluk haritası' bugün bize ne  anlatıyor? - DEPREM">
            <a:extLst>
              <a:ext uri="{FF2B5EF4-FFF2-40B4-BE49-F238E27FC236}">
                <a16:creationId xmlns:a16="http://schemas.microsoft.com/office/drawing/2014/main" id="{EA7F3B59-C734-8C45-93A3-0C15C2FA7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2" y="252248"/>
            <a:ext cx="11101618" cy="618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0765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35D7DC8E-F92C-1B38-A96E-551684EAA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438" y="322290"/>
            <a:ext cx="9531124" cy="6213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07266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şlık 1">
            <a:extLst>
              <a:ext uri="{FF2B5EF4-FFF2-40B4-BE49-F238E27FC236}">
                <a16:creationId xmlns:a16="http://schemas.microsoft.com/office/drawing/2014/main" id="{31F0036F-64D5-0B44-BEE5-64D290C5FF27}"/>
              </a:ext>
            </a:extLst>
          </p:cNvPr>
          <p:cNvSpPr txBox="1">
            <a:spLocks/>
          </p:cNvSpPr>
          <p:nvPr/>
        </p:nvSpPr>
        <p:spPr>
          <a:xfrm>
            <a:off x="599209" y="587718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Tehlike ve Risk</a:t>
            </a:r>
          </a:p>
        </p:txBody>
      </p:sp>
      <p:pic>
        <p:nvPicPr>
          <p:cNvPr id="14338" name="Picture 2" descr="2023 Türkiye deprem haritası canlı ve son depremler">
            <a:extLst>
              <a:ext uri="{FF2B5EF4-FFF2-40B4-BE49-F238E27FC236}">
                <a16:creationId xmlns:a16="http://schemas.microsoft.com/office/drawing/2014/main" id="{161393DD-E54E-30E2-CEA6-34D9DBFB1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9" y="2324745"/>
            <a:ext cx="5165036" cy="3572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eprem etkisiyle Adana'da çok katlı 3 bina yıkıldı">
            <a:extLst>
              <a:ext uri="{FF2B5EF4-FFF2-40B4-BE49-F238E27FC236}">
                <a16:creationId xmlns:a16="http://schemas.microsoft.com/office/drawing/2014/main" id="{D3EE6BCC-1EFF-89F3-90D2-3B4ED263E3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929" y="2433234"/>
            <a:ext cx="6177071" cy="3463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01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C99DEDC6-0BD9-4AA0-94EC-FCEB27E7F218}"/>
              </a:ext>
            </a:extLst>
          </p:cNvPr>
          <p:cNvSpPr txBox="1"/>
          <p:nvPr/>
        </p:nvSpPr>
        <p:spPr>
          <a:xfrm>
            <a:off x="682041" y="1431877"/>
            <a:ext cx="10101943" cy="4976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>
              <a:lnSpc>
                <a:spcPct val="2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tr-TR" sz="25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 saniye</a:t>
            </a:r>
          </a:p>
          <a:p>
            <a:pPr marL="185738" indent="-185738">
              <a:lnSpc>
                <a:spcPct val="2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tr-TR" sz="25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saniye</a:t>
            </a:r>
          </a:p>
          <a:p>
            <a:pPr marL="185738" indent="-185738">
              <a:lnSpc>
                <a:spcPct val="2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tr-TR" sz="25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dakika</a:t>
            </a:r>
          </a:p>
          <a:p>
            <a:pPr marL="185738" indent="-185738">
              <a:lnSpc>
                <a:spcPct val="2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tr-TR" sz="25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30. dakika</a:t>
            </a:r>
          </a:p>
          <a:p>
            <a:pPr marL="185738" indent="-185738">
              <a:lnSpc>
                <a:spcPct val="2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tr-TR" sz="25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saat</a:t>
            </a:r>
          </a:p>
          <a:p>
            <a:pPr marL="185738" indent="-185738">
              <a:lnSpc>
                <a:spcPct val="2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tr-TR" sz="25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gün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4FE73081-8077-9DCD-8AAE-1A29DCAD95F8}"/>
              </a:ext>
            </a:extLst>
          </p:cNvPr>
          <p:cNvSpPr txBox="1"/>
          <p:nvPr/>
        </p:nvSpPr>
        <p:spPr>
          <a:xfrm>
            <a:off x="682041" y="574771"/>
            <a:ext cx="609858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tr-TR" sz="3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Depremde İlk 72 Saat</a:t>
            </a:r>
          </a:p>
        </p:txBody>
      </p:sp>
      <p:pic>
        <p:nvPicPr>
          <p:cNvPr id="34818" name="Picture 2" descr="72 Altın Saat Projesi – SİSAD">
            <a:extLst>
              <a:ext uri="{FF2B5EF4-FFF2-40B4-BE49-F238E27FC236}">
                <a16:creationId xmlns:a16="http://schemas.microsoft.com/office/drawing/2014/main" id="{F7FD5556-A240-231A-F61D-FBC8FF4BF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297" y="1128769"/>
            <a:ext cx="5282662" cy="528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742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:a16="http://schemas.microsoft.com/office/drawing/2014/main" id="{C99DEDC6-0BD9-4AA0-94EC-FCEB27E7F218}"/>
              </a:ext>
            </a:extLst>
          </p:cNvPr>
          <p:cNvSpPr txBox="1"/>
          <p:nvPr/>
        </p:nvSpPr>
        <p:spPr>
          <a:xfrm>
            <a:off x="682041" y="1239412"/>
            <a:ext cx="10101943" cy="5043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>
              <a:lnSpc>
                <a:spcPct val="2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85738" algn="l"/>
              </a:tabLst>
              <a:defRPr/>
            </a:pPr>
            <a:r>
              <a:rPr lang="tr-TR" sz="25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Afetlere dirençli imar planlamasının yapılması,</a:t>
            </a:r>
          </a:p>
          <a:p>
            <a:pPr marL="185738" indent="-185738">
              <a:lnSpc>
                <a:spcPct val="2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85738" algn="l"/>
              </a:tabLst>
              <a:defRPr/>
            </a:pPr>
            <a:r>
              <a:rPr lang="tr-TR" sz="25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Yapısal zararları önlemek,</a:t>
            </a:r>
          </a:p>
          <a:p>
            <a:pPr marL="185738" indent="-185738">
              <a:lnSpc>
                <a:spcPct val="2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85738" algn="l"/>
              </a:tabLst>
              <a:defRPr/>
            </a:pPr>
            <a:r>
              <a:rPr lang="tr-TR" sz="25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Yapısal olmayan zararları önlemek,</a:t>
            </a:r>
          </a:p>
          <a:p>
            <a:pPr marL="185738" indent="-185738">
              <a:lnSpc>
                <a:spcPct val="2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85738" algn="l"/>
              </a:tabLst>
              <a:defRPr/>
            </a:pPr>
            <a:r>
              <a:rPr lang="tr-TR" sz="25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DASK Poliçesi satın almak,</a:t>
            </a:r>
          </a:p>
          <a:p>
            <a:pPr marL="185738" indent="-185738">
              <a:lnSpc>
                <a:spcPct val="25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185738" algn="l"/>
              </a:tabLst>
              <a:defRPr/>
            </a:pPr>
            <a:r>
              <a:rPr lang="tr-TR" sz="25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Aile afet planı yapmak,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4FE73081-8077-9DCD-8AAE-1A29DCAD95F8}"/>
              </a:ext>
            </a:extLst>
          </p:cNvPr>
          <p:cNvSpPr txBox="1"/>
          <p:nvPr/>
        </p:nvSpPr>
        <p:spPr>
          <a:xfrm>
            <a:off x="682041" y="574771"/>
            <a:ext cx="609858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tr-TR" sz="3000" b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 saniye</a:t>
            </a:r>
          </a:p>
        </p:txBody>
      </p:sp>
    </p:spTree>
    <p:extLst>
      <p:ext uri="{BB962C8B-B14F-4D97-AF65-F5344CB8AC3E}">
        <p14:creationId xmlns:p14="http://schemas.microsoft.com/office/powerpoint/2010/main" val="229913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 descr="işaret içeren bir resim&#10;&#10;Açıklama otomatik olarak oluşturuldu">
            <a:extLst>
              <a:ext uri="{FF2B5EF4-FFF2-40B4-BE49-F238E27FC236}">
                <a16:creationId xmlns:a16="http://schemas.microsoft.com/office/drawing/2014/main" id="{E4772865-1B22-46D4-A4F1-DD5AD351E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96" y="-384463"/>
            <a:ext cx="11815722" cy="6645563"/>
          </a:xfrm>
          <a:prstGeom prst="rect">
            <a:avLst/>
          </a:prstGeom>
        </p:spPr>
      </p:pic>
      <p:sp>
        <p:nvSpPr>
          <p:cNvPr id="12" name="Dikdörtgen 11">
            <a:extLst>
              <a:ext uri="{FF2B5EF4-FFF2-40B4-BE49-F238E27FC236}">
                <a16:creationId xmlns:a16="http://schemas.microsoft.com/office/drawing/2014/main" id="{F979C20F-502D-48BD-980B-44D94A5EE9FC}"/>
              </a:ext>
            </a:extLst>
          </p:cNvPr>
          <p:cNvSpPr/>
          <p:nvPr/>
        </p:nvSpPr>
        <p:spPr>
          <a:xfrm>
            <a:off x="4064000" y="2181810"/>
            <a:ext cx="21742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b="1" dirty="0">
                <a:solidFill>
                  <a:schemeClr val="accent1">
                    <a:lumMod val="75000"/>
                  </a:schemeClr>
                </a:solidFill>
                <a:latin typeface="Roboto" pitchFamily="2" charset="0"/>
                <a:ea typeface="Roboto" pitchFamily="2" charset="0"/>
              </a:rPr>
              <a:t>Düzenli Bakım Gören</a:t>
            </a:r>
            <a:endParaRPr lang="tr-T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1CD4C213-C573-4AF9-BC13-537EE17ACDED}"/>
              </a:ext>
            </a:extLst>
          </p:cNvPr>
          <p:cNvSpPr/>
          <p:nvPr/>
        </p:nvSpPr>
        <p:spPr>
          <a:xfrm>
            <a:off x="4064000" y="3236618"/>
            <a:ext cx="217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b="1" dirty="0">
                <a:solidFill>
                  <a:schemeClr val="accent1">
                    <a:lumMod val="75000"/>
                  </a:schemeClr>
                </a:solidFill>
                <a:latin typeface="Roboto" pitchFamily="2" charset="0"/>
                <a:ea typeface="Roboto" pitchFamily="2" charset="0"/>
              </a:rPr>
              <a:t>Farklı Bir Amaçla Kullanılmayan</a:t>
            </a:r>
            <a:endParaRPr lang="tr-T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0D390C1C-3283-46A5-ACCB-7F21F824D22E}"/>
              </a:ext>
            </a:extLst>
          </p:cNvPr>
          <p:cNvSpPr/>
          <p:nvPr/>
        </p:nvSpPr>
        <p:spPr>
          <a:xfrm>
            <a:off x="4064000" y="4244779"/>
            <a:ext cx="217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b="1" dirty="0">
                <a:solidFill>
                  <a:schemeClr val="accent1">
                    <a:lumMod val="75000"/>
                  </a:schemeClr>
                </a:solidFill>
                <a:latin typeface="Roboto" pitchFamily="2" charset="0"/>
                <a:ea typeface="Roboto" pitchFamily="2" charset="0"/>
              </a:rPr>
              <a:t>Proje Dışı Tadilat Yapılmamış</a:t>
            </a:r>
            <a:endParaRPr lang="tr-T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2F268B36-DD0E-43A2-AD00-3803C80FCA2D}"/>
              </a:ext>
            </a:extLst>
          </p:cNvPr>
          <p:cNvSpPr/>
          <p:nvPr/>
        </p:nvSpPr>
        <p:spPr>
          <a:xfrm>
            <a:off x="4064000" y="5252939"/>
            <a:ext cx="217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b="1" dirty="0">
                <a:solidFill>
                  <a:schemeClr val="accent1">
                    <a:lumMod val="75000"/>
                  </a:schemeClr>
                </a:solidFill>
                <a:latin typeface="Roboto" pitchFamily="2" charset="0"/>
                <a:ea typeface="Roboto" pitchFamily="2" charset="0"/>
              </a:rPr>
              <a:t>Eğitimli İşçiler Tarafından Yapılan</a:t>
            </a:r>
            <a:endParaRPr lang="tr-T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Dikdörtgen 15">
            <a:extLst>
              <a:ext uri="{FF2B5EF4-FFF2-40B4-BE49-F238E27FC236}">
                <a16:creationId xmlns:a16="http://schemas.microsoft.com/office/drawing/2014/main" id="{F599B274-3F07-4FDB-A946-991E54CF397B}"/>
              </a:ext>
            </a:extLst>
          </p:cNvPr>
          <p:cNvSpPr/>
          <p:nvPr/>
        </p:nvSpPr>
        <p:spPr>
          <a:xfrm>
            <a:off x="9662160" y="2176680"/>
            <a:ext cx="217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b="1" dirty="0">
                <a:solidFill>
                  <a:schemeClr val="accent1">
                    <a:lumMod val="75000"/>
                  </a:schemeClr>
                </a:solidFill>
                <a:latin typeface="Roboto" pitchFamily="2" charset="0"/>
                <a:ea typeface="Roboto" pitchFamily="2" charset="0"/>
              </a:rPr>
              <a:t>Yönetmeliklere Göre Tasarlanmış</a:t>
            </a:r>
            <a:endParaRPr lang="tr-T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Dikdörtgen 16">
            <a:extLst>
              <a:ext uri="{FF2B5EF4-FFF2-40B4-BE49-F238E27FC236}">
                <a16:creationId xmlns:a16="http://schemas.microsoft.com/office/drawing/2014/main" id="{AC898332-E848-4BF9-8EB7-04333BC8B0E1}"/>
              </a:ext>
            </a:extLst>
          </p:cNvPr>
          <p:cNvSpPr/>
          <p:nvPr/>
        </p:nvSpPr>
        <p:spPr>
          <a:xfrm>
            <a:off x="9662160" y="3236618"/>
            <a:ext cx="217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b="1" dirty="0">
                <a:solidFill>
                  <a:schemeClr val="accent1">
                    <a:lumMod val="75000"/>
                  </a:schemeClr>
                </a:solidFill>
                <a:latin typeface="Roboto" pitchFamily="2" charset="0"/>
                <a:ea typeface="Roboto" pitchFamily="2" charset="0"/>
              </a:rPr>
              <a:t>Mühendislik Hizmeti Almış</a:t>
            </a:r>
            <a:endParaRPr lang="tr-T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Dikdörtgen 17">
            <a:extLst>
              <a:ext uri="{FF2B5EF4-FFF2-40B4-BE49-F238E27FC236}">
                <a16:creationId xmlns:a16="http://schemas.microsoft.com/office/drawing/2014/main" id="{49E6E6F2-5501-42B1-B399-9F853191E405}"/>
              </a:ext>
            </a:extLst>
          </p:cNvPr>
          <p:cNvSpPr/>
          <p:nvPr/>
        </p:nvSpPr>
        <p:spPr>
          <a:xfrm>
            <a:off x="9662160" y="4244778"/>
            <a:ext cx="217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b="1" dirty="0">
                <a:solidFill>
                  <a:schemeClr val="accent1">
                    <a:lumMod val="75000"/>
                  </a:schemeClr>
                </a:solidFill>
                <a:latin typeface="Roboto" pitchFamily="2" charset="0"/>
                <a:ea typeface="Roboto" pitchFamily="2" charset="0"/>
              </a:rPr>
              <a:t>Yapı Türüne Uygun ve Doğru İnşa Edilmiş</a:t>
            </a:r>
            <a:endParaRPr lang="tr-T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525A77A6-3D16-4FC3-B0DB-6C8B401E0E92}"/>
              </a:ext>
            </a:extLst>
          </p:cNvPr>
          <p:cNvSpPr/>
          <p:nvPr/>
        </p:nvSpPr>
        <p:spPr>
          <a:xfrm>
            <a:off x="9662160" y="5252939"/>
            <a:ext cx="217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1600" b="1" dirty="0">
                <a:solidFill>
                  <a:schemeClr val="accent1">
                    <a:lumMod val="75000"/>
                  </a:schemeClr>
                </a:solidFill>
                <a:latin typeface="Roboto" pitchFamily="2" charset="0"/>
                <a:ea typeface="Roboto" pitchFamily="2" charset="0"/>
              </a:rPr>
              <a:t>Ruhsata / İskana Sahip</a:t>
            </a:r>
            <a:endParaRPr lang="tr-TR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Başlık 1">
            <a:extLst>
              <a:ext uri="{FF2B5EF4-FFF2-40B4-BE49-F238E27FC236}">
                <a16:creationId xmlns:a16="http://schemas.microsoft.com/office/drawing/2014/main" id="{75D420A9-6D9F-344D-A530-1920DDC9B51D}"/>
              </a:ext>
            </a:extLst>
          </p:cNvPr>
          <p:cNvSpPr txBox="1">
            <a:spLocks/>
          </p:cNvSpPr>
          <p:nvPr/>
        </p:nvSpPr>
        <p:spPr>
          <a:xfrm>
            <a:off x="371038" y="421703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0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Afete Dirençli Yapılarda Yaşayın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14C7630F-4B53-4049-94DF-80D6FCB0E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038" y="2520364"/>
            <a:ext cx="31877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8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eprem öldürmez, bina öldürür'ün fotoğrafı - Diken">
            <a:extLst>
              <a:ext uri="{FF2B5EF4-FFF2-40B4-BE49-F238E27FC236}">
                <a16:creationId xmlns:a16="http://schemas.microsoft.com/office/drawing/2014/main" id="{8096AFCE-86F5-02B0-66A7-8336C0B41A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768" y="188856"/>
            <a:ext cx="9228464" cy="6480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9270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eprem sonrasında Kahramanmaraş'ın merkezi savaş alanına döndü - Son dakika  haberleri – Sözcü">
            <a:extLst>
              <a:ext uri="{FF2B5EF4-FFF2-40B4-BE49-F238E27FC236}">
                <a16:creationId xmlns:a16="http://schemas.microsoft.com/office/drawing/2014/main" id="{C2D6613B-E331-BB64-5EF6-AAADBB9E5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368" y="454706"/>
            <a:ext cx="10575264" cy="5948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2518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Medyascope deprem bölgesinde | Ayşegül Karagöz ve Ali Macit'in Adıyaman  izlenimleri: Besni'de vatandaşlar unutulmaktan endişeli - Medyascope">
            <a:extLst>
              <a:ext uri="{FF2B5EF4-FFF2-40B4-BE49-F238E27FC236}">
                <a16:creationId xmlns:a16="http://schemas.microsoft.com/office/drawing/2014/main" id="{5C805A73-EEC2-5376-440F-824F1F0FA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375" y="228845"/>
            <a:ext cx="9003250" cy="6400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1999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esik kolon cinayetleri!">
            <a:extLst>
              <a:ext uri="{FF2B5EF4-FFF2-40B4-BE49-F238E27FC236}">
                <a16:creationId xmlns:a16="http://schemas.microsoft.com/office/drawing/2014/main" id="{7114B40A-5E2E-A537-720D-B6EB9E72B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288" y="397543"/>
            <a:ext cx="10483423" cy="60629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6654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B6BD021-8B33-08C6-2818-2A6455D12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843" y="299658"/>
            <a:ext cx="10882313" cy="6258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817862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Çekiçleme etkisi nedir? Depremde binalarda hasara yol açması">
            <a:extLst>
              <a:ext uri="{FF2B5EF4-FFF2-40B4-BE49-F238E27FC236}">
                <a16:creationId xmlns:a16="http://schemas.microsoft.com/office/drawing/2014/main" id="{3AEC01D0-F1A0-C37C-E4B6-D1620A0A6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09" y="1257300"/>
            <a:ext cx="4171950" cy="4343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İzmit'in en meşhur yamuk binaları yıkılıyor - En Kocaeli">
            <a:extLst>
              <a:ext uri="{FF2B5EF4-FFF2-40B4-BE49-F238E27FC236}">
                <a16:creationId xmlns:a16="http://schemas.microsoft.com/office/drawing/2014/main" id="{9570AFA3-7726-7934-3DB6-8EF734FCA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118" y="821410"/>
            <a:ext cx="6953573" cy="52151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788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atay'dan şaşkına çeviren görüntü; binanın dış duvarı, komşu binanın iç  duvarı - İstanbul Gazetesi">
            <a:extLst>
              <a:ext uri="{FF2B5EF4-FFF2-40B4-BE49-F238E27FC236}">
                <a16:creationId xmlns:a16="http://schemas.microsoft.com/office/drawing/2014/main" id="{904D622F-6F47-EC24-78B1-30A5E627C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34" y="425719"/>
            <a:ext cx="10678332" cy="6006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615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şlık 1">
            <a:extLst>
              <a:ext uri="{FF2B5EF4-FFF2-40B4-BE49-F238E27FC236}">
                <a16:creationId xmlns:a16="http://schemas.microsoft.com/office/drawing/2014/main" id="{31F0036F-64D5-0B44-BEE5-64D290C5FF27}"/>
              </a:ext>
            </a:extLst>
          </p:cNvPr>
          <p:cNvSpPr txBox="1">
            <a:spLocks/>
          </p:cNvSpPr>
          <p:nvPr/>
        </p:nvSpPr>
        <p:spPr>
          <a:xfrm>
            <a:off x="599208" y="325466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Zarar Görebilirlik ve Kapasite</a:t>
            </a:r>
          </a:p>
        </p:txBody>
      </p:sp>
      <p:pic>
        <p:nvPicPr>
          <p:cNvPr id="15362" name="Picture 2" descr="Deprem bölgesinden drone görüntüleri yıkımı gözler önüne serdi |  DonanımHaber">
            <a:extLst>
              <a:ext uri="{FF2B5EF4-FFF2-40B4-BE49-F238E27FC236}">
                <a16:creationId xmlns:a16="http://schemas.microsoft.com/office/drawing/2014/main" id="{5A04E8F7-DC6F-E2B2-63A4-282E73700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723" y="924167"/>
            <a:ext cx="8412552" cy="56083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Düz Ok Bağlayıcısı 2">
            <a:extLst>
              <a:ext uri="{FF2B5EF4-FFF2-40B4-BE49-F238E27FC236}">
                <a16:creationId xmlns:a16="http://schemas.microsoft.com/office/drawing/2014/main" id="{01259AAE-06A0-95C0-6601-5A5D37DF3D51}"/>
              </a:ext>
            </a:extLst>
          </p:cNvPr>
          <p:cNvCxnSpPr>
            <a:cxnSpLocks/>
          </p:cNvCxnSpPr>
          <p:nvPr/>
        </p:nvCxnSpPr>
        <p:spPr>
          <a:xfrm>
            <a:off x="7591769" y="3369617"/>
            <a:ext cx="0" cy="1712422"/>
          </a:xfrm>
          <a:prstGeom prst="straightConnector1">
            <a:avLst/>
          </a:prstGeom>
          <a:ln w="825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Düz Ok Bağlayıcısı 6">
            <a:extLst>
              <a:ext uri="{FF2B5EF4-FFF2-40B4-BE49-F238E27FC236}">
                <a16:creationId xmlns:a16="http://schemas.microsoft.com/office/drawing/2014/main" id="{A3F95ADE-B882-D2C8-6B84-13B098D9B075}"/>
              </a:ext>
            </a:extLst>
          </p:cNvPr>
          <p:cNvCxnSpPr>
            <a:cxnSpLocks/>
          </p:cNvCxnSpPr>
          <p:nvPr/>
        </p:nvCxnSpPr>
        <p:spPr>
          <a:xfrm>
            <a:off x="4043429" y="3429000"/>
            <a:ext cx="0" cy="1018309"/>
          </a:xfrm>
          <a:prstGeom prst="straightConnector1">
            <a:avLst/>
          </a:prstGeom>
          <a:ln w="825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62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 descr="kutu, bilgisayar, tuğla içeren bir resim&#10;&#10;Açıklama otomatik olarak oluşturuldu">
            <a:extLst>
              <a:ext uri="{FF2B5EF4-FFF2-40B4-BE49-F238E27FC236}">
                <a16:creationId xmlns:a16="http://schemas.microsoft.com/office/drawing/2014/main" id="{E6B321C6-FF63-463D-BC47-6CDE6B0128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54" y="1056017"/>
            <a:ext cx="8508691" cy="4785576"/>
          </a:xfrm>
          <a:prstGeom prst="rect">
            <a:avLst/>
          </a:prstGeom>
        </p:spPr>
      </p:pic>
      <p:sp>
        <p:nvSpPr>
          <p:cNvPr id="26" name="Konuşma Balonu: Köşeleri Yuvarlanmış Dikdörtgen 25">
            <a:extLst>
              <a:ext uri="{FF2B5EF4-FFF2-40B4-BE49-F238E27FC236}">
                <a16:creationId xmlns:a16="http://schemas.microsoft.com/office/drawing/2014/main" id="{32E29C7A-7DC5-482E-863F-4FF9F9A9EE2C}"/>
              </a:ext>
            </a:extLst>
          </p:cNvPr>
          <p:cNvSpPr/>
          <p:nvPr/>
        </p:nvSpPr>
        <p:spPr>
          <a:xfrm>
            <a:off x="1533236" y="1016407"/>
            <a:ext cx="1543702" cy="650912"/>
          </a:xfrm>
          <a:prstGeom prst="wedgeRoundRectCallout">
            <a:avLst>
              <a:gd name="adj1" fmla="val 118504"/>
              <a:gd name="adj2" fmla="val 45555"/>
              <a:gd name="adj3" fmla="val 16667"/>
            </a:avLst>
          </a:prstGeom>
          <a:noFill/>
          <a:ln w="28575">
            <a:solidFill>
              <a:srgbClr val="28A0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Camlar</a:t>
            </a:r>
          </a:p>
        </p:txBody>
      </p:sp>
      <p:pic>
        <p:nvPicPr>
          <p:cNvPr id="28" name="Picture 2" descr="point gif ile ilgili görsel sonucu">
            <a:extLst>
              <a:ext uri="{FF2B5EF4-FFF2-40B4-BE49-F238E27FC236}">
                <a16:creationId xmlns:a16="http://schemas.microsoft.com/office/drawing/2014/main" id="{C036A5E3-987E-48F5-A755-16D96249DF3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129" y="1410018"/>
            <a:ext cx="514601" cy="5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Konuşma Balonu: Köşeleri Yuvarlanmış Dikdörtgen 37">
            <a:extLst>
              <a:ext uri="{FF2B5EF4-FFF2-40B4-BE49-F238E27FC236}">
                <a16:creationId xmlns:a16="http://schemas.microsoft.com/office/drawing/2014/main" id="{E2128BB3-44D7-4993-B7DC-8AE29481B9C5}"/>
              </a:ext>
            </a:extLst>
          </p:cNvPr>
          <p:cNvSpPr/>
          <p:nvPr/>
        </p:nvSpPr>
        <p:spPr>
          <a:xfrm>
            <a:off x="468525" y="2435385"/>
            <a:ext cx="1543702" cy="917948"/>
          </a:xfrm>
          <a:prstGeom prst="wedgeRoundRectCallout">
            <a:avLst>
              <a:gd name="adj1" fmla="val 234424"/>
              <a:gd name="adj2" fmla="val -120659"/>
              <a:gd name="adj3" fmla="val 16667"/>
            </a:avLst>
          </a:prstGeom>
          <a:noFill/>
          <a:ln w="28575">
            <a:solidFill>
              <a:srgbClr val="28A0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Raflarda Bulunan Eşyalar</a:t>
            </a:r>
          </a:p>
        </p:txBody>
      </p:sp>
      <p:sp>
        <p:nvSpPr>
          <p:cNvPr id="40" name="Konuşma Balonu: Köşeleri Yuvarlanmış Dikdörtgen 39">
            <a:extLst>
              <a:ext uri="{FF2B5EF4-FFF2-40B4-BE49-F238E27FC236}">
                <a16:creationId xmlns:a16="http://schemas.microsoft.com/office/drawing/2014/main" id="{5CC13992-1DEA-4F36-90E1-B529BEEE64A0}"/>
              </a:ext>
            </a:extLst>
          </p:cNvPr>
          <p:cNvSpPr/>
          <p:nvPr/>
        </p:nvSpPr>
        <p:spPr>
          <a:xfrm>
            <a:off x="468525" y="4923645"/>
            <a:ext cx="1543702" cy="720072"/>
          </a:xfrm>
          <a:prstGeom prst="wedgeRoundRectCallout">
            <a:avLst>
              <a:gd name="adj1" fmla="val 139522"/>
              <a:gd name="adj2" fmla="val -180397"/>
              <a:gd name="adj3" fmla="val 16667"/>
            </a:avLst>
          </a:prstGeom>
          <a:noFill/>
          <a:ln w="28575">
            <a:solidFill>
              <a:srgbClr val="28A0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Çerçeve ve Panolar</a:t>
            </a:r>
          </a:p>
        </p:txBody>
      </p:sp>
      <p:sp>
        <p:nvSpPr>
          <p:cNvPr id="41" name="Konuşma Balonu: Köşeleri Yuvarlanmış Dikdörtgen 40">
            <a:extLst>
              <a:ext uri="{FF2B5EF4-FFF2-40B4-BE49-F238E27FC236}">
                <a16:creationId xmlns:a16="http://schemas.microsoft.com/office/drawing/2014/main" id="{E9775A4D-A3C7-4428-A134-16E6005DB290}"/>
              </a:ext>
            </a:extLst>
          </p:cNvPr>
          <p:cNvSpPr/>
          <p:nvPr/>
        </p:nvSpPr>
        <p:spPr>
          <a:xfrm>
            <a:off x="4158653" y="5474251"/>
            <a:ext cx="1543702" cy="720072"/>
          </a:xfrm>
          <a:prstGeom prst="wedgeRoundRectCallout">
            <a:avLst>
              <a:gd name="adj1" fmla="val 58632"/>
              <a:gd name="adj2" fmla="val -145426"/>
              <a:gd name="adj3" fmla="val 16667"/>
            </a:avLst>
          </a:prstGeom>
          <a:noFill/>
          <a:ln w="28575">
            <a:solidFill>
              <a:srgbClr val="28A0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Avizeler</a:t>
            </a:r>
          </a:p>
        </p:txBody>
      </p:sp>
      <p:sp>
        <p:nvSpPr>
          <p:cNvPr id="42" name="Konuşma Balonu: Köşeleri Yuvarlanmış Dikdörtgen 41">
            <a:extLst>
              <a:ext uri="{FF2B5EF4-FFF2-40B4-BE49-F238E27FC236}">
                <a16:creationId xmlns:a16="http://schemas.microsoft.com/office/drawing/2014/main" id="{DDD9BAED-F1D2-43B1-A87D-6FF0D2E68B95}"/>
              </a:ext>
            </a:extLst>
          </p:cNvPr>
          <p:cNvSpPr/>
          <p:nvPr/>
        </p:nvSpPr>
        <p:spPr>
          <a:xfrm>
            <a:off x="6668028" y="5474250"/>
            <a:ext cx="1543702" cy="720073"/>
          </a:xfrm>
          <a:prstGeom prst="wedgeRoundRectCallout">
            <a:avLst>
              <a:gd name="adj1" fmla="val -91046"/>
              <a:gd name="adj2" fmla="val -260755"/>
              <a:gd name="adj3" fmla="val 16667"/>
            </a:avLst>
          </a:prstGeom>
          <a:noFill/>
          <a:ln w="28575">
            <a:solidFill>
              <a:srgbClr val="28A0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Dolaplar ve Ağır Eşyalar</a:t>
            </a:r>
          </a:p>
        </p:txBody>
      </p:sp>
      <p:sp>
        <p:nvSpPr>
          <p:cNvPr id="43" name="Konuşma Balonu: Köşeleri Yuvarlanmış Dikdörtgen 42">
            <a:extLst>
              <a:ext uri="{FF2B5EF4-FFF2-40B4-BE49-F238E27FC236}">
                <a16:creationId xmlns:a16="http://schemas.microsoft.com/office/drawing/2014/main" id="{F97BBF0E-2E0B-45A7-8487-F3859371E1CC}"/>
              </a:ext>
            </a:extLst>
          </p:cNvPr>
          <p:cNvSpPr/>
          <p:nvPr/>
        </p:nvSpPr>
        <p:spPr>
          <a:xfrm>
            <a:off x="10061331" y="5205811"/>
            <a:ext cx="1543702" cy="799145"/>
          </a:xfrm>
          <a:prstGeom prst="wedgeRoundRectCallout">
            <a:avLst>
              <a:gd name="adj1" fmla="val -68754"/>
              <a:gd name="adj2" fmla="val -95358"/>
              <a:gd name="adj3" fmla="val 16667"/>
            </a:avLst>
          </a:prstGeom>
          <a:noFill/>
          <a:ln w="28575">
            <a:solidFill>
              <a:srgbClr val="28A0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Beyaz Eşyalar</a:t>
            </a:r>
          </a:p>
        </p:txBody>
      </p:sp>
      <p:sp>
        <p:nvSpPr>
          <p:cNvPr id="44" name="Konuşma Balonu: Köşeleri Yuvarlanmış Dikdörtgen 43">
            <a:extLst>
              <a:ext uri="{FF2B5EF4-FFF2-40B4-BE49-F238E27FC236}">
                <a16:creationId xmlns:a16="http://schemas.microsoft.com/office/drawing/2014/main" id="{C5F5EED2-02A9-473B-A4B0-9628419B0A4E}"/>
              </a:ext>
            </a:extLst>
          </p:cNvPr>
          <p:cNvSpPr/>
          <p:nvPr/>
        </p:nvSpPr>
        <p:spPr>
          <a:xfrm>
            <a:off x="9886912" y="2327003"/>
            <a:ext cx="1543702" cy="799145"/>
          </a:xfrm>
          <a:prstGeom prst="wedgeRoundRectCallout">
            <a:avLst>
              <a:gd name="adj1" fmla="val -83403"/>
              <a:gd name="adj2" fmla="val 197114"/>
              <a:gd name="adj3" fmla="val 16667"/>
            </a:avLst>
          </a:prstGeom>
          <a:noFill/>
          <a:ln w="28575">
            <a:solidFill>
              <a:srgbClr val="28A0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Isıtıcılar ve Kombiler</a:t>
            </a:r>
          </a:p>
        </p:txBody>
      </p:sp>
      <p:sp>
        <p:nvSpPr>
          <p:cNvPr id="46" name="Konuşma Balonu: Köşeleri Yuvarlanmış Dikdörtgen 45">
            <a:extLst>
              <a:ext uri="{FF2B5EF4-FFF2-40B4-BE49-F238E27FC236}">
                <a16:creationId xmlns:a16="http://schemas.microsoft.com/office/drawing/2014/main" id="{CAE0B1C9-A2EC-4AC8-BC5B-F1C15F42C693}"/>
              </a:ext>
            </a:extLst>
          </p:cNvPr>
          <p:cNvSpPr/>
          <p:nvPr/>
        </p:nvSpPr>
        <p:spPr>
          <a:xfrm>
            <a:off x="8372149" y="869855"/>
            <a:ext cx="1543702" cy="762254"/>
          </a:xfrm>
          <a:prstGeom prst="wedgeRoundRectCallout">
            <a:avLst>
              <a:gd name="adj1" fmla="val -156013"/>
              <a:gd name="adj2" fmla="val 192197"/>
              <a:gd name="adj3" fmla="val 16667"/>
            </a:avLst>
          </a:prstGeom>
          <a:noFill/>
          <a:ln w="28575">
            <a:solidFill>
              <a:srgbClr val="28A0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Elektrikli Ekipmanlar</a:t>
            </a:r>
          </a:p>
        </p:txBody>
      </p:sp>
      <p:sp>
        <p:nvSpPr>
          <p:cNvPr id="47" name="Konuşma Balonu: Köşeleri Yuvarlanmış Dikdörtgen 46">
            <a:extLst>
              <a:ext uri="{FF2B5EF4-FFF2-40B4-BE49-F238E27FC236}">
                <a16:creationId xmlns:a16="http://schemas.microsoft.com/office/drawing/2014/main" id="{F8125833-AA75-41A7-8183-9309C938C583}"/>
              </a:ext>
            </a:extLst>
          </p:cNvPr>
          <p:cNvSpPr/>
          <p:nvPr/>
        </p:nvSpPr>
        <p:spPr>
          <a:xfrm>
            <a:off x="5407660" y="663676"/>
            <a:ext cx="1543702" cy="762253"/>
          </a:xfrm>
          <a:prstGeom prst="wedgeRoundRectCallout">
            <a:avLst>
              <a:gd name="adj1" fmla="val -45824"/>
              <a:gd name="adj2" fmla="val 153176"/>
              <a:gd name="adj3" fmla="val 16667"/>
            </a:avLst>
          </a:prstGeom>
          <a:noFill/>
          <a:ln w="28575">
            <a:solidFill>
              <a:srgbClr val="28A0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16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Elektronik Eşyalar</a:t>
            </a:r>
          </a:p>
        </p:txBody>
      </p:sp>
      <p:pic>
        <p:nvPicPr>
          <p:cNvPr id="48" name="Picture 2" descr="point gif ile ilgili görsel sonucu">
            <a:extLst>
              <a:ext uri="{FF2B5EF4-FFF2-40B4-BE49-F238E27FC236}">
                <a16:creationId xmlns:a16="http://schemas.microsoft.com/office/drawing/2014/main" id="{2900F1A1-6817-4D93-8872-BE050323ED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812" y="1498508"/>
            <a:ext cx="514601" cy="5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point gif ile ilgili görsel sonucu">
            <a:extLst>
              <a:ext uri="{FF2B5EF4-FFF2-40B4-BE49-F238E27FC236}">
                <a16:creationId xmlns:a16="http://schemas.microsoft.com/office/drawing/2014/main" id="{45D83123-0223-455F-9061-3069EDE0A35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637" y="3700934"/>
            <a:ext cx="514601" cy="5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point gif ile ilgili görsel sonucu">
            <a:extLst>
              <a:ext uri="{FF2B5EF4-FFF2-40B4-BE49-F238E27FC236}">
                <a16:creationId xmlns:a16="http://schemas.microsoft.com/office/drawing/2014/main" id="{1B0D1F3E-536D-498C-908C-034768D78E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868" y="4514134"/>
            <a:ext cx="514601" cy="5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point gif ile ilgili görsel sonucu">
            <a:extLst>
              <a:ext uri="{FF2B5EF4-FFF2-40B4-BE49-F238E27FC236}">
                <a16:creationId xmlns:a16="http://schemas.microsoft.com/office/drawing/2014/main" id="{94316606-FE4D-4A90-B970-E89529E7DB9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754" y="2011662"/>
            <a:ext cx="514601" cy="5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2" descr="point gif ile ilgili görsel sonucu">
            <a:extLst>
              <a:ext uri="{FF2B5EF4-FFF2-40B4-BE49-F238E27FC236}">
                <a16:creationId xmlns:a16="http://schemas.microsoft.com/office/drawing/2014/main" id="{9863EB8F-6A12-498A-9F8B-427B8ED39E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394" y="2493232"/>
            <a:ext cx="514601" cy="5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point gif ile ilgili görsel sonucu">
            <a:extLst>
              <a:ext uri="{FF2B5EF4-FFF2-40B4-BE49-F238E27FC236}">
                <a16:creationId xmlns:a16="http://schemas.microsoft.com/office/drawing/2014/main" id="{98CCB8CD-E373-4776-B3C1-EA4992F9CD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55" y="3580553"/>
            <a:ext cx="514601" cy="5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point gif ile ilgili görsel sonucu">
            <a:extLst>
              <a:ext uri="{FF2B5EF4-FFF2-40B4-BE49-F238E27FC236}">
                <a16:creationId xmlns:a16="http://schemas.microsoft.com/office/drawing/2014/main" id="{D6746A0E-96ED-44B5-961C-58E7A95BEC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968" y="4095154"/>
            <a:ext cx="514601" cy="5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point gif ile ilgili görsel sonucu">
            <a:extLst>
              <a:ext uri="{FF2B5EF4-FFF2-40B4-BE49-F238E27FC236}">
                <a16:creationId xmlns:a16="http://schemas.microsoft.com/office/drawing/2014/main" id="{9AB3E5EB-3434-4FD0-9CCE-3CEFBC3E1BD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118" y="4530996"/>
            <a:ext cx="514601" cy="5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Başlık 1">
            <a:extLst>
              <a:ext uri="{FF2B5EF4-FFF2-40B4-BE49-F238E27FC236}">
                <a16:creationId xmlns:a16="http://schemas.microsoft.com/office/drawing/2014/main" id="{DFF31B4D-93AC-2E44-B03C-B26D3B73454B}"/>
              </a:ext>
            </a:extLst>
          </p:cNvPr>
          <p:cNvSpPr txBox="1">
            <a:spLocks/>
          </p:cNvSpPr>
          <p:nvPr/>
        </p:nvSpPr>
        <p:spPr>
          <a:xfrm>
            <a:off x="356377" y="187127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0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Evinizin İçindeki Riskleri Belirleyin</a:t>
            </a:r>
          </a:p>
        </p:txBody>
      </p:sp>
    </p:spTree>
    <p:extLst>
      <p:ext uri="{BB962C8B-B14F-4D97-AF65-F5344CB8AC3E}">
        <p14:creationId xmlns:p14="http://schemas.microsoft.com/office/powerpoint/2010/main" val="11925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6" grpId="0" animBg="1"/>
      <p:bldP spid="4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1">
            <a:extLst>
              <a:ext uri="{FF2B5EF4-FFF2-40B4-BE49-F238E27FC236}">
                <a16:creationId xmlns:a16="http://schemas.microsoft.com/office/drawing/2014/main" id="{81474DF7-4739-DE44-95DE-C1D4DD434FE9}"/>
              </a:ext>
            </a:extLst>
          </p:cNvPr>
          <p:cNvSpPr txBox="1">
            <a:spLocks/>
          </p:cNvSpPr>
          <p:nvPr/>
        </p:nvSpPr>
        <p:spPr>
          <a:xfrm>
            <a:off x="360218" y="295564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>
                <a:solidFill>
                  <a:srgbClr val="28A09D"/>
                </a:solidFill>
                <a:latin typeface="Roboto" pitchFamily="2" charset="0"/>
                <a:ea typeface="Roboto" pitchFamily="2" charset="0"/>
              </a:rPr>
              <a:t>Evimizin İçindeki Riskleri Azaltmak</a:t>
            </a:r>
          </a:p>
        </p:txBody>
      </p:sp>
      <p:pic>
        <p:nvPicPr>
          <p:cNvPr id="7" name="Çevrimiçi Medya 6" descr="Yaşam Alanındaki Tehlikeler.mp4">
            <a:hlinkClick r:id="" action="ppaction://media"/>
            <a:extLst>
              <a:ext uri="{FF2B5EF4-FFF2-40B4-BE49-F238E27FC236}">
                <a16:creationId xmlns:a16="http://schemas.microsoft.com/office/drawing/2014/main" id="{517AEB7D-CA71-844B-B22F-9453290F17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9664" y="883373"/>
            <a:ext cx="9224562" cy="5188816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91039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oda, yatak odası, tablo, gömlek içeren bir resim&#10;&#10;Açıklama otomatik olarak oluşturuldu">
            <a:extLst>
              <a:ext uri="{FF2B5EF4-FFF2-40B4-BE49-F238E27FC236}">
                <a16:creationId xmlns:a16="http://schemas.microsoft.com/office/drawing/2014/main" id="{EB33706B-A6F0-4F65-9337-BF935FBE1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8006"/>
            <a:ext cx="12192000" cy="6857195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E74C5F13-9B2E-4731-BF1A-8E605FF78585}"/>
              </a:ext>
            </a:extLst>
          </p:cNvPr>
          <p:cNvSpPr/>
          <p:nvPr/>
        </p:nvSpPr>
        <p:spPr>
          <a:xfrm>
            <a:off x="410092" y="1177387"/>
            <a:ext cx="11469044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5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Zorunlu Deprem Sigortası’na ek olarak;</a:t>
            </a:r>
          </a:p>
        </p:txBody>
      </p:sp>
      <p:sp>
        <p:nvSpPr>
          <p:cNvPr id="17" name="Başlık 1">
            <a:extLst>
              <a:ext uri="{FF2B5EF4-FFF2-40B4-BE49-F238E27FC236}">
                <a16:creationId xmlns:a16="http://schemas.microsoft.com/office/drawing/2014/main" id="{A58B7355-93D4-C44F-9C43-ECDA8DFC22E1}"/>
              </a:ext>
            </a:extLst>
          </p:cNvPr>
          <p:cNvSpPr txBox="1">
            <a:spLocks/>
          </p:cNvSpPr>
          <p:nvPr/>
        </p:nvSpPr>
        <p:spPr>
          <a:xfrm>
            <a:off x="360218" y="295564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0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Sigorta Yaptırın, Yaşam Alanlarınızı Güvence Altına Alın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77B954B8-D9C3-744F-B010-CDE4C4F55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17" y="4721916"/>
            <a:ext cx="1104900" cy="495300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17A7960F-3684-1A49-A993-716E1B4BA2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1031" y="2063638"/>
            <a:ext cx="1028700" cy="4953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1AD47D4E-C029-314D-9BF2-802A0D6CC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56661" y="5590562"/>
            <a:ext cx="1041400" cy="482600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05EEFC02-56F1-4546-BC6D-9FAB9B14E2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6294" y="2545083"/>
            <a:ext cx="1295400" cy="1028700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9FC98883-C279-4A44-90CF-119101ED35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6207" y="3946929"/>
            <a:ext cx="1143000" cy="482600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E6DC8C55-CCE5-644B-8B59-5B8A7DC4A3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11898" y="4921165"/>
            <a:ext cx="1498600" cy="762000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4A77F42F-A586-7442-BFBD-F6B23AAA66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5726" y="2154721"/>
            <a:ext cx="10541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13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otoğraf açıklaması yok.">
            <a:extLst>
              <a:ext uri="{FF2B5EF4-FFF2-40B4-BE49-F238E27FC236}">
                <a16:creationId xmlns:a16="http://schemas.microsoft.com/office/drawing/2014/main" id="{8339C630-AA07-6D8D-8827-1C67D1693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767" y="26209"/>
            <a:ext cx="5444465" cy="68055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67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61130D6-E644-47D0-BDF8-D2B11261DF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90" t="15820" r="16211"/>
          <a:stretch/>
        </p:blipFill>
        <p:spPr>
          <a:xfrm>
            <a:off x="322722" y="1062834"/>
            <a:ext cx="7373886" cy="5136927"/>
          </a:xfrm>
          <a:prstGeom prst="rect">
            <a:avLst/>
          </a:prstGeom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FFE1B9FA-6652-45EF-8770-6B4E976F0B66}"/>
              </a:ext>
            </a:extLst>
          </p:cNvPr>
          <p:cNvSpPr/>
          <p:nvPr/>
        </p:nvSpPr>
        <p:spPr>
          <a:xfrm>
            <a:off x="9292138" y="2002296"/>
            <a:ext cx="292229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20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Ailenizde engelli, yaşlı, çocuk veya özel ihtiyaç sahipleri varsa onların özel malzemelerini unutmayın</a:t>
            </a: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B82D35DB-2C42-44D2-9CD1-CB1306835BB8}"/>
              </a:ext>
            </a:extLst>
          </p:cNvPr>
          <p:cNvSpPr/>
          <p:nvPr/>
        </p:nvSpPr>
        <p:spPr>
          <a:xfrm>
            <a:off x="7650480" y="985046"/>
            <a:ext cx="42524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20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72 saat süresince ihtiyaçlarınıza karar verin ve çantanızı hazırlayın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7C3C9D-AE40-47C6-B62B-391DA22F8828}"/>
              </a:ext>
            </a:extLst>
          </p:cNvPr>
          <p:cNvSpPr/>
          <p:nvPr/>
        </p:nvSpPr>
        <p:spPr>
          <a:xfrm>
            <a:off x="9522431" y="3715223"/>
            <a:ext cx="24779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20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Mevsim şartlarına göre çantanızı 6 ayda bir güncelleyin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A1615AAF-8ABA-4E72-9192-02F1232322AA}"/>
              </a:ext>
            </a:extLst>
          </p:cNvPr>
          <p:cNvSpPr/>
          <p:nvPr/>
        </p:nvSpPr>
        <p:spPr>
          <a:xfrm>
            <a:off x="9292138" y="5243182"/>
            <a:ext cx="289986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20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Çantanıza evcil hayvanlarınızın ihtiyaçları için de yer açın</a:t>
            </a:r>
          </a:p>
        </p:txBody>
      </p:sp>
      <p:pic>
        <p:nvPicPr>
          <p:cNvPr id="2050" name="Picture 2" descr="cats png gif ile ilgili görsel sonucu">
            <a:extLst>
              <a:ext uri="{FF2B5EF4-FFF2-40B4-BE49-F238E27FC236}">
                <a16:creationId xmlns:a16="http://schemas.microsoft.com/office/drawing/2014/main" id="{CBAB766C-A5AC-42F3-B347-1104FC5836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239" y="4730886"/>
            <a:ext cx="2760562" cy="17253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ime gif ile ilgili görsel sonucu">
            <a:extLst>
              <a:ext uri="{FF2B5EF4-FFF2-40B4-BE49-F238E27FC236}">
                <a16:creationId xmlns:a16="http://schemas.microsoft.com/office/drawing/2014/main" id="{F4603FA8-41E3-4812-83E4-023E68388E3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5920" y="823436"/>
            <a:ext cx="1208524" cy="9063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isability gif ile ilgili görsel sonucu">
            <a:extLst>
              <a:ext uri="{FF2B5EF4-FFF2-40B4-BE49-F238E27FC236}">
                <a16:creationId xmlns:a16="http://schemas.microsoft.com/office/drawing/2014/main" id="{47957410-34BD-4B9F-9746-382117D42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98615" y="2246627"/>
            <a:ext cx="1191516" cy="9793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alender gif png ile ilgili görsel sonucu">
            <a:extLst>
              <a:ext uri="{FF2B5EF4-FFF2-40B4-BE49-F238E27FC236}">
                <a16:creationId xmlns:a16="http://schemas.microsoft.com/office/drawing/2014/main" id="{8CBB0B1C-8C6A-44D3-B35D-C1C31CD03C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916" y="3879430"/>
            <a:ext cx="1191515" cy="8936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Başlık 1">
            <a:extLst>
              <a:ext uri="{FF2B5EF4-FFF2-40B4-BE49-F238E27FC236}">
                <a16:creationId xmlns:a16="http://schemas.microsoft.com/office/drawing/2014/main" id="{918FCC29-D32D-EB4F-9FA3-1BC3C3998A73}"/>
              </a:ext>
            </a:extLst>
          </p:cNvPr>
          <p:cNvSpPr txBox="1">
            <a:spLocks/>
          </p:cNvSpPr>
          <p:nvPr/>
        </p:nvSpPr>
        <p:spPr>
          <a:xfrm>
            <a:off x="360218" y="295564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Afet ve Acil Durum Çantanızı Hazırlayın</a:t>
            </a:r>
          </a:p>
        </p:txBody>
      </p:sp>
    </p:spTree>
    <p:extLst>
      <p:ext uri="{BB962C8B-B14F-4D97-AF65-F5344CB8AC3E}">
        <p14:creationId xmlns:p14="http://schemas.microsoft.com/office/powerpoint/2010/main" val="91598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Resim 9" descr="ekran, oturma, bilgisayar, yüzey içeren bir resim&#10;&#10;Açıklama otomatik olarak oluşturuldu">
            <a:extLst>
              <a:ext uri="{FF2B5EF4-FFF2-40B4-BE49-F238E27FC236}">
                <a16:creationId xmlns:a16="http://schemas.microsoft.com/office/drawing/2014/main" id="{61219B4F-675F-4447-93C7-5B06B33DA7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 b="18040"/>
          <a:stretch/>
        </p:blipFill>
        <p:spPr>
          <a:xfrm>
            <a:off x="488555" y="2971800"/>
            <a:ext cx="4860619" cy="3070944"/>
          </a:xfrm>
          <a:prstGeom prst="rect">
            <a:avLst/>
          </a:prstGeom>
        </p:spPr>
      </p:pic>
      <p:pic>
        <p:nvPicPr>
          <p:cNvPr id="5" name="Resim 4" descr="tablo, iç mekan, pasta, oyuncak içeren bir resim&#10;&#10;Açıklama otomatik olarak oluşturuldu">
            <a:extLst>
              <a:ext uri="{FF2B5EF4-FFF2-40B4-BE49-F238E27FC236}">
                <a16:creationId xmlns:a16="http://schemas.microsoft.com/office/drawing/2014/main" id="{50CF2686-79BD-41F9-8CBD-B20F51B7109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885" y="438733"/>
            <a:ext cx="5944404" cy="465172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5CA2003E-E73A-4691-A5C8-A361120A10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2426" y="1391604"/>
            <a:ext cx="5944404" cy="46505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7EF3AC1-3710-4EE3-AB07-23CAA24E7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54795" y="917135"/>
            <a:ext cx="1276483" cy="12764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etin kutusu 3">
            <a:extLst>
              <a:ext uri="{FF2B5EF4-FFF2-40B4-BE49-F238E27FC236}">
                <a16:creationId xmlns:a16="http://schemas.microsoft.com/office/drawing/2014/main" id="{45EAD0BD-A396-4294-B7D8-59D5B8135EDB}"/>
              </a:ext>
            </a:extLst>
          </p:cNvPr>
          <p:cNvSpPr txBox="1"/>
          <p:nvPr/>
        </p:nvSpPr>
        <p:spPr>
          <a:xfrm>
            <a:off x="360218" y="1336307"/>
            <a:ext cx="3572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Tehlikeli bölgeden uzaklaşarak toplanabileceğimiz güvenli alanlardır.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0590A5E1-7DCE-4036-A60F-1AF5CB116EDD}"/>
              </a:ext>
            </a:extLst>
          </p:cNvPr>
          <p:cNvSpPr txBox="1"/>
          <p:nvPr/>
        </p:nvSpPr>
        <p:spPr>
          <a:xfrm>
            <a:off x="5973885" y="5641556"/>
            <a:ext cx="5954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Barınma ihtiyacımızı gidermek için kullanacağımız </a:t>
            </a:r>
          </a:p>
          <a:p>
            <a:r>
              <a:rPr lang="tr-TR" sz="20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çadırkent - konteynerkent kurulacak alanlardır. </a:t>
            </a:r>
          </a:p>
        </p:txBody>
      </p:sp>
      <p:pic>
        <p:nvPicPr>
          <p:cNvPr id="12" name="XD30jdjw2yu4nTcC">
            <a:hlinkClick r:id="" action="ppaction://media"/>
            <a:extLst>
              <a:ext uri="{FF2B5EF4-FFF2-40B4-BE49-F238E27FC236}">
                <a16:creationId xmlns:a16="http://schemas.microsoft.com/office/drawing/2014/main" id="{AD6209F0-D458-4CB7-8530-B55D6B9951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7963" y="3363130"/>
            <a:ext cx="3097530" cy="2316480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2EA30AE7-AFC4-4666-8201-25C91A14E4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310" y="4799001"/>
            <a:ext cx="1639878" cy="1639878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9AC4AAC0-1AAA-4045-9631-0CD62E585AC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" r="56661" b="55647"/>
          <a:stretch/>
        </p:blipFill>
        <p:spPr>
          <a:xfrm>
            <a:off x="5344647" y="1396189"/>
            <a:ext cx="2259874" cy="2060637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48E07774-E207-2444-B47E-36D8896813B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12" t="44493" r="8976" b="14317"/>
          <a:stretch/>
        </p:blipFill>
        <p:spPr>
          <a:xfrm>
            <a:off x="6913104" y="3461658"/>
            <a:ext cx="3513909" cy="191371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05ADDCE1-DFC7-974D-83D1-E06751B18B5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1886" y="2203282"/>
            <a:ext cx="1279091" cy="555313"/>
          </a:xfrm>
          <a:prstGeom prst="rect">
            <a:avLst/>
          </a:prstGeom>
        </p:spPr>
      </p:pic>
      <p:sp>
        <p:nvSpPr>
          <p:cNvPr id="16" name="Başlık 1">
            <a:extLst>
              <a:ext uri="{FF2B5EF4-FFF2-40B4-BE49-F238E27FC236}">
                <a16:creationId xmlns:a16="http://schemas.microsoft.com/office/drawing/2014/main" id="{DF19E11E-BB8D-5048-AB1D-E78F317350A7}"/>
              </a:ext>
            </a:extLst>
          </p:cNvPr>
          <p:cNvSpPr txBox="1">
            <a:spLocks/>
          </p:cNvSpPr>
          <p:nvPr/>
        </p:nvSpPr>
        <p:spPr>
          <a:xfrm>
            <a:off x="360218" y="295564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Toplanma ve Barınma Alanları</a:t>
            </a:r>
          </a:p>
        </p:txBody>
      </p:sp>
    </p:spTree>
    <p:extLst>
      <p:ext uri="{BB962C8B-B14F-4D97-AF65-F5344CB8AC3E}">
        <p14:creationId xmlns:p14="http://schemas.microsoft.com/office/powerpoint/2010/main" val="327387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50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4" grpId="0"/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tablo içeren bir resim&#10;&#10;Açıklama otomatik olarak oluşturuldu">
            <a:extLst>
              <a:ext uri="{FF2B5EF4-FFF2-40B4-BE49-F238E27FC236}">
                <a16:creationId xmlns:a16="http://schemas.microsoft.com/office/drawing/2014/main" id="{8D73B705-E428-4AF0-93EA-8A61F4629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620" y="439231"/>
            <a:ext cx="7262788" cy="5916789"/>
          </a:xfrm>
          <a:prstGeom prst="rect">
            <a:avLst/>
          </a:prstGeom>
        </p:spPr>
      </p:pic>
      <p:sp>
        <p:nvSpPr>
          <p:cNvPr id="3" name="İçerik Yer Tutucusu 5">
            <a:extLst>
              <a:ext uri="{FF2B5EF4-FFF2-40B4-BE49-F238E27FC236}">
                <a16:creationId xmlns:a16="http://schemas.microsoft.com/office/drawing/2014/main" id="{D8A27BFC-7F36-4A87-80F0-86A3D9CE739F}"/>
              </a:ext>
            </a:extLst>
          </p:cNvPr>
          <p:cNvSpPr txBox="1">
            <a:spLocks/>
          </p:cNvSpPr>
          <p:nvPr/>
        </p:nvSpPr>
        <p:spPr>
          <a:xfrm>
            <a:off x="357039" y="905752"/>
            <a:ext cx="4653581" cy="3897930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indent="-360000" algn="just">
              <a:spcBef>
                <a:spcPts val="1200"/>
              </a:spcBef>
              <a:spcAft>
                <a:spcPts val="1200"/>
              </a:spcAft>
              <a:buClr>
                <a:schemeClr val="accent2"/>
              </a:buClr>
              <a:buSzPct val="120000"/>
              <a:buBlip>
                <a:blip r:embed="rId4"/>
              </a:buBlip>
            </a:pPr>
            <a:r>
              <a:rPr lang="tr-TR" sz="20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Özellikle başkent  ve büyükşehirler dışında bir bölge dışı bağlantı kişisi (iletişim kişisi) belirleyin. </a:t>
            </a:r>
          </a:p>
          <a:p>
            <a:pPr marL="360000" indent="-360000" algn="just">
              <a:spcBef>
                <a:spcPts val="1200"/>
              </a:spcBef>
              <a:spcAft>
                <a:spcPts val="1200"/>
              </a:spcAft>
              <a:buClr>
                <a:schemeClr val="accent2"/>
              </a:buClr>
              <a:buSzPct val="120000"/>
              <a:buBlip>
                <a:blip r:embed="rId4"/>
              </a:buBlip>
            </a:pPr>
            <a:r>
              <a:rPr lang="tr-TR" sz="20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Sizi merak edecek bütün aile ve akrabalarınızın telefon numaralarını bu kişiye verin.</a:t>
            </a:r>
          </a:p>
          <a:p>
            <a:pPr marL="360000" indent="-360000" algn="just">
              <a:spcBef>
                <a:spcPts val="1200"/>
              </a:spcBef>
              <a:spcAft>
                <a:spcPts val="1200"/>
              </a:spcAft>
              <a:buClr>
                <a:schemeClr val="accent2"/>
              </a:buClr>
              <a:buSzPct val="120000"/>
              <a:buBlip>
                <a:blip r:embed="rId4"/>
              </a:buBlip>
            </a:pPr>
            <a:r>
              <a:rPr lang="tr-TR" sz="20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Aile ve akrabalarınıza da bu kişinin telefon numarasını verin; afet sonrası durumunuzu bölge dışı bağlantı kişisine kısa mesajla bildirin.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5645303C-2FD8-4151-9A71-70EA8B6763A2}"/>
              </a:ext>
            </a:extLst>
          </p:cNvPr>
          <p:cNvSpPr/>
          <p:nvPr/>
        </p:nvSpPr>
        <p:spPr>
          <a:xfrm>
            <a:off x="6025877" y="2081531"/>
            <a:ext cx="189992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tr-TR" sz="1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Merhaba Ahmet Abi, </a:t>
            </a:r>
          </a:p>
          <a:p>
            <a:pPr>
              <a:defRPr/>
            </a:pPr>
            <a:r>
              <a:rPr lang="tr-TR" sz="1400" dirty="0">
                <a:solidFill>
                  <a:schemeClr val="bg1"/>
                </a:solidFill>
                <a:latin typeface="Arial" pitchFamily="34" charset="0"/>
                <a:ea typeface="Roboto" pitchFamily="2" charset="0"/>
              </a:rPr>
              <a:t>Burada büyük bir </a:t>
            </a:r>
          </a:p>
          <a:p>
            <a:pPr>
              <a:defRPr/>
            </a:pPr>
            <a:r>
              <a:rPr lang="tr-TR" sz="1400" dirty="0">
                <a:solidFill>
                  <a:schemeClr val="bg1"/>
                </a:solidFill>
                <a:latin typeface="Arial" pitchFamily="34" charset="0"/>
                <a:ea typeface="Roboto" pitchFamily="2" charset="0"/>
              </a:rPr>
              <a:t>deprem oldu</a:t>
            </a:r>
            <a:endParaRPr lang="tr-TR" sz="1400" dirty="0">
              <a:solidFill>
                <a:schemeClr val="bg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F49EF4F6-52D4-4FB4-AED4-743B05DC0C8F}"/>
              </a:ext>
            </a:extLst>
          </p:cNvPr>
          <p:cNvSpPr/>
          <p:nvPr/>
        </p:nvSpPr>
        <p:spPr>
          <a:xfrm>
            <a:off x="10384517" y="2257575"/>
            <a:ext cx="1614443" cy="10310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1400" dirty="0">
                <a:solidFill>
                  <a:srgbClr val="002060"/>
                </a:solidFill>
                <a:latin typeface="Arial" pitchFamily="34" charset="0"/>
                <a:ea typeface="Roboto" pitchFamily="2" charset="0"/>
              </a:rPr>
              <a:t>Çok geçmiş</a:t>
            </a:r>
          </a:p>
          <a:p>
            <a:pPr>
              <a:spcAft>
                <a:spcPts val="600"/>
              </a:spcAft>
              <a:defRPr/>
            </a:pPr>
            <a:r>
              <a:rPr lang="tr-TR" sz="1400" dirty="0">
                <a:solidFill>
                  <a:srgbClr val="002060"/>
                </a:solidFill>
                <a:latin typeface="Arial" pitchFamily="34" charset="0"/>
                <a:ea typeface="Roboto" pitchFamily="2" charset="0"/>
              </a:rPr>
              <a:t>olsun :(</a:t>
            </a:r>
          </a:p>
          <a:p>
            <a:pPr>
              <a:defRPr/>
            </a:pPr>
            <a:r>
              <a:rPr lang="tr-TR" sz="1400" dirty="0">
                <a:solidFill>
                  <a:srgbClr val="002060"/>
                </a:solidFill>
                <a:latin typeface="Arial" pitchFamily="34" charset="0"/>
                <a:ea typeface="Roboto" pitchFamily="2" charset="0"/>
              </a:rPr>
              <a:t>Şimdi neredesiniz?</a:t>
            </a:r>
            <a:endParaRPr lang="tr-TR" sz="1400" dirty="0">
              <a:solidFill>
                <a:srgbClr val="002060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5C5CCD3C-8C22-40F7-82AB-87B1885C1DE1}"/>
              </a:ext>
            </a:extLst>
          </p:cNvPr>
          <p:cNvSpPr/>
          <p:nvPr/>
        </p:nvSpPr>
        <p:spPr>
          <a:xfrm>
            <a:off x="10384517" y="3746094"/>
            <a:ext cx="127916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tr-TR" sz="1400" dirty="0">
                <a:solidFill>
                  <a:srgbClr val="002060"/>
                </a:solidFill>
                <a:latin typeface="Arial" pitchFamily="34" charset="0"/>
                <a:ea typeface="Roboto" pitchFamily="2" charset="0"/>
              </a:rPr>
              <a:t>Tamam</a:t>
            </a:r>
          </a:p>
          <a:p>
            <a:pPr>
              <a:defRPr/>
            </a:pPr>
            <a:r>
              <a:rPr lang="tr-TR" sz="1400" dirty="0">
                <a:solidFill>
                  <a:srgbClr val="002060"/>
                </a:solidFill>
                <a:latin typeface="Arial" pitchFamily="34" charset="0"/>
                <a:ea typeface="Roboto" pitchFamily="2" charset="0"/>
              </a:rPr>
              <a:t>Haberleşelim</a:t>
            </a:r>
            <a:endParaRPr lang="tr-TR" sz="1400" dirty="0">
              <a:solidFill>
                <a:srgbClr val="002060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E995A4CA-E84D-43E0-94AD-964C4A6D9E39}"/>
              </a:ext>
            </a:extLst>
          </p:cNvPr>
          <p:cNvSpPr/>
          <p:nvPr/>
        </p:nvSpPr>
        <p:spPr>
          <a:xfrm>
            <a:off x="5543786" y="3116095"/>
            <a:ext cx="1852693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tr-TR" sz="1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Şu anda iyiyiz</a:t>
            </a:r>
          </a:p>
          <a:p>
            <a:pPr>
              <a:spcAft>
                <a:spcPts val="600"/>
              </a:spcAft>
              <a:defRPr/>
            </a:pPr>
            <a:r>
              <a:rPr lang="tr-TR" sz="14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Toplanma alanımıza gidiyoruz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98DCDD71-3CD8-44A6-9335-73A47C8C9800}"/>
              </a:ext>
            </a:extLst>
          </p:cNvPr>
          <p:cNvSpPr/>
          <p:nvPr/>
        </p:nvSpPr>
        <p:spPr>
          <a:xfrm>
            <a:off x="5916547" y="4168250"/>
            <a:ext cx="127916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1300" dirty="0">
                <a:solidFill>
                  <a:schemeClr val="bg1"/>
                </a:solidFill>
                <a:latin typeface="Roboto" pitchFamily="2" charset="0"/>
                <a:ea typeface="Roboto" pitchFamily="2" charset="0"/>
              </a:rPr>
              <a:t>Akrabalarıma durumu bildir </a:t>
            </a:r>
          </a:p>
        </p:txBody>
      </p:sp>
      <p:sp>
        <p:nvSpPr>
          <p:cNvPr id="17" name="Başlık 1">
            <a:extLst>
              <a:ext uri="{FF2B5EF4-FFF2-40B4-BE49-F238E27FC236}">
                <a16:creationId xmlns:a16="http://schemas.microsoft.com/office/drawing/2014/main" id="{159E916A-85DD-2148-AEC5-8B5C7B0AE5AA}"/>
              </a:ext>
            </a:extLst>
          </p:cNvPr>
          <p:cNvSpPr txBox="1">
            <a:spLocks/>
          </p:cNvSpPr>
          <p:nvPr/>
        </p:nvSpPr>
        <p:spPr>
          <a:xfrm>
            <a:off x="360218" y="295564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Bölge Dışı Bağlantı - Şehir İçi Destek Kişisi Belirleyin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784A328A-5269-3142-9A56-068CD0F96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039" y="4742369"/>
            <a:ext cx="53340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2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 descr="oda, bilgisayar, adam, dik içeren bir resim&#10;&#10;Açıklama otomatik olarak oluşturuldu">
            <a:extLst>
              <a:ext uri="{FF2B5EF4-FFF2-40B4-BE49-F238E27FC236}">
                <a16:creationId xmlns:a16="http://schemas.microsoft.com/office/drawing/2014/main" id="{6A548DBC-78FE-437B-B060-4A140B1421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422" y="2145672"/>
            <a:ext cx="4338320" cy="4574419"/>
          </a:xfrm>
          <a:prstGeom prst="rect">
            <a:avLst/>
          </a:prstGeom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6933C543-65FF-4603-835F-4546DCD0F2CD}"/>
              </a:ext>
            </a:extLst>
          </p:cNvPr>
          <p:cNvSpPr/>
          <p:nvPr/>
        </p:nvSpPr>
        <p:spPr>
          <a:xfrm>
            <a:off x="537506" y="958252"/>
            <a:ext cx="62594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Acil durum telefon numaralarını aradığınızda;</a:t>
            </a:r>
          </a:p>
          <a:p>
            <a:pPr marL="342900" indent="-342900">
              <a:spcAft>
                <a:spcPts val="600"/>
              </a:spcAft>
              <a:buClr>
                <a:srgbClr val="28A09D"/>
              </a:buClr>
              <a:buSzPct val="120000"/>
              <a:buBlip>
                <a:blip r:embed="rId4"/>
              </a:buBlip>
            </a:pPr>
            <a:r>
              <a:rPr lang="tr-TR" sz="20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Kim olduğunuzu ve hangi numaradan aradığınızı,</a:t>
            </a:r>
          </a:p>
          <a:p>
            <a:pPr marL="342900" indent="-342900">
              <a:spcAft>
                <a:spcPts val="600"/>
              </a:spcAft>
              <a:buClr>
                <a:srgbClr val="28A09D"/>
              </a:buClr>
              <a:buSzPct val="120000"/>
              <a:buBlip>
                <a:blip r:embed="rId4"/>
              </a:buBlip>
            </a:pPr>
            <a:r>
              <a:rPr lang="tr-TR" sz="20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Kesin yer ve adres bilgisini,</a:t>
            </a:r>
          </a:p>
          <a:p>
            <a:pPr marL="342900" indent="-342900">
              <a:spcAft>
                <a:spcPts val="600"/>
              </a:spcAft>
              <a:buClr>
                <a:srgbClr val="28A09D"/>
              </a:buClr>
              <a:buSzPct val="120000"/>
              <a:buBlip>
                <a:blip r:embed="rId4"/>
              </a:buBlip>
            </a:pPr>
            <a:r>
              <a:rPr lang="tr-TR" sz="20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Olayın tanımını,</a:t>
            </a:r>
          </a:p>
          <a:p>
            <a:pPr marL="342900" indent="-342900">
              <a:spcAft>
                <a:spcPts val="600"/>
              </a:spcAft>
              <a:buClr>
                <a:srgbClr val="28A09D"/>
              </a:buClr>
              <a:buSzPct val="120000"/>
              <a:buBlip>
                <a:blip r:embed="rId4"/>
              </a:buBlip>
            </a:pPr>
            <a:r>
              <a:rPr lang="tr-TR" sz="20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Olaydan etkilenenlerin durumunu ve sayısını.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DFE5590-621E-4D67-9E65-00FDADF050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61" y="2861099"/>
            <a:ext cx="5559973" cy="3711741"/>
          </a:xfrm>
          <a:prstGeom prst="rect">
            <a:avLst/>
          </a:prstGeom>
        </p:spPr>
      </p:pic>
      <p:sp>
        <p:nvSpPr>
          <p:cNvPr id="13" name="Başlık 1">
            <a:extLst>
              <a:ext uri="{FF2B5EF4-FFF2-40B4-BE49-F238E27FC236}">
                <a16:creationId xmlns:a16="http://schemas.microsoft.com/office/drawing/2014/main" id="{39EFD67D-F38A-8048-B00D-5DAFFFDC7264}"/>
              </a:ext>
            </a:extLst>
          </p:cNvPr>
          <p:cNvSpPr txBox="1">
            <a:spLocks/>
          </p:cNvSpPr>
          <p:nvPr/>
        </p:nvSpPr>
        <p:spPr>
          <a:xfrm>
            <a:off x="360218" y="295564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Acil Durum Telefon Numaralarını Öğrenin ve Öğretin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69B600C-0839-EC4A-BA84-829A2BF3E2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1682" y="680112"/>
            <a:ext cx="34798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4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61FA090-CFE5-4F13-84C3-02EE4EDF50A2}"/>
              </a:ext>
            </a:extLst>
          </p:cNvPr>
          <p:cNvSpPr txBox="1">
            <a:spLocks/>
          </p:cNvSpPr>
          <p:nvPr/>
        </p:nvSpPr>
        <p:spPr>
          <a:xfrm>
            <a:off x="360218" y="295564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Afet ve Acil Durum Bilgi Kartı Hazırlayın </a:t>
            </a:r>
          </a:p>
        </p:txBody>
      </p:sp>
      <p:pic>
        <p:nvPicPr>
          <p:cNvPr id="15" name="Resim 14">
            <a:extLst>
              <a:ext uri="{FF2B5EF4-FFF2-40B4-BE49-F238E27FC236}">
                <a16:creationId xmlns:a16="http://schemas.microsoft.com/office/drawing/2014/main" id="{A4D7664F-0636-4A11-81E4-87EBC37230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705" y="988142"/>
            <a:ext cx="3107807" cy="1942379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BBEA6891-AA79-45D1-89A7-DE79FE19BF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0329" y="3015759"/>
            <a:ext cx="3107807" cy="1942379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9B4DBA24-CCF6-40CC-B19D-85191750FD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37336" y="2620082"/>
            <a:ext cx="2692364" cy="3365456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715C57E8-EBE4-420C-9E82-4447FAB56F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4607" y="2620082"/>
            <a:ext cx="2692364" cy="3365456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430B34BE-E338-8D4F-BD3F-4BBE477D5B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646" y="4979448"/>
            <a:ext cx="5118100" cy="1117600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1569CE41-F9E5-2B42-8902-45A3D6F44C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8110" y="946910"/>
            <a:ext cx="5753100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88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075C3375-F054-4443-BB18-D9365C8478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99" y="271237"/>
            <a:ext cx="8853757" cy="6472685"/>
          </a:xfrm>
          <a:prstGeom prst="rect">
            <a:avLst/>
          </a:prstGeom>
        </p:spPr>
      </p:pic>
      <p:sp>
        <p:nvSpPr>
          <p:cNvPr id="5" name="5 İçerik Yer Tutucusu">
            <a:extLst>
              <a:ext uri="{FF2B5EF4-FFF2-40B4-BE49-F238E27FC236}">
                <a16:creationId xmlns:a16="http://schemas.microsoft.com/office/drawing/2014/main" id="{A1B3DC5C-5C8A-4FF0-A7E5-D56C99BE0D77}"/>
              </a:ext>
            </a:extLst>
          </p:cNvPr>
          <p:cNvSpPr txBox="1">
            <a:spLocks/>
          </p:cNvSpPr>
          <p:nvPr/>
        </p:nvSpPr>
        <p:spPr>
          <a:xfrm>
            <a:off x="7297437" y="3233305"/>
            <a:ext cx="4038600" cy="3013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F05A28"/>
              </a:buClr>
              <a:buSzPct val="120000"/>
              <a:buFont typeface="Wingdings" pitchFamily="2" charset="2"/>
              <a:buChar char=""/>
              <a:defRPr sz="2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F05A28"/>
              </a:buClr>
              <a:buSzPct val="120000"/>
              <a:buFont typeface="Wingdings" pitchFamily="2" charset="2"/>
              <a:buChar char="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F05A28"/>
              </a:buClr>
              <a:buFont typeface="Wingdings" pitchFamily="2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05A28"/>
              </a:buClr>
              <a:buSzPct val="120000"/>
              <a:buFont typeface="Wingdings" pitchFamily="2" charset="2"/>
              <a:buChar char=""/>
              <a:tabLst/>
              <a:defRPr/>
            </a:pPr>
            <a:endParaRPr kumimoji="0" lang="tr-TR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Başlık 1">
            <a:extLst>
              <a:ext uri="{FF2B5EF4-FFF2-40B4-BE49-F238E27FC236}">
                <a16:creationId xmlns:a16="http://schemas.microsoft.com/office/drawing/2014/main" id="{8069F8CB-FB2B-C84D-98A9-6C1AE893AD27}"/>
              </a:ext>
            </a:extLst>
          </p:cNvPr>
          <p:cNvSpPr txBox="1">
            <a:spLocks/>
          </p:cNvSpPr>
          <p:nvPr/>
        </p:nvSpPr>
        <p:spPr>
          <a:xfrm>
            <a:off x="360218" y="295564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Önemli Evrakınızı Yedekleyin ve Bilgilerinizi Kaydedin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E266B0E-056A-C84B-9FE4-119B5C572F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765" y="926522"/>
            <a:ext cx="4127500" cy="1257300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D8D0D4AE-DCE7-DB4C-B99E-5B8CC888227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" t="13918" r="5007" b="13093"/>
          <a:stretch/>
        </p:blipFill>
        <p:spPr>
          <a:xfrm>
            <a:off x="6866563" y="4181541"/>
            <a:ext cx="4900348" cy="221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73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şlık 1">
            <a:extLst>
              <a:ext uri="{FF2B5EF4-FFF2-40B4-BE49-F238E27FC236}">
                <a16:creationId xmlns:a16="http://schemas.microsoft.com/office/drawing/2014/main" id="{31F0036F-64D5-0B44-BEE5-64D290C5FF27}"/>
              </a:ext>
            </a:extLst>
          </p:cNvPr>
          <p:cNvSpPr txBox="1">
            <a:spLocks/>
          </p:cNvSpPr>
          <p:nvPr/>
        </p:nvSpPr>
        <p:spPr>
          <a:xfrm>
            <a:off x="599209" y="587718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Afet Türleri</a:t>
            </a:r>
          </a:p>
        </p:txBody>
      </p:sp>
      <p:sp>
        <p:nvSpPr>
          <p:cNvPr id="2" name="İçerik Yer Tutucusu 4">
            <a:extLst>
              <a:ext uri="{FF2B5EF4-FFF2-40B4-BE49-F238E27FC236}">
                <a16:creationId xmlns:a16="http://schemas.microsoft.com/office/drawing/2014/main" id="{9EF7CD2E-E8DB-6EFE-90EF-94E99ED35973}"/>
              </a:ext>
            </a:extLst>
          </p:cNvPr>
          <p:cNvSpPr txBox="1">
            <a:spLocks/>
          </p:cNvSpPr>
          <p:nvPr/>
        </p:nvSpPr>
        <p:spPr>
          <a:xfrm>
            <a:off x="599209" y="1163143"/>
            <a:ext cx="11552237" cy="53535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  <a:spcBef>
                <a:spcPts val="0"/>
              </a:spcBef>
            </a:pPr>
            <a:r>
              <a:rPr lang="tr-TR" sz="25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Doğa Kaynaklı Afetler</a:t>
            </a:r>
          </a:p>
          <a:p>
            <a:pPr lvl="1" algn="just">
              <a:lnSpc>
                <a:spcPct val="2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Jeolojik Afetler</a:t>
            </a:r>
          </a:p>
          <a:p>
            <a:pPr lvl="1" algn="just">
              <a:lnSpc>
                <a:spcPct val="2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Klimatik Afetler</a:t>
            </a:r>
          </a:p>
          <a:p>
            <a:pPr lvl="1" algn="just">
              <a:lnSpc>
                <a:spcPct val="2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Biyolojik Afetler</a:t>
            </a:r>
          </a:p>
          <a:p>
            <a:pPr algn="just">
              <a:lnSpc>
                <a:spcPct val="200000"/>
              </a:lnSpc>
              <a:spcBef>
                <a:spcPts val="0"/>
              </a:spcBef>
            </a:pPr>
            <a:r>
              <a:rPr lang="tr-TR" sz="25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İnsan ve Teknoloji Kaynaklı Afetler</a:t>
            </a:r>
          </a:p>
          <a:p>
            <a:pPr lvl="1" algn="just">
              <a:lnSpc>
                <a:spcPct val="2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Sosyal Afetler</a:t>
            </a:r>
          </a:p>
          <a:p>
            <a:pPr lvl="1" algn="just">
              <a:lnSpc>
                <a:spcPct val="2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Teknolojik Afetler</a:t>
            </a:r>
          </a:p>
          <a:p>
            <a:pPr algn="just">
              <a:lnSpc>
                <a:spcPct val="200000"/>
              </a:lnSpc>
              <a:spcBef>
                <a:spcPts val="0"/>
              </a:spcBef>
            </a:pPr>
            <a:endParaRPr lang="tr-TR" sz="2500" dirty="0"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200000"/>
              </a:lnSpc>
              <a:spcBef>
                <a:spcPts val="0"/>
              </a:spcBef>
            </a:pPr>
            <a:endParaRPr lang="tr-TR" sz="2500" dirty="0"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03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iç mekan, oda, yaşama, tablo içeren bir resim&#10;&#10;Açıklama otomatik olarak oluşturuldu">
            <a:extLst>
              <a:ext uri="{FF2B5EF4-FFF2-40B4-BE49-F238E27FC236}">
                <a16:creationId xmlns:a16="http://schemas.microsoft.com/office/drawing/2014/main" id="{FCA078E1-0065-4E67-848B-4B0CE3B897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2"/>
            <a:ext cx="12192000" cy="6857195"/>
          </a:xfrm>
          <a:prstGeom prst="rect">
            <a:avLst/>
          </a:prstGeom>
        </p:spPr>
      </p:pic>
      <p:sp>
        <p:nvSpPr>
          <p:cNvPr id="4" name="Başlık 1">
            <a:extLst>
              <a:ext uri="{FF2B5EF4-FFF2-40B4-BE49-F238E27FC236}">
                <a16:creationId xmlns:a16="http://schemas.microsoft.com/office/drawing/2014/main" id="{70E10421-87EC-409B-9FB4-6AD007F4FF93}"/>
              </a:ext>
            </a:extLst>
          </p:cNvPr>
          <p:cNvSpPr txBox="1">
            <a:spLocks/>
          </p:cNvSpPr>
          <p:nvPr/>
        </p:nvSpPr>
        <p:spPr>
          <a:xfrm>
            <a:off x="360218" y="295564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Tahliye Öncesine Yönelik Hazırlıklarınızı Yapın </a:t>
            </a:r>
          </a:p>
        </p:txBody>
      </p:sp>
      <p:pic>
        <p:nvPicPr>
          <p:cNvPr id="12" name="Picture 6" descr="evacuation plan ile ilgili görsel sonucu">
            <a:extLst>
              <a:ext uri="{FF2B5EF4-FFF2-40B4-BE49-F238E27FC236}">
                <a16:creationId xmlns:a16="http://schemas.microsoft.com/office/drawing/2014/main" id="{9DB4FDA5-BB11-48A4-88CE-EF02508DC9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03"/>
          <a:stretch/>
        </p:blipFill>
        <p:spPr bwMode="auto">
          <a:xfrm>
            <a:off x="10513701" y="2487561"/>
            <a:ext cx="1678299" cy="124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oint gif ile ilgili görsel sonucu">
            <a:extLst>
              <a:ext uri="{FF2B5EF4-FFF2-40B4-BE49-F238E27FC236}">
                <a16:creationId xmlns:a16="http://schemas.microsoft.com/office/drawing/2014/main" id="{67A84C4B-91E2-4A2F-A2F7-927B0C53F61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340" y="5936431"/>
            <a:ext cx="709132" cy="70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point gif ile ilgili görsel sonucu">
            <a:extLst>
              <a:ext uri="{FF2B5EF4-FFF2-40B4-BE49-F238E27FC236}">
                <a16:creationId xmlns:a16="http://schemas.microsoft.com/office/drawing/2014/main" id="{B14AEEF2-43F5-4DB1-A0D2-1CFEC05C27A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767" y="5581865"/>
            <a:ext cx="709132" cy="70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point gif ile ilgili görsel sonucu">
            <a:extLst>
              <a:ext uri="{FF2B5EF4-FFF2-40B4-BE49-F238E27FC236}">
                <a16:creationId xmlns:a16="http://schemas.microsoft.com/office/drawing/2014/main" id="{BE746A19-27D9-4DCA-B1AE-DF19571B89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404" y="3738022"/>
            <a:ext cx="709132" cy="70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point gif ile ilgili görsel sonucu">
            <a:extLst>
              <a:ext uri="{FF2B5EF4-FFF2-40B4-BE49-F238E27FC236}">
                <a16:creationId xmlns:a16="http://schemas.microsoft.com/office/drawing/2014/main" id="{CE93DF0E-B856-4803-905D-E298B218B3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396" y="4173613"/>
            <a:ext cx="709132" cy="709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AFD53935-3369-FB48-A421-36C8901ECB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4752" y="6000339"/>
            <a:ext cx="2667000" cy="762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F48EF2E4-EA03-2946-9F26-5E1D436C90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15215" y="3434313"/>
            <a:ext cx="1651000" cy="76200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9EB2DAB2-F232-AF45-BF7D-1F0CC590FE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8365" y="3272399"/>
            <a:ext cx="2997200" cy="733754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60BFDC9F-88EB-2945-80E4-B889E137D7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50196" y="3055824"/>
            <a:ext cx="1422400" cy="1041400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C6234C7A-FA1F-8F42-84F3-3F142B0928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98592" y="956483"/>
            <a:ext cx="3594100" cy="774700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7EA9E013-395C-FF42-BA05-1DB462948F0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41725" y="2297547"/>
            <a:ext cx="1473200" cy="76200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5298604B-DC88-4F49-A0D5-2799702D41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9" r="18797"/>
          <a:stretch/>
        </p:blipFill>
        <p:spPr bwMode="auto">
          <a:xfrm>
            <a:off x="11151647" y="106487"/>
            <a:ext cx="973394" cy="9230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53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Resim 15" descr="çizim içeren bir resim&#10;&#10;Açıklama otomatik olarak oluşturuldu">
            <a:extLst>
              <a:ext uri="{FF2B5EF4-FFF2-40B4-BE49-F238E27FC236}">
                <a16:creationId xmlns:a16="http://schemas.microsoft.com/office/drawing/2014/main" id="{C4B0282B-AF1D-482E-950F-2DD36BCA55B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4F4F5"/>
              </a:clrFrom>
              <a:clrTo>
                <a:srgbClr val="F4F4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0829" y="188969"/>
            <a:ext cx="11521464" cy="6480062"/>
          </a:xfrm>
          <a:prstGeom prst="rect">
            <a:avLst/>
          </a:prstGeom>
        </p:spPr>
      </p:pic>
      <p:sp>
        <p:nvSpPr>
          <p:cNvPr id="12" name="Metin kutusu 11">
            <a:extLst>
              <a:ext uri="{FF2B5EF4-FFF2-40B4-BE49-F238E27FC236}">
                <a16:creationId xmlns:a16="http://schemas.microsoft.com/office/drawing/2014/main" id="{98E27D39-3F24-4252-A561-E96DD4903182}"/>
              </a:ext>
            </a:extLst>
          </p:cNvPr>
          <p:cNvSpPr txBox="1"/>
          <p:nvPr/>
        </p:nvSpPr>
        <p:spPr>
          <a:xfrm>
            <a:off x="6246187" y="1921444"/>
            <a:ext cx="5754328" cy="3485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>
              <a:lnSpc>
                <a:spcPct val="150000"/>
              </a:lnSpc>
              <a:buClr>
                <a:schemeClr val="accent1">
                  <a:lumMod val="75000"/>
                </a:schemeClr>
              </a:buClr>
              <a:buSzPct val="120000"/>
              <a:buBlip>
                <a:blip r:embed="rId4"/>
              </a:buBlip>
            </a:pPr>
            <a:r>
              <a:rPr lang="tr-TR" sz="25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Standart Malzeme</a:t>
            </a:r>
          </a:p>
          <a:p>
            <a:pPr marL="360000" indent="-360000">
              <a:lnSpc>
                <a:spcPct val="150000"/>
              </a:lnSpc>
              <a:buClr>
                <a:schemeClr val="accent1">
                  <a:lumMod val="75000"/>
                </a:schemeClr>
              </a:buClr>
              <a:buSzPct val="120000"/>
              <a:buBlip>
                <a:blip r:embed="rId4"/>
              </a:buBlip>
            </a:pPr>
            <a:r>
              <a:rPr lang="tr-TR" sz="25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Güvenli Kullanım</a:t>
            </a:r>
          </a:p>
          <a:p>
            <a:pPr marL="360000" indent="-360000">
              <a:lnSpc>
                <a:spcPct val="150000"/>
              </a:lnSpc>
              <a:buClr>
                <a:schemeClr val="accent1">
                  <a:lumMod val="75000"/>
                </a:schemeClr>
              </a:buClr>
              <a:buSzPct val="120000"/>
              <a:buBlip>
                <a:blip r:embed="rId4"/>
              </a:buBlip>
            </a:pPr>
            <a:r>
              <a:rPr lang="tr-TR" sz="25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Bakım ve Kontrol</a:t>
            </a:r>
          </a:p>
          <a:p>
            <a:pPr marL="360000" indent="-360000">
              <a:lnSpc>
                <a:spcPct val="150000"/>
              </a:lnSpc>
              <a:buClr>
                <a:schemeClr val="accent1">
                  <a:lumMod val="75000"/>
                </a:schemeClr>
              </a:buClr>
              <a:buSzPct val="120000"/>
              <a:buBlip>
                <a:blip r:embed="rId4"/>
              </a:buBlip>
            </a:pPr>
            <a:r>
              <a:rPr lang="tr-TR" sz="25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Yangın Dedektörü</a:t>
            </a:r>
          </a:p>
          <a:p>
            <a:pPr marL="360000" indent="-360000">
              <a:lnSpc>
                <a:spcPct val="150000"/>
              </a:lnSpc>
              <a:buClr>
                <a:schemeClr val="accent1">
                  <a:lumMod val="75000"/>
                </a:schemeClr>
              </a:buClr>
              <a:buSzPct val="120000"/>
              <a:buBlip>
                <a:blip r:embed="rId4"/>
              </a:buBlip>
            </a:pPr>
            <a:r>
              <a:rPr lang="tr-TR" sz="25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Taşınabilir Yangın Söndürme Cihazı</a:t>
            </a:r>
          </a:p>
          <a:p>
            <a:pPr marL="360000" indent="-360000">
              <a:lnSpc>
                <a:spcPct val="150000"/>
              </a:lnSpc>
              <a:buClr>
                <a:schemeClr val="accent1">
                  <a:lumMod val="75000"/>
                </a:schemeClr>
              </a:buClr>
              <a:buSzPct val="120000"/>
              <a:buBlip>
                <a:blip r:embed="rId4"/>
              </a:buBlip>
            </a:pPr>
            <a:r>
              <a:rPr lang="tr-TR" sz="25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Eğitim</a:t>
            </a: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D824817D-6918-4EEC-92B0-A8A9A8F572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96" y="2216473"/>
            <a:ext cx="3084582" cy="2932182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B79B3900-7E58-4B62-8DB9-028956FE36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675" y="42572"/>
            <a:ext cx="3084582" cy="2932182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6B7A1919-760D-4994-AC44-F35E4C3FDC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85" y="1921444"/>
            <a:ext cx="3084582" cy="2932182"/>
          </a:xfrm>
          <a:prstGeom prst="rect">
            <a:avLst/>
          </a:prstGeom>
        </p:spPr>
      </p:pic>
      <p:pic>
        <p:nvPicPr>
          <p:cNvPr id="24" name="Resim 23">
            <a:extLst>
              <a:ext uri="{FF2B5EF4-FFF2-40B4-BE49-F238E27FC236}">
                <a16:creationId xmlns:a16="http://schemas.microsoft.com/office/drawing/2014/main" id="{D38E5821-6FBF-4D22-B63E-C90CED716CA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141" y="615925"/>
            <a:ext cx="3084582" cy="2932182"/>
          </a:xfrm>
          <a:prstGeom prst="rect">
            <a:avLst/>
          </a:prstGeom>
        </p:spPr>
      </p:pic>
      <p:pic>
        <p:nvPicPr>
          <p:cNvPr id="26" name="Resim 25">
            <a:extLst>
              <a:ext uri="{FF2B5EF4-FFF2-40B4-BE49-F238E27FC236}">
                <a16:creationId xmlns:a16="http://schemas.microsoft.com/office/drawing/2014/main" id="{F80A615C-F4CC-43CF-9D9A-7C2BFCF35A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26" y="3583483"/>
            <a:ext cx="3084582" cy="2932182"/>
          </a:xfrm>
          <a:prstGeom prst="rect">
            <a:avLst/>
          </a:prstGeom>
        </p:spPr>
      </p:pic>
      <p:pic>
        <p:nvPicPr>
          <p:cNvPr id="30" name="Resim 29">
            <a:extLst>
              <a:ext uri="{FF2B5EF4-FFF2-40B4-BE49-F238E27FC236}">
                <a16:creationId xmlns:a16="http://schemas.microsoft.com/office/drawing/2014/main" id="{4E9B8B4E-F584-407E-8E96-73BEB554FE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887" y="3682564"/>
            <a:ext cx="2779782" cy="2670054"/>
          </a:xfrm>
          <a:prstGeom prst="rect">
            <a:avLst/>
          </a:prstGeom>
        </p:spPr>
      </p:pic>
      <p:pic>
        <p:nvPicPr>
          <p:cNvPr id="32" name="Resim 31">
            <a:extLst>
              <a:ext uri="{FF2B5EF4-FFF2-40B4-BE49-F238E27FC236}">
                <a16:creationId xmlns:a16="http://schemas.microsoft.com/office/drawing/2014/main" id="{E4312A89-73A7-4F53-A5A8-667B0BEFAA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83" y="778972"/>
            <a:ext cx="2779782" cy="2670054"/>
          </a:xfrm>
          <a:prstGeom prst="rect">
            <a:avLst/>
          </a:prstGeom>
        </p:spPr>
      </p:pic>
      <p:sp>
        <p:nvSpPr>
          <p:cNvPr id="17" name="Başlık 1">
            <a:extLst>
              <a:ext uri="{FF2B5EF4-FFF2-40B4-BE49-F238E27FC236}">
                <a16:creationId xmlns:a16="http://schemas.microsoft.com/office/drawing/2014/main" id="{903FDEDE-345A-B042-8538-37BF9B7AF0F1}"/>
              </a:ext>
            </a:extLst>
          </p:cNvPr>
          <p:cNvSpPr txBox="1">
            <a:spLocks/>
          </p:cNvSpPr>
          <p:nvPr/>
        </p:nvSpPr>
        <p:spPr>
          <a:xfrm>
            <a:off x="360218" y="295564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Planınızı Hazırlarken Yangın Risklerini Değerlendirin</a:t>
            </a:r>
          </a:p>
        </p:txBody>
      </p:sp>
    </p:spTree>
    <p:extLst>
      <p:ext uri="{BB962C8B-B14F-4D97-AF65-F5344CB8AC3E}">
        <p14:creationId xmlns:p14="http://schemas.microsoft.com/office/powerpoint/2010/main" val="227217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 descr="çizim içeren bir resim&#10;&#10;Açıklama otomatik olarak oluşturuldu">
            <a:extLst>
              <a:ext uri="{FF2B5EF4-FFF2-40B4-BE49-F238E27FC236}">
                <a16:creationId xmlns:a16="http://schemas.microsoft.com/office/drawing/2014/main" id="{AD87E115-8E42-414D-878D-3B1D201C515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4F4F5"/>
              </a:clrFrom>
              <a:clrTo>
                <a:srgbClr val="F4F4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166" y="-100562"/>
            <a:ext cx="11521464" cy="6480062"/>
          </a:xfrm>
          <a:prstGeom prst="rect">
            <a:avLst/>
          </a:prstGeom>
          <a:noFill/>
        </p:spPr>
      </p:pic>
      <p:sp>
        <p:nvSpPr>
          <p:cNvPr id="5" name="Başlık 1">
            <a:extLst>
              <a:ext uri="{FF2B5EF4-FFF2-40B4-BE49-F238E27FC236}">
                <a16:creationId xmlns:a16="http://schemas.microsoft.com/office/drawing/2014/main" id="{295B43C1-DCAE-4D81-AFDA-3987D3D25A24}"/>
              </a:ext>
            </a:extLst>
          </p:cNvPr>
          <p:cNvSpPr txBox="1">
            <a:spLocks/>
          </p:cNvSpPr>
          <p:nvPr/>
        </p:nvSpPr>
        <p:spPr>
          <a:xfrm>
            <a:off x="360218" y="295564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Sel ve Taşkınlara Karşı; "Hazırlıklı Olun"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C39DD0F1-B6DC-4FC2-A880-FA6BAA5076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2267" y="499701"/>
            <a:ext cx="2072482" cy="2262813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CAA9315F-9F6F-4AD8-9703-24C7EB50D2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658" y="1317320"/>
            <a:ext cx="2005809" cy="2190017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525637FF-9D8D-45D0-891B-577FAE4CBD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0943" y="3231436"/>
            <a:ext cx="2005809" cy="2190017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5EDDB9A3-35DD-42BC-BC94-898B29976A4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6183" y="3976259"/>
            <a:ext cx="2072482" cy="2262813"/>
          </a:xfrm>
          <a:prstGeom prst="rect">
            <a:avLst/>
          </a:prstGeom>
        </p:spPr>
      </p:pic>
      <p:pic>
        <p:nvPicPr>
          <p:cNvPr id="25" name="Resim 24">
            <a:extLst>
              <a:ext uri="{FF2B5EF4-FFF2-40B4-BE49-F238E27FC236}">
                <a16:creationId xmlns:a16="http://schemas.microsoft.com/office/drawing/2014/main" id="{42EACA83-40BC-45DD-ABC8-A5908C8B61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239" y="2908255"/>
            <a:ext cx="2389636" cy="2609094"/>
          </a:xfrm>
          <a:prstGeom prst="rect">
            <a:avLst/>
          </a:prstGeom>
        </p:spPr>
      </p:pic>
      <p:pic>
        <p:nvPicPr>
          <p:cNvPr id="27" name="Resim 26">
            <a:extLst>
              <a:ext uri="{FF2B5EF4-FFF2-40B4-BE49-F238E27FC236}">
                <a16:creationId xmlns:a16="http://schemas.microsoft.com/office/drawing/2014/main" id="{3E023FD3-5BC7-457C-9D2B-042819B86FD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266" y="1236635"/>
            <a:ext cx="2072482" cy="2262813"/>
          </a:xfrm>
          <a:prstGeom prst="rect">
            <a:avLst/>
          </a:prstGeom>
        </p:spPr>
      </p:pic>
      <p:pic>
        <p:nvPicPr>
          <p:cNvPr id="2" name="Resim 1">
            <a:extLst>
              <a:ext uri="{FF2B5EF4-FFF2-40B4-BE49-F238E27FC236}">
                <a16:creationId xmlns:a16="http://schemas.microsoft.com/office/drawing/2014/main" id="{D838CF0D-C2CC-C74B-8275-936700D629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5248" y="2086004"/>
            <a:ext cx="43561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27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>
            <a:extLst>
              <a:ext uri="{FF2B5EF4-FFF2-40B4-BE49-F238E27FC236}">
                <a16:creationId xmlns:a16="http://schemas.microsoft.com/office/drawing/2014/main" id="{09D4FA2C-1F71-4B4E-801D-D1145A068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6" y="232183"/>
            <a:ext cx="6382524" cy="6480062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81E8E7FD-53AE-4F1F-8962-0FE97FB477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3568" y="3120222"/>
            <a:ext cx="2389636" cy="2593009"/>
          </a:xfrm>
          <a:prstGeom prst="rect">
            <a:avLst/>
          </a:prstGeom>
        </p:spPr>
      </p:pic>
      <p:pic>
        <p:nvPicPr>
          <p:cNvPr id="24" name="Resim 23">
            <a:extLst>
              <a:ext uri="{FF2B5EF4-FFF2-40B4-BE49-F238E27FC236}">
                <a16:creationId xmlns:a16="http://schemas.microsoft.com/office/drawing/2014/main" id="{4BE04BAF-AC9D-4C18-B244-E807B99DDE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27577" y="4176480"/>
            <a:ext cx="1975776" cy="2143928"/>
          </a:xfrm>
          <a:prstGeom prst="rect">
            <a:avLst/>
          </a:prstGeom>
        </p:spPr>
      </p:pic>
      <p:pic>
        <p:nvPicPr>
          <p:cNvPr id="26" name="Resim 25">
            <a:extLst>
              <a:ext uri="{FF2B5EF4-FFF2-40B4-BE49-F238E27FC236}">
                <a16:creationId xmlns:a16="http://schemas.microsoft.com/office/drawing/2014/main" id="{3D86BEF9-FE07-4DAF-80BD-FF42142F85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6831" y="3092075"/>
            <a:ext cx="2230273" cy="2420084"/>
          </a:xfrm>
          <a:prstGeom prst="rect">
            <a:avLst/>
          </a:prstGeom>
        </p:spPr>
      </p:pic>
      <p:pic>
        <p:nvPicPr>
          <p:cNvPr id="28" name="Resim 27">
            <a:extLst>
              <a:ext uri="{FF2B5EF4-FFF2-40B4-BE49-F238E27FC236}">
                <a16:creationId xmlns:a16="http://schemas.microsoft.com/office/drawing/2014/main" id="{F410B9F5-23A3-4A6E-A984-C69D5F7AE6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0538" y="1551032"/>
            <a:ext cx="1962802" cy="2129849"/>
          </a:xfrm>
          <a:prstGeom prst="rect">
            <a:avLst/>
          </a:prstGeom>
        </p:spPr>
      </p:pic>
      <p:pic>
        <p:nvPicPr>
          <p:cNvPr id="29" name="Resim 28">
            <a:extLst>
              <a:ext uri="{FF2B5EF4-FFF2-40B4-BE49-F238E27FC236}">
                <a16:creationId xmlns:a16="http://schemas.microsoft.com/office/drawing/2014/main" id="{167617EC-1FCF-4F2E-834B-5DF5B36FA4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3312" y="581125"/>
            <a:ext cx="1975776" cy="2143927"/>
          </a:xfrm>
          <a:prstGeom prst="rect">
            <a:avLst/>
          </a:prstGeom>
        </p:spPr>
      </p:pic>
      <p:pic>
        <p:nvPicPr>
          <p:cNvPr id="30" name="Resim 29">
            <a:extLst>
              <a:ext uri="{FF2B5EF4-FFF2-40B4-BE49-F238E27FC236}">
                <a16:creationId xmlns:a16="http://schemas.microsoft.com/office/drawing/2014/main" id="{4EB6053E-573F-4294-9FE7-EACDAA06A3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4660" y="1440755"/>
            <a:ext cx="1962802" cy="2129849"/>
          </a:xfrm>
          <a:prstGeom prst="rect">
            <a:avLst/>
          </a:prstGeom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4FB9F21C-CBD2-0D42-9244-7BDEC585C1C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6436" y="694689"/>
            <a:ext cx="2336800" cy="1181100"/>
          </a:xfrm>
          <a:prstGeom prst="rect">
            <a:avLst/>
          </a:prstGeom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9184D131-9B6F-4646-BE85-9DAD39389B68}"/>
              </a:ext>
            </a:extLst>
          </p:cNvPr>
          <p:cNvSpPr txBox="1"/>
          <p:nvPr/>
        </p:nvSpPr>
        <p:spPr>
          <a:xfrm>
            <a:off x="6266447" y="2391376"/>
            <a:ext cx="578504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00" indent="-360000" algn="just"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120000"/>
              <a:buBlip>
                <a:blip r:embed="rId11"/>
              </a:buBlip>
            </a:pPr>
            <a:r>
              <a:rPr lang="tr-TR" sz="22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Kapı ve pencerelerde sıkışmalar,</a:t>
            </a:r>
          </a:p>
          <a:p>
            <a:pPr marL="360000" indent="-360000" algn="just"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120000"/>
              <a:buBlip>
                <a:blip r:embed="rId11"/>
              </a:buBlip>
            </a:pPr>
            <a:r>
              <a:rPr lang="tr-TR" sz="22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Borularda sızıntı, kırılma ve çatlaklar,</a:t>
            </a:r>
          </a:p>
          <a:p>
            <a:pPr marL="360000" indent="-360000" algn="just"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120000"/>
              <a:buBlip>
                <a:blip r:embed="rId11"/>
              </a:buBlip>
            </a:pPr>
            <a:r>
              <a:rPr lang="tr-TR" sz="22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Daha önce bölgede heyelan olması,</a:t>
            </a:r>
          </a:p>
          <a:p>
            <a:pPr marL="360000" indent="-360000" algn="just"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120000"/>
              <a:buBlip>
                <a:blip r:embed="rId11"/>
              </a:buBlip>
            </a:pPr>
            <a:r>
              <a:rPr lang="tr-TR" sz="22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Arazi ve yollarda çatlak, yarık ve açılmalar,</a:t>
            </a:r>
          </a:p>
          <a:p>
            <a:pPr marL="360000" indent="-360000" algn="just"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120000"/>
              <a:buBlip>
                <a:blip r:embed="rId11"/>
              </a:buBlip>
            </a:pPr>
            <a:r>
              <a:rPr lang="tr-TR" sz="22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Telefon direkleri, çitler ve ağaçlarda yer değiştirme, eğime ve yatmalar,</a:t>
            </a:r>
          </a:p>
          <a:p>
            <a:pPr marL="360000" indent="-360000" algn="just">
              <a:spcAft>
                <a:spcPts val="1200"/>
              </a:spcAft>
              <a:buClr>
                <a:schemeClr val="accent1">
                  <a:lumMod val="75000"/>
                </a:schemeClr>
              </a:buClr>
              <a:buSzPct val="120000"/>
              <a:buBlip>
                <a:blip r:embed="rId11"/>
              </a:buBlip>
            </a:pPr>
            <a:r>
              <a:rPr lang="tr-TR" sz="22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Bina temelleri altında çatlama, yarılma veya ayrılmalar. </a:t>
            </a:r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FBBD97F0-AD17-12CE-FCE0-1BB0ABB3678B}"/>
              </a:ext>
            </a:extLst>
          </p:cNvPr>
          <p:cNvSpPr txBox="1">
            <a:spLocks/>
          </p:cNvSpPr>
          <p:nvPr/>
        </p:nvSpPr>
        <p:spPr>
          <a:xfrm>
            <a:off x="360218" y="295564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Heyelan Öncesinde</a:t>
            </a:r>
          </a:p>
        </p:txBody>
      </p:sp>
    </p:spTree>
    <p:extLst>
      <p:ext uri="{BB962C8B-B14F-4D97-AF65-F5344CB8AC3E}">
        <p14:creationId xmlns:p14="http://schemas.microsoft.com/office/powerpoint/2010/main" val="731466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1">
            <a:extLst>
              <a:ext uri="{FF2B5EF4-FFF2-40B4-BE49-F238E27FC236}">
                <a16:creationId xmlns:a16="http://schemas.microsoft.com/office/drawing/2014/main" id="{295B43C1-DCAE-4D81-AFDA-3987D3D25A24}"/>
              </a:ext>
            </a:extLst>
          </p:cNvPr>
          <p:cNvSpPr txBox="1">
            <a:spLocks/>
          </p:cNvSpPr>
          <p:nvPr/>
        </p:nvSpPr>
        <p:spPr>
          <a:xfrm>
            <a:off x="395333" y="399866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tr-TR" sz="2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Çığ Öncesinde</a:t>
            </a:r>
          </a:p>
        </p:txBody>
      </p:sp>
      <p:pic>
        <p:nvPicPr>
          <p:cNvPr id="8" name="Resim 7" descr="ayna içeren bir resim&#10;&#10;Açıklama otomatik olarak oluşturuldu">
            <a:extLst>
              <a:ext uri="{FF2B5EF4-FFF2-40B4-BE49-F238E27FC236}">
                <a16:creationId xmlns:a16="http://schemas.microsoft.com/office/drawing/2014/main" id="{E4643FF4-F24B-448F-A1A4-3A84FA066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10" y="189043"/>
            <a:ext cx="6431239" cy="6529522"/>
          </a:xfrm>
          <a:prstGeom prst="rect">
            <a:avLst/>
          </a:prstGeom>
        </p:spPr>
      </p:pic>
      <p:pic>
        <p:nvPicPr>
          <p:cNvPr id="31" name="Resim 30">
            <a:extLst>
              <a:ext uri="{FF2B5EF4-FFF2-40B4-BE49-F238E27FC236}">
                <a16:creationId xmlns:a16="http://schemas.microsoft.com/office/drawing/2014/main" id="{9617205A-324B-4B1C-BAAF-8CAF0114E0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651" y="1155634"/>
            <a:ext cx="2343974" cy="2543461"/>
          </a:xfrm>
          <a:prstGeom prst="rect">
            <a:avLst/>
          </a:prstGeom>
        </p:spPr>
      </p:pic>
      <p:pic>
        <p:nvPicPr>
          <p:cNvPr id="32" name="Resim 31">
            <a:extLst>
              <a:ext uri="{FF2B5EF4-FFF2-40B4-BE49-F238E27FC236}">
                <a16:creationId xmlns:a16="http://schemas.microsoft.com/office/drawing/2014/main" id="{D18B5793-73D4-48AF-8714-E94836143F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7120" y="416437"/>
            <a:ext cx="2182670" cy="2368429"/>
          </a:xfrm>
          <a:prstGeom prst="rect">
            <a:avLst/>
          </a:prstGeom>
        </p:spPr>
      </p:pic>
      <p:pic>
        <p:nvPicPr>
          <p:cNvPr id="33" name="Resim 32">
            <a:extLst>
              <a:ext uri="{FF2B5EF4-FFF2-40B4-BE49-F238E27FC236}">
                <a16:creationId xmlns:a16="http://schemas.microsoft.com/office/drawing/2014/main" id="{310A5AFE-02DF-4441-B139-68B8FD9F5E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5570" y="1177835"/>
            <a:ext cx="2182671" cy="2368430"/>
          </a:xfrm>
          <a:prstGeom prst="rect">
            <a:avLst/>
          </a:prstGeom>
        </p:spPr>
      </p:pic>
      <p:pic>
        <p:nvPicPr>
          <p:cNvPr id="34" name="Resim 33">
            <a:extLst>
              <a:ext uri="{FF2B5EF4-FFF2-40B4-BE49-F238E27FC236}">
                <a16:creationId xmlns:a16="http://schemas.microsoft.com/office/drawing/2014/main" id="{105125D2-EB34-4144-BD0A-01AD524CF8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2887" y="3241029"/>
            <a:ext cx="2280283" cy="2474349"/>
          </a:xfrm>
          <a:prstGeom prst="rect">
            <a:avLst/>
          </a:prstGeom>
        </p:spPr>
      </p:pic>
      <p:pic>
        <p:nvPicPr>
          <p:cNvPr id="35" name="Resim 34">
            <a:extLst>
              <a:ext uri="{FF2B5EF4-FFF2-40B4-BE49-F238E27FC236}">
                <a16:creationId xmlns:a16="http://schemas.microsoft.com/office/drawing/2014/main" id="{0695D212-4B45-4CFA-A5A9-542DB611B8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4664" y="4314020"/>
            <a:ext cx="2017503" cy="2189205"/>
          </a:xfrm>
          <a:prstGeom prst="rect">
            <a:avLst/>
          </a:prstGeom>
        </p:spPr>
      </p:pic>
      <p:pic>
        <p:nvPicPr>
          <p:cNvPr id="36" name="Resim 35">
            <a:extLst>
              <a:ext uri="{FF2B5EF4-FFF2-40B4-BE49-F238E27FC236}">
                <a16:creationId xmlns:a16="http://schemas.microsoft.com/office/drawing/2014/main" id="{B2A8F2D8-6E14-4E18-84BA-13A099BEE6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5016" y="3109294"/>
            <a:ext cx="2385721" cy="2588761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21488249-89A3-5E4C-AB4F-F0EB840418A5}"/>
              </a:ext>
            </a:extLst>
          </p:cNvPr>
          <p:cNvSpPr txBox="1"/>
          <p:nvPr/>
        </p:nvSpPr>
        <p:spPr>
          <a:xfrm>
            <a:off x="5892124" y="2311575"/>
            <a:ext cx="407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:a16="http://schemas.microsoft.com/office/drawing/2014/main" id="{BCB59A36-A01E-814A-A361-68BC7B2493DE}"/>
              </a:ext>
            </a:extLst>
          </p:cNvPr>
          <p:cNvSpPr txBox="1"/>
          <p:nvPr/>
        </p:nvSpPr>
        <p:spPr>
          <a:xfrm>
            <a:off x="6693703" y="2717870"/>
            <a:ext cx="407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14" name="Metin kutusu 13">
            <a:extLst>
              <a:ext uri="{FF2B5EF4-FFF2-40B4-BE49-F238E27FC236}">
                <a16:creationId xmlns:a16="http://schemas.microsoft.com/office/drawing/2014/main" id="{31C3799B-466D-5A47-BC83-161D8B91EE58}"/>
              </a:ext>
            </a:extLst>
          </p:cNvPr>
          <p:cNvSpPr txBox="1"/>
          <p:nvPr/>
        </p:nvSpPr>
        <p:spPr>
          <a:xfrm>
            <a:off x="6701209" y="3853413"/>
            <a:ext cx="407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:a16="http://schemas.microsoft.com/office/drawing/2014/main" id="{349CB8CD-B836-CC41-9E97-C2148BE313C9}"/>
              </a:ext>
            </a:extLst>
          </p:cNvPr>
          <p:cNvSpPr txBox="1"/>
          <p:nvPr/>
        </p:nvSpPr>
        <p:spPr>
          <a:xfrm>
            <a:off x="5824909" y="4336013"/>
            <a:ext cx="407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>
                <a:solidFill>
                  <a:schemeClr val="bg1"/>
                </a:solidFill>
              </a:rPr>
              <a:t>04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2178A924-BF89-0F41-8E8F-B36AA74513C5}"/>
              </a:ext>
            </a:extLst>
          </p:cNvPr>
          <p:cNvSpPr txBox="1"/>
          <p:nvPr/>
        </p:nvSpPr>
        <p:spPr>
          <a:xfrm>
            <a:off x="4851588" y="3793434"/>
            <a:ext cx="407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>
                <a:solidFill>
                  <a:schemeClr val="bg1"/>
                </a:solidFill>
              </a:rPr>
              <a:t>05</a:t>
            </a:r>
          </a:p>
        </p:txBody>
      </p:sp>
      <p:sp>
        <p:nvSpPr>
          <p:cNvPr id="17" name="Metin kutusu 16">
            <a:extLst>
              <a:ext uri="{FF2B5EF4-FFF2-40B4-BE49-F238E27FC236}">
                <a16:creationId xmlns:a16="http://schemas.microsoft.com/office/drawing/2014/main" id="{0DEC6C4A-93F2-DF4C-93B9-28BD88D860CF}"/>
              </a:ext>
            </a:extLst>
          </p:cNvPr>
          <p:cNvSpPr txBox="1"/>
          <p:nvPr/>
        </p:nvSpPr>
        <p:spPr>
          <a:xfrm>
            <a:off x="4927788" y="2826917"/>
            <a:ext cx="407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 b="1" dirty="0">
                <a:solidFill>
                  <a:schemeClr val="bg1"/>
                </a:solidFill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61857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7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şlık 1">
            <a:extLst>
              <a:ext uri="{FF2B5EF4-FFF2-40B4-BE49-F238E27FC236}">
                <a16:creationId xmlns:a16="http://schemas.microsoft.com/office/drawing/2014/main" id="{064A4C96-0253-4FC1-8C25-8043422BDDF4}"/>
              </a:ext>
            </a:extLst>
          </p:cNvPr>
          <p:cNvSpPr txBox="1">
            <a:spLocks/>
          </p:cNvSpPr>
          <p:nvPr/>
        </p:nvSpPr>
        <p:spPr>
          <a:xfrm>
            <a:off x="360218" y="295564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>
                <a:solidFill>
                  <a:srgbClr val="FF3300"/>
                </a:solidFill>
                <a:latin typeface="Roboto" pitchFamily="2" charset="0"/>
                <a:ea typeface="Roboto" pitchFamily="2" charset="0"/>
              </a:rPr>
              <a:t>Afet Sırası İçin Yapılması Gereken Hazırlıklar</a:t>
            </a:r>
          </a:p>
        </p:txBody>
      </p:sp>
      <p:pic>
        <p:nvPicPr>
          <p:cNvPr id="19" name="Resim 18">
            <a:extLst>
              <a:ext uri="{FF2B5EF4-FFF2-40B4-BE49-F238E27FC236}">
                <a16:creationId xmlns:a16="http://schemas.microsoft.com/office/drawing/2014/main" id="{7557B483-D5DA-104C-B3D2-061E4D125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7078" y="2213296"/>
            <a:ext cx="7513335" cy="4425226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129EA13E-9014-DA48-8463-B4E4EA6C8C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2212" y="1577945"/>
            <a:ext cx="3754990" cy="5059690"/>
          </a:xfrm>
          <a:prstGeom prst="rect">
            <a:avLst/>
          </a:prstGeom>
        </p:spPr>
      </p:pic>
      <p:pic>
        <p:nvPicPr>
          <p:cNvPr id="23" name="Resim 22">
            <a:extLst>
              <a:ext uri="{FF2B5EF4-FFF2-40B4-BE49-F238E27FC236}">
                <a16:creationId xmlns:a16="http://schemas.microsoft.com/office/drawing/2014/main" id="{153289B9-8B08-EF49-A25B-667E7C2266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2734" y="466764"/>
            <a:ext cx="7216155" cy="6548581"/>
          </a:xfrm>
          <a:prstGeom prst="rect">
            <a:avLst/>
          </a:prstGeom>
        </p:spPr>
      </p:pic>
      <p:pic>
        <p:nvPicPr>
          <p:cNvPr id="25" name="Resim 24">
            <a:extLst>
              <a:ext uri="{FF2B5EF4-FFF2-40B4-BE49-F238E27FC236}">
                <a16:creationId xmlns:a16="http://schemas.microsoft.com/office/drawing/2014/main" id="{A9801873-EC88-624F-941E-BC0E54668F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9" t="36238" r="28263" b="20371"/>
          <a:stretch/>
        </p:blipFill>
        <p:spPr>
          <a:xfrm>
            <a:off x="9483222" y="1936569"/>
            <a:ext cx="2296288" cy="1044000"/>
          </a:xfrm>
          <a:prstGeom prst="rect">
            <a:avLst/>
          </a:prstGeom>
        </p:spPr>
      </p:pic>
      <p:pic>
        <p:nvPicPr>
          <p:cNvPr id="27" name="Resim 26">
            <a:extLst>
              <a:ext uri="{FF2B5EF4-FFF2-40B4-BE49-F238E27FC236}">
                <a16:creationId xmlns:a16="http://schemas.microsoft.com/office/drawing/2014/main" id="{AAB62F91-3FDD-9C48-BF70-C55049A40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6" t="31977" r="17759" b="27039"/>
          <a:stretch/>
        </p:blipFill>
        <p:spPr>
          <a:xfrm>
            <a:off x="495620" y="1256141"/>
            <a:ext cx="2233797" cy="966412"/>
          </a:xfrm>
          <a:prstGeom prst="rect">
            <a:avLst/>
          </a:prstGeom>
        </p:spPr>
      </p:pic>
      <p:pic>
        <p:nvPicPr>
          <p:cNvPr id="29" name="Resim 28">
            <a:extLst>
              <a:ext uri="{FF2B5EF4-FFF2-40B4-BE49-F238E27FC236}">
                <a16:creationId xmlns:a16="http://schemas.microsoft.com/office/drawing/2014/main" id="{DCE8CCD5-ED23-E941-A0BD-D4D20193FB6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2" t="28273" r="19246" b="26515"/>
          <a:stretch/>
        </p:blipFill>
        <p:spPr>
          <a:xfrm>
            <a:off x="6120383" y="1416536"/>
            <a:ext cx="2496344" cy="1080000"/>
          </a:xfrm>
          <a:prstGeom prst="rect">
            <a:avLst/>
          </a:prstGeom>
        </p:spPr>
      </p:pic>
      <p:pic>
        <p:nvPicPr>
          <p:cNvPr id="30" name="Resim 29" descr="bilgisayar, tablo içeren bir resim&#10;&#10;Açıklama otomatik olarak oluşturuldu">
            <a:extLst>
              <a:ext uri="{FF2B5EF4-FFF2-40B4-BE49-F238E27FC236}">
                <a16:creationId xmlns:a16="http://schemas.microsoft.com/office/drawing/2014/main" id="{9C1B2EEA-18D9-CD4C-A2A5-F1DDE67045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6611" y="3982520"/>
            <a:ext cx="18468000" cy="637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1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mph" presetSubtype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>
            <a:extLst>
              <a:ext uri="{FF2B5EF4-FFF2-40B4-BE49-F238E27FC236}">
                <a16:creationId xmlns:a16="http://schemas.microsoft.com/office/drawing/2014/main" id="{035A3FE8-BCA4-4B91-9DE1-D2552FA4AB09}"/>
              </a:ext>
            </a:extLst>
          </p:cNvPr>
          <p:cNvSpPr txBox="1">
            <a:spLocks/>
          </p:cNvSpPr>
          <p:nvPr/>
        </p:nvSpPr>
        <p:spPr>
          <a:xfrm>
            <a:off x="402260" y="544241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3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Deprem Sırasında; Hedef Küçült, ÇÖK – KAPAN – TUTUN</a:t>
            </a:r>
          </a:p>
        </p:txBody>
      </p:sp>
      <p:pic>
        <p:nvPicPr>
          <p:cNvPr id="10" name="Resim 9" descr="işaret içeren bir resim&#10;&#10;Açıklama otomatik olarak oluşturuldu">
            <a:extLst>
              <a:ext uri="{FF2B5EF4-FFF2-40B4-BE49-F238E27FC236}">
                <a16:creationId xmlns:a16="http://schemas.microsoft.com/office/drawing/2014/main" id="{B6953C19-D900-6A49-A5B8-87DC884577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54" y="578196"/>
            <a:ext cx="2066548" cy="2791974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F2E74099-6664-4444-A7B3-15E2C7E632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088" y="387004"/>
            <a:ext cx="3621032" cy="2895606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26F2C838-5E4A-8048-94CC-C38C9DAB0D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648" y="3314195"/>
            <a:ext cx="3438150" cy="3084582"/>
          </a:xfrm>
          <a:prstGeom prst="rect">
            <a:avLst/>
          </a:prstGeom>
        </p:spPr>
      </p:pic>
      <p:pic>
        <p:nvPicPr>
          <p:cNvPr id="15" name="Resim 14" descr="ekran, bilgisayar içeren bir resim&#10;&#10;Açıklama otomatik olarak oluşturuldu">
            <a:extLst>
              <a:ext uri="{FF2B5EF4-FFF2-40B4-BE49-F238E27FC236}">
                <a16:creationId xmlns:a16="http://schemas.microsoft.com/office/drawing/2014/main" id="{524CDF46-5542-D640-B6E9-B02112DEB5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615" y="2987463"/>
            <a:ext cx="3675896" cy="3523496"/>
          </a:xfrm>
          <a:prstGeom prst="rect">
            <a:avLst/>
          </a:prstGeom>
        </p:spPr>
      </p:pic>
      <p:pic>
        <p:nvPicPr>
          <p:cNvPr id="16" name="Resim 15" descr="işaret içeren bir resim&#10;&#10;Açıklama otomatik olarak oluşturuldu">
            <a:extLst>
              <a:ext uri="{FF2B5EF4-FFF2-40B4-BE49-F238E27FC236}">
                <a16:creationId xmlns:a16="http://schemas.microsoft.com/office/drawing/2014/main" id="{31784D37-62F6-8745-8499-3E3D300DA9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444" y="3229177"/>
            <a:ext cx="3791720" cy="3084582"/>
          </a:xfrm>
          <a:prstGeom prst="rect">
            <a:avLst/>
          </a:prstGeom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id="{BB58EEDA-7B48-F5ED-92B8-3E43E9DD1878}"/>
              </a:ext>
            </a:extLst>
          </p:cNvPr>
          <p:cNvSpPr txBox="1">
            <a:spLocks/>
          </p:cNvSpPr>
          <p:nvPr/>
        </p:nvSpPr>
        <p:spPr>
          <a:xfrm>
            <a:off x="402260" y="150912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3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3. Saniyeye Hazırlık</a:t>
            </a:r>
          </a:p>
        </p:txBody>
      </p:sp>
    </p:spTree>
    <p:extLst>
      <p:ext uri="{BB962C8B-B14F-4D97-AF65-F5344CB8AC3E}">
        <p14:creationId xmlns:p14="http://schemas.microsoft.com/office/powerpoint/2010/main" val="249719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oğanın ilginç ve harika varlıkları : Tesbih Böceği | Insects, Beneficial  bugs, Beautiful bugs">
            <a:extLst>
              <a:ext uri="{FF2B5EF4-FFF2-40B4-BE49-F238E27FC236}">
                <a16:creationId xmlns:a16="http://schemas.microsoft.com/office/drawing/2014/main" id="{C3A23586-F3EF-BF0D-147E-8EB136517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39325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he Wrong Way to Take Cover - Pacific Standard">
            <a:extLst>
              <a:ext uri="{FF2B5EF4-FFF2-40B4-BE49-F238E27FC236}">
                <a16:creationId xmlns:a16="http://schemas.microsoft.com/office/drawing/2014/main" id="{E88ED3D5-DD41-044A-64A6-65D1B814E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35" y="1697062"/>
            <a:ext cx="4102939" cy="3463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Deprem sonrası yıkılan binalarda müteahhidin cezai sorumluluğu |  AVMDergi-Türkiye'nin AVM ve Perakende Haber Portalı">
            <a:extLst>
              <a:ext uri="{FF2B5EF4-FFF2-40B4-BE49-F238E27FC236}">
                <a16:creationId xmlns:a16="http://schemas.microsoft.com/office/drawing/2014/main" id="{69FC928A-8304-A1FF-4EC3-B9B0FB836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796" y="967591"/>
            <a:ext cx="7361218" cy="49228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51959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metin, harita, pek çok, renkli içeren bir resim&#10;&#10;Açıklama otomatik olarak oluşturuldu">
            <a:extLst>
              <a:ext uri="{FF2B5EF4-FFF2-40B4-BE49-F238E27FC236}">
                <a16:creationId xmlns:a16="http://schemas.microsoft.com/office/drawing/2014/main" id="{3FEFDFA6-C0D9-4461-A82E-6CB4816B1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Başlık 1">
            <a:extLst>
              <a:ext uri="{FF2B5EF4-FFF2-40B4-BE49-F238E27FC236}">
                <a16:creationId xmlns:a16="http://schemas.microsoft.com/office/drawing/2014/main" id="{696F0BE7-B053-4D04-8354-7019CE86E1C0}"/>
              </a:ext>
            </a:extLst>
          </p:cNvPr>
          <p:cNvSpPr txBox="1">
            <a:spLocks/>
          </p:cNvSpPr>
          <p:nvPr/>
        </p:nvSpPr>
        <p:spPr>
          <a:xfrm>
            <a:off x="360218" y="295564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Farklı Alanlarda; ÇÖK – KAPAN – TUTUN</a:t>
            </a:r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C8F73DEC-2477-475F-B5A9-412860540E74}"/>
              </a:ext>
            </a:extLst>
          </p:cNvPr>
          <p:cNvSpPr/>
          <p:nvPr/>
        </p:nvSpPr>
        <p:spPr>
          <a:xfrm>
            <a:off x="6250330" y="2583318"/>
            <a:ext cx="15278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Fiziksel Engelliler </a:t>
            </a: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1C747DDC-7DB6-4DBF-B553-2087A2547D56}"/>
              </a:ext>
            </a:extLst>
          </p:cNvPr>
          <p:cNvSpPr/>
          <p:nvPr/>
        </p:nvSpPr>
        <p:spPr>
          <a:xfrm>
            <a:off x="8206451" y="2583318"/>
            <a:ext cx="15278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Tedavi Gören Hastalar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EFA4DCCE-0191-40ED-8021-279BE28C4680}"/>
              </a:ext>
            </a:extLst>
          </p:cNvPr>
          <p:cNvSpPr/>
          <p:nvPr/>
        </p:nvSpPr>
        <p:spPr>
          <a:xfrm>
            <a:off x="10162572" y="2583318"/>
            <a:ext cx="15278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Araçta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B4FEC462-D275-4AC5-9703-00C54368A364}"/>
              </a:ext>
            </a:extLst>
          </p:cNvPr>
          <p:cNvSpPr/>
          <p:nvPr/>
        </p:nvSpPr>
        <p:spPr>
          <a:xfrm>
            <a:off x="4329151" y="2583318"/>
            <a:ext cx="15278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Açık Alanlar</a:t>
            </a: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1002E9A6-ABAA-41EB-8264-90F0EEE6B490}"/>
              </a:ext>
            </a:extLst>
          </p:cNvPr>
          <p:cNvSpPr/>
          <p:nvPr/>
        </p:nvSpPr>
        <p:spPr>
          <a:xfrm>
            <a:off x="2373030" y="2583318"/>
            <a:ext cx="15278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Stadyum, Sinema Gibi Etkinlik Alanları</a:t>
            </a:r>
          </a:p>
        </p:txBody>
      </p:sp>
      <p:sp>
        <p:nvSpPr>
          <p:cNvPr id="14" name="Dikdörtgen 13">
            <a:extLst>
              <a:ext uri="{FF2B5EF4-FFF2-40B4-BE49-F238E27FC236}">
                <a16:creationId xmlns:a16="http://schemas.microsoft.com/office/drawing/2014/main" id="{ECDED6BE-2AE7-4977-9A6B-A39D317AB212}"/>
              </a:ext>
            </a:extLst>
          </p:cNvPr>
          <p:cNvSpPr/>
          <p:nvPr/>
        </p:nvSpPr>
        <p:spPr>
          <a:xfrm>
            <a:off x="416909" y="2583318"/>
            <a:ext cx="15278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1600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</a:rPr>
              <a:t>Ev, Okul, Ofis Gibi Kapalı Alanlar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EA98E7B5-BFD9-A540-8738-91F7835638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79" r="18797"/>
          <a:stretch/>
        </p:blipFill>
        <p:spPr bwMode="auto">
          <a:xfrm>
            <a:off x="11151647" y="106487"/>
            <a:ext cx="973394" cy="9230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308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şlık 1">
            <a:extLst>
              <a:ext uri="{FF2B5EF4-FFF2-40B4-BE49-F238E27FC236}">
                <a16:creationId xmlns:a16="http://schemas.microsoft.com/office/drawing/2014/main" id="{31F0036F-64D5-0B44-BEE5-64D290C5FF27}"/>
              </a:ext>
            </a:extLst>
          </p:cNvPr>
          <p:cNvSpPr txBox="1">
            <a:spLocks/>
          </p:cNvSpPr>
          <p:nvPr/>
        </p:nvSpPr>
        <p:spPr>
          <a:xfrm>
            <a:off x="599209" y="587718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Jeolojik Afetler</a:t>
            </a:r>
          </a:p>
        </p:txBody>
      </p:sp>
      <p:sp>
        <p:nvSpPr>
          <p:cNvPr id="2" name="İçerik Yer Tutucusu 4">
            <a:extLst>
              <a:ext uri="{FF2B5EF4-FFF2-40B4-BE49-F238E27FC236}">
                <a16:creationId xmlns:a16="http://schemas.microsoft.com/office/drawing/2014/main" id="{9EF7CD2E-E8DB-6EFE-90EF-94E99ED35973}"/>
              </a:ext>
            </a:extLst>
          </p:cNvPr>
          <p:cNvSpPr txBox="1">
            <a:spLocks/>
          </p:cNvSpPr>
          <p:nvPr/>
        </p:nvSpPr>
        <p:spPr>
          <a:xfrm>
            <a:off x="599209" y="1513718"/>
            <a:ext cx="11552237" cy="475656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5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Deprem,</a:t>
            </a:r>
          </a:p>
          <a:p>
            <a:pPr algn="just">
              <a:lnSpc>
                <a:spcPct val="25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Heyelan,</a:t>
            </a:r>
          </a:p>
          <a:p>
            <a:pPr algn="just">
              <a:lnSpc>
                <a:spcPct val="25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Kaya Düşmesi,</a:t>
            </a:r>
          </a:p>
          <a:p>
            <a:pPr algn="just">
              <a:lnSpc>
                <a:spcPct val="25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Volkanik Patlamalar,</a:t>
            </a:r>
          </a:p>
          <a:p>
            <a:pPr algn="just">
              <a:lnSpc>
                <a:spcPct val="25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Tsunami vs.</a:t>
            </a:r>
          </a:p>
        </p:txBody>
      </p:sp>
    </p:spTree>
    <p:extLst>
      <p:ext uri="{BB962C8B-B14F-4D97-AF65-F5344CB8AC3E}">
        <p14:creationId xmlns:p14="http://schemas.microsoft.com/office/powerpoint/2010/main" val="264714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Resim 7">
            <a:extLst>
              <a:ext uri="{FF2B5EF4-FFF2-40B4-BE49-F238E27FC236}">
                <a16:creationId xmlns:a16="http://schemas.microsoft.com/office/drawing/2014/main" id="{82337D5D-D953-4BA1-B0D3-344FE7C18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83500" y="418291"/>
            <a:ext cx="12584454" cy="6120621"/>
          </a:xfrm>
          <a:prstGeom prst="rect">
            <a:avLst/>
          </a:prstGeom>
        </p:spPr>
      </p:pic>
      <p:sp>
        <p:nvSpPr>
          <p:cNvPr id="6" name="Başlık 1">
            <a:extLst>
              <a:ext uri="{FF2B5EF4-FFF2-40B4-BE49-F238E27FC236}">
                <a16:creationId xmlns:a16="http://schemas.microsoft.com/office/drawing/2014/main" id="{75E27E3F-B1C2-421A-8A74-1214505DAFAD}"/>
              </a:ext>
            </a:extLst>
          </p:cNvPr>
          <p:cNvSpPr txBox="1">
            <a:spLocks/>
          </p:cNvSpPr>
          <p:nvPr/>
        </p:nvSpPr>
        <p:spPr>
          <a:xfrm>
            <a:off x="360218" y="295564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>
                <a:solidFill>
                  <a:srgbClr val="FF0000"/>
                </a:solidFill>
                <a:latin typeface="Roboto" pitchFamily="2" charset="0"/>
                <a:ea typeface="Roboto" pitchFamily="2" charset="0"/>
              </a:rPr>
              <a:t>Yangın Sırasında</a:t>
            </a:r>
          </a:p>
        </p:txBody>
      </p:sp>
      <p:pic>
        <p:nvPicPr>
          <p:cNvPr id="20" name="Resim 19">
            <a:extLst>
              <a:ext uri="{FF2B5EF4-FFF2-40B4-BE49-F238E27FC236}">
                <a16:creationId xmlns:a16="http://schemas.microsoft.com/office/drawing/2014/main" id="{E017F657-FFBF-4938-ADE4-22EF4C8100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7174" y="2772607"/>
            <a:ext cx="1330454" cy="1156916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7A0320AE-484E-4F3F-85CD-D33DEE55EA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99120" y="2687695"/>
            <a:ext cx="1330454" cy="1156916"/>
          </a:xfrm>
          <a:prstGeom prst="rect">
            <a:avLst/>
          </a:prstGeom>
        </p:spPr>
      </p:pic>
      <p:pic>
        <p:nvPicPr>
          <p:cNvPr id="34" name="Resim 33">
            <a:extLst>
              <a:ext uri="{FF2B5EF4-FFF2-40B4-BE49-F238E27FC236}">
                <a16:creationId xmlns:a16="http://schemas.microsoft.com/office/drawing/2014/main" id="{050DF947-9331-4839-99D9-DBAD440491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6935" y="2818376"/>
            <a:ext cx="1330454" cy="1156916"/>
          </a:xfrm>
          <a:prstGeom prst="rect">
            <a:avLst/>
          </a:prstGeom>
        </p:spPr>
      </p:pic>
      <p:pic>
        <p:nvPicPr>
          <p:cNvPr id="36" name="Resim 35">
            <a:extLst>
              <a:ext uri="{FF2B5EF4-FFF2-40B4-BE49-F238E27FC236}">
                <a16:creationId xmlns:a16="http://schemas.microsoft.com/office/drawing/2014/main" id="{4A8CA5A9-7B9E-462F-8462-A4B9FF3985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6332" y="2823440"/>
            <a:ext cx="1330454" cy="1156916"/>
          </a:xfrm>
          <a:prstGeom prst="rect">
            <a:avLst/>
          </a:prstGeom>
        </p:spPr>
      </p:pic>
      <p:pic>
        <p:nvPicPr>
          <p:cNvPr id="38" name="Resim 37">
            <a:extLst>
              <a:ext uri="{FF2B5EF4-FFF2-40B4-BE49-F238E27FC236}">
                <a16:creationId xmlns:a16="http://schemas.microsoft.com/office/drawing/2014/main" id="{9C817C8E-6093-4D61-8F36-7F07059321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97448" y="515470"/>
            <a:ext cx="2367744" cy="3466183"/>
          </a:xfrm>
          <a:prstGeom prst="rect">
            <a:avLst/>
          </a:prstGeom>
        </p:spPr>
      </p:pic>
      <p:pic>
        <p:nvPicPr>
          <p:cNvPr id="23" name="Resim 22">
            <a:extLst>
              <a:ext uri="{FF2B5EF4-FFF2-40B4-BE49-F238E27FC236}">
                <a16:creationId xmlns:a16="http://schemas.microsoft.com/office/drawing/2014/main" id="{3CFE7992-3AF6-47B8-88E6-105202D8C84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22903" y="4070869"/>
            <a:ext cx="1803659" cy="1631881"/>
          </a:xfrm>
          <a:prstGeom prst="rect">
            <a:avLst/>
          </a:prstGeom>
        </p:spPr>
      </p:pic>
      <p:pic>
        <p:nvPicPr>
          <p:cNvPr id="31" name="Resim 30">
            <a:extLst>
              <a:ext uri="{FF2B5EF4-FFF2-40B4-BE49-F238E27FC236}">
                <a16:creationId xmlns:a16="http://schemas.microsoft.com/office/drawing/2014/main" id="{7C0F02E2-0093-40A3-B433-99ABE1317A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6342" y="3982279"/>
            <a:ext cx="1803659" cy="1631881"/>
          </a:xfrm>
          <a:prstGeom prst="rect">
            <a:avLst/>
          </a:prstGeom>
        </p:spPr>
      </p:pic>
      <p:pic>
        <p:nvPicPr>
          <p:cNvPr id="35" name="Resim 34">
            <a:extLst>
              <a:ext uri="{FF2B5EF4-FFF2-40B4-BE49-F238E27FC236}">
                <a16:creationId xmlns:a16="http://schemas.microsoft.com/office/drawing/2014/main" id="{BBE18D9C-D7DD-4CBE-BCEB-C1ACB4A351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8245" y="4068027"/>
            <a:ext cx="1803659" cy="1631881"/>
          </a:xfrm>
          <a:prstGeom prst="rect">
            <a:avLst/>
          </a:prstGeom>
        </p:spPr>
      </p:pic>
      <p:pic>
        <p:nvPicPr>
          <p:cNvPr id="40" name="Resim 39">
            <a:extLst>
              <a:ext uri="{FF2B5EF4-FFF2-40B4-BE49-F238E27FC236}">
                <a16:creationId xmlns:a16="http://schemas.microsoft.com/office/drawing/2014/main" id="{83FD7233-0FA0-4E6D-BF34-A916F6379F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5897" y="4137804"/>
            <a:ext cx="1803659" cy="1631881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FFBF7230-6A15-3740-AE8E-A92DC636B58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398" y="1807012"/>
            <a:ext cx="1530463" cy="492861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02C13136-261D-CC43-BEFE-2EFAA657299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457" y="1835798"/>
            <a:ext cx="1937455" cy="415169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B89BC3F1-2E09-2D4B-A301-D6B03AB92C9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301" y="1813911"/>
            <a:ext cx="1530463" cy="417399"/>
          </a:xfrm>
          <a:prstGeom prst="rect">
            <a:avLst/>
          </a:prstGeom>
        </p:spPr>
      </p:pic>
      <p:pic>
        <p:nvPicPr>
          <p:cNvPr id="14" name="Resim 13">
            <a:extLst>
              <a:ext uri="{FF2B5EF4-FFF2-40B4-BE49-F238E27FC236}">
                <a16:creationId xmlns:a16="http://schemas.microsoft.com/office/drawing/2014/main" id="{573716DE-BE45-2549-8DBE-B060C204A3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5" y="1308407"/>
            <a:ext cx="1332000" cy="1205143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686C35C0-7FD1-B642-9CD4-36AC5F5ADF8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0" y="2756294"/>
            <a:ext cx="1332000" cy="1205143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0D8C882A-F230-FD48-8CBA-DD257838375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279" y="4231737"/>
            <a:ext cx="1332000" cy="1205148"/>
          </a:xfrm>
          <a:prstGeom prst="rect">
            <a:avLst/>
          </a:prstGeom>
        </p:spPr>
      </p:pic>
      <p:pic>
        <p:nvPicPr>
          <p:cNvPr id="25" name="Resim 24">
            <a:extLst>
              <a:ext uri="{FF2B5EF4-FFF2-40B4-BE49-F238E27FC236}">
                <a16:creationId xmlns:a16="http://schemas.microsoft.com/office/drawing/2014/main" id="{C57461A3-D49F-2247-AB86-532F416EC5A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080" y="1676976"/>
            <a:ext cx="576000" cy="651129"/>
          </a:xfrm>
          <a:prstGeom prst="rect">
            <a:avLst/>
          </a:prstGeom>
        </p:spPr>
      </p:pic>
      <p:pic>
        <p:nvPicPr>
          <p:cNvPr id="27" name="Resim 26" descr="oyun içeren bir resim&#10;&#10;Açıklama otomatik olarak oluşturuldu">
            <a:extLst>
              <a:ext uri="{FF2B5EF4-FFF2-40B4-BE49-F238E27FC236}">
                <a16:creationId xmlns:a16="http://schemas.microsoft.com/office/drawing/2014/main" id="{2BC08B33-62F6-2440-BA35-320B13AEF83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249" y="1605798"/>
            <a:ext cx="1224000" cy="765000"/>
          </a:xfrm>
          <a:prstGeom prst="rect">
            <a:avLst/>
          </a:prstGeom>
        </p:spPr>
      </p:pic>
      <p:pic>
        <p:nvPicPr>
          <p:cNvPr id="29" name="Resim 28" descr="oyun içeren bir resim&#10;&#10;Açıklama otomatik olarak oluşturuldu">
            <a:extLst>
              <a:ext uri="{FF2B5EF4-FFF2-40B4-BE49-F238E27FC236}">
                <a16:creationId xmlns:a16="http://schemas.microsoft.com/office/drawing/2014/main" id="{BEF9445C-9323-AD43-BB56-032CA65BCE9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065" y="1611288"/>
            <a:ext cx="900000" cy="76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5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4D29225D-E51C-44EC-8614-FD8F87D06C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43" y="-228162"/>
            <a:ext cx="6437390" cy="648006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2104820-D060-4EB7-B79F-AC7B8E8CF4F4}"/>
              </a:ext>
            </a:extLst>
          </p:cNvPr>
          <p:cNvSpPr txBox="1">
            <a:spLocks/>
          </p:cNvSpPr>
          <p:nvPr/>
        </p:nvSpPr>
        <p:spPr>
          <a:xfrm>
            <a:off x="360218" y="295564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>
                <a:solidFill>
                  <a:srgbClr val="FF3300"/>
                </a:solidFill>
                <a:latin typeface="Roboto" pitchFamily="2" charset="0"/>
                <a:ea typeface="Roboto" pitchFamily="2" charset="0"/>
              </a:rPr>
              <a:t>Sel ve Taşkın Sırasında</a:t>
            </a:r>
          </a:p>
        </p:txBody>
      </p:sp>
      <p:pic>
        <p:nvPicPr>
          <p:cNvPr id="8" name="Resim 7" descr="saat içeren bir resim&#10;&#10;Açıklama otomatik olarak oluşturuldu">
            <a:extLst>
              <a:ext uri="{FF2B5EF4-FFF2-40B4-BE49-F238E27FC236}">
                <a16:creationId xmlns:a16="http://schemas.microsoft.com/office/drawing/2014/main" id="{C9C3FE30-CE56-4729-AF61-95C875F5C7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29" t="33555"/>
          <a:stretch/>
        </p:blipFill>
        <p:spPr>
          <a:xfrm>
            <a:off x="5352239" y="2481973"/>
            <a:ext cx="1274194" cy="575169"/>
          </a:xfrm>
          <a:prstGeom prst="rect">
            <a:avLst/>
          </a:prstGeom>
        </p:spPr>
      </p:pic>
      <p:pic>
        <p:nvPicPr>
          <p:cNvPr id="13" name="Resim 12" descr="karanlık, dizüstü, oturma, bilgisayar içeren bir resim&#10;&#10;Açıklama otomatik olarak oluşturuldu">
            <a:extLst>
              <a:ext uri="{FF2B5EF4-FFF2-40B4-BE49-F238E27FC236}">
                <a16:creationId xmlns:a16="http://schemas.microsoft.com/office/drawing/2014/main" id="{6C5343D5-F129-4259-9E4C-21A4205F1ED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97" t="27976"/>
          <a:stretch/>
        </p:blipFill>
        <p:spPr>
          <a:xfrm>
            <a:off x="5352239" y="2810094"/>
            <a:ext cx="1274193" cy="575169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6338C11F-0B28-42B3-A7F1-F6BDDC66589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64" t="22663"/>
          <a:stretch/>
        </p:blipFill>
        <p:spPr>
          <a:xfrm>
            <a:off x="5352240" y="3225687"/>
            <a:ext cx="1030063" cy="575169"/>
          </a:xfrm>
          <a:prstGeom prst="rect">
            <a:avLst/>
          </a:prstGeom>
        </p:spPr>
      </p:pic>
      <p:pic>
        <p:nvPicPr>
          <p:cNvPr id="21" name="Resim 20" descr="nesne, saat, karanlık, bilgisayar içeren bir resim&#10;&#10;Açıklama otomatik olarak oluşturuldu">
            <a:extLst>
              <a:ext uri="{FF2B5EF4-FFF2-40B4-BE49-F238E27FC236}">
                <a16:creationId xmlns:a16="http://schemas.microsoft.com/office/drawing/2014/main" id="{1F088B38-330B-48A0-B4C6-222D380014A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6" t="27976"/>
          <a:stretch/>
        </p:blipFill>
        <p:spPr>
          <a:xfrm>
            <a:off x="5436523" y="3600801"/>
            <a:ext cx="783841" cy="575169"/>
          </a:xfrm>
          <a:prstGeom prst="rect">
            <a:avLst/>
          </a:prstGeom>
        </p:spPr>
      </p:pic>
      <p:pic>
        <p:nvPicPr>
          <p:cNvPr id="25" name="Resim 24" descr="bilgisayar, siyah, oturma, dizüstü içeren bir resim&#10;&#10;Açıklama otomatik olarak oluşturuldu">
            <a:extLst>
              <a:ext uri="{FF2B5EF4-FFF2-40B4-BE49-F238E27FC236}">
                <a16:creationId xmlns:a16="http://schemas.microsoft.com/office/drawing/2014/main" id="{7DD5B5C7-AB36-4459-9A5C-5318054B96B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38" t="26534"/>
          <a:stretch/>
        </p:blipFill>
        <p:spPr>
          <a:xfrm>
            <a:off x="5436523" y="4036636"/>
            <a:ext cx="905348" cy="609073"/>
          </a:xfrm>
          <a:prstGeom prst="rect">
            <a:avLst/>
          </a:prstGeom>
        </p:spPr>
      </p:pic>
      <p:pic>
        <p:nvPicPr>
          <p:cNvPr id="27" name="Resim 26">
            <a:extLst>
              <a:ext uri="{FF2B5EF4-FFF2-40B4-BE49-F238E27FC236}">
                <a16:creationId xmlns:a16="http://schemas.microsoft.com/office/drawing/2014/main" id="{FA2D2959-7E9B-494F-A876-B6BB2650F37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47" t="4125"/>
          <a:stretch/>
        </p:blipFill>
        <p:spPr>
          <a:xfrm>
            <a:off x="5352238" y="4364854"/>
            <a:ext cx="753922" cy="940979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AB5D644C-6814-4175-8E6D-38CE8EDFC9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256" y="379930"/>
            <a:ext cx="5602236" cy="6010668"/>
          </a:xfrm>
          <a:prstGeom prst="rect">
            <a:avLst/>
          </a:prstGeom>
        </p:spPr>
      </p:pic>
      <p:pic>
        <p:nvPicPr>
          <p:cNvPr id="14" name="Resim 13" descr="siyah, trafik içeren bir resim&#10;&#10;Açıklama otomatik olarak oluşturuldu">
            <a:extLst>
              <a:ext uri="{FF2B5EF4-FFF2-40B4-BE49-F238E27FC236}">
                <a16:creationId xmlns:a16="http://schemas.microsoft.com/office/drawing/2014/main" id="{1E21368F-8752-4E56-BC20-8BF01FCBB45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56"/>
          <a:stretch/>
        </p:blipFill>
        <p:spPr>
          <a:xfrm>
            <a:off x="10660852" y="4675690"/>
            <a:ext cx="911068" cy="1304546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27D10B0E-8202-436A-A12B-E39FD24F0A0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3" t="18010"/>
          <a:stretch/>
        </p:blipFill>
        <p:spPr>
          <a:xfrm>
            <a:off x="10756668" y="1354600"/>
            <a:ext cx="663773" cy="694741"/>
          </a:xfrm>
          <a:prstGeom prst="rect">
            <a:avLst/>
          </a:prstGeom>
        </p:spPr>
      </p:pic>
      <p:pic>
        <p:nvPicPr>
          <p:cNvPr id="26" name="Resim 25">
            <a:extLst>
              <a:ext uri="{FF2B5EF4-FFF2-40B4-BE49-F238E27FC236}">
                <a16:creationId xmlns:a16="http://schemas.microsoft.com/office/drawing/2014/main" id="{1030B83D-3DE6-4D4F-9D9D-90F7AF5A4C6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511" t="16201"/>
          <a:stretch/>
        </p:blipFill>
        <p:spPr>
          <a:xfrm>
            <a:off x="10766198" y="1921506"/>
            <a:ext cx="663774" cy="694742"/>
          </a:xfrm>
          <a:prstGeom prst="rect">
            <a:avLst/>
          </a:prstGeom>
        </p:spPr>
      </p:pic>
      <p:pic>
        <p:nvPicPr>
          <p:cNvPr id="30" name="Resim 29">
            <a:extLst>
              <a:ext uri="{FF2B5EF4-FFF2-40B4-BE49-F238E27FC236}">
                <a16:creationId xmlns:a16="http://schemas.microsoft.com/office/drawing/2014/main" id="{3BD25762-C371-44D1-9A02-8C72F8410070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69" t="5518"/>
          <a:stretch/>
        </p:blipFill>
        <p:spPr>
          <a:xfrm>
            <a:off x="10738983" y="2527889"/>
            <a:ext cx="663774" cy="685400"/>
          </a:xfrm>
          <a:prstGeom prst="rect">
            <a:avLst/>
          </a:prstGeom>
        </p:spPr>
      </p:pic>
      <p:pic>
        <p:nvPicPr>
          <p:cNvPr id="34" name="Resim 33">
            <a:extLst>
              <a:ext uri="{FF2B5EF4-FFF2-40B4-BE49-F238E27FC236}">
                <a16:creationId xmlns:a16="http://schemas.microsoft.com/office/drawing/2014/main" id="{907B031D-4ECA-4781-BE88-0D65846B5AD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396" t="4606" b="1"/>
          <a:stretch/>
        </p:blipFill>
        <p:spPr>
          <a:xfrm>
            <a:off x="10831482" y="3143938"/>
            <a:ext cx="562290" cy="101765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54B5B24F-AD05-4A4F-B14C-FCCA6020539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54" t="9401"/>
          <a:stretch/>
        </p:blipFill>
        <p:spPr>
          <a:xfrm>
            <a:off x="10566986" y="4078648"/>
            <a:ext cx="911068" cy="795305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581B9785-C4CD-C34E-ABFA-4894AB1AC383}"/>
              </a:ext>
            </a:extLst>
          </p:cNvPr>
          <p:cNvSpPr/>
          <p:nvPr/>
        </p:nvSpPr>
        <p:spPr>
          <a:xfrm>
            <a:off x="1206657" y="2440762"/>
            <a:ext cx="3525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Hazırlıklarınızı gözden geçirin</a:t>
            </a:r>
            <a:endParaRPr lang="tr-T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F095B39A-D44B-5749-9AB6-60BBF3714B44}"/>
              </a:ext>
            </a:extLst>
          </p:cNvPr>
          <p:cNvSpPr/>
          <p:nvPr/>
        </p:nvSpPr>
        <p:spPr>
          <a:xfrm>
            <a:off x="1206657" y="2833690"/>
            <a:ext cx="42322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Küveti, kapları temiz suyla doldurun</a:t>
            </a:r>
            <a:endParaRPr lang="tr-T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Dikdörtgen 21">
            <a:extLst>
              <a:ext uri="{FF2B5EF4-FFF2-40B4-BE49-F238E27FC236}">
                <a16:creationId xmlns:a16="http://schemas.microsoft.com/office/drawing/2014/main" id="{99BC3414-CDE1-0E40-AA69-1220A5A0BC50}"/>
              </a:ext>
            </a:extLst>
          </p:cNvPr>
          <p:cNvSpPr/>
          <p:nvPr/>
        </p:nvSpPr>
        <p:spPr>
          <a:xfrm>
            <a:off x="1206657" y="3202980"/>
            <a:ext cx="22161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Tesisatları kapatın</a:t>
            </a:r>
            <a:endParaRPr lang="tr-T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781FFAB8-76F9-8C4F-9CF6-CA4E2010E129}"/>
              </a:ext>
            </a:extLst>
          </p:cNvPr>
          <p:cNvSpPr/>
          <p:nvPr/>
        </p:nvSpPr>
        <p:spPr>
          <a:xfrm>
            <a:off x="1206657" y="3603385"/>
            <a:ext cx="37625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Afet ve acil durum çantanızı alın</a:t>
            </a:r>
            <a:endParaRPr lang="tr-T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Dikdörtgen 23">
            <a:extLst>
              <a:ext uri="{FF2B5EF4-FFF2-40B4-BE49-F238E27FC236}">
                <a16:creationId xmlns:a16="http://schemas.microsoft.com/office/drawing/2014/main" id="{41AC63DB-F7F9-3B4A-8B6F-FADDE64E29F0}"/>
              </a:ext>
            </a:extLst>
          </p:cNvPr>
          <p:cNvSpPr/>
          <p:nvPr/>
        </p:nvSpPr>
        <p:spPr>
          <a:xfrm>
            <a:off x="1206657" y="3976365"/>
            <a:ext cx="443903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Ani su baskını olabileceğini unutmayın</a:t>
            </a:r>
            <a:endParaRPr lang="tr-T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Dikdörtgen 27">
            <a:extLst>
              <a:ext uri="{FF2B5EF4-FFF2-40B4-BE49-F238E27FC236}">
                <a16:creationId xmlns:a16="http://schemas.microsoft.com/office/drawing/2014/main" id="{C88BC4B5-0980-4E40-B361-64ED220444FD}"/>
              </a:ext>
            </a:extLst>
          </p:cNvPr>
          <p:cNvSpPr/>
          <p:nvPr/>
        </p:nvSpPr>
        <p:spPr>
          <a:xfrm>
            <a:off x="1206657" y="4400483"/>
            <a:ext cx="434183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Yüksek bir yere çıkmak için harekete </a:t>
            </a:r>
          </a:p>
          <a:p>
            <a:r>
              <a:rPr lang="tr-TR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geçin</a:t>
            </a:r>
            <a:endParaRPr lang="tr-T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Dikdörtgen 28">
            <a:extLst>
              <a:ext uri="{FF2B5EF4-FFF2-40B4-BE49-F238E27FC236}">
                <a16:creationId xmlns:a16="http://schemas.microsoft.com/office/drawing/2014/main" id="{5219EB06-32C2-A648-BF94-28AF60F8551B}"/>
              </a:ext>
            </a:extLst>
          </p:cNvPr>
          <p:cNvSpPr/>
          <p:nvPr/>
        </p:nvSpPr>
        <p:spPr>
          <a:xfrm>
            <a:off x="7366186" y="1550554"/>
            <a:ext cx="32069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Gerekmedikçe dışarı çıkmayın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Dikdörtgen 30">
            <a:extLst>
              <a:ext uri="{FF2B5EF4-FFF2-40B4-BE49-F238E27FC236}">
                <a16:creationId xmlns:a16="http://schemas.microsoft.com/office/drawing/2014/main" id="{62459F3D-064D-F64D-90E6-443D3A8AFB32}"/>
              </a:ext>
            </a:extLst>
          </p:cNvPr>
          <p:cNvSpPr/>
          <p:nvPr/>
        </p:nvSpPr>
        <p:spPr>
          <a:xfrm>
            <a:off x="7366186" y="1918433"/>
            <a:ext cx="35157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Çukur alanları terk edin; yüksek </a:t>
            </a:r>
          </a:p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ve güvenli alanlara gidin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ikdörtgen 31">
            <a:extLst>
              <a:ext uri="{FF2B5EF4-FFF2-40B4-BE49-F238E27FC236}">
                <a16:creationId xmlns:a16="http://schemas.microsoft.com/office/drawing/2014/main" id="{6987D814-B048-3743-8676-D9F16ADE73B8}"/>
              </a:ext>
            </a:extLst>
          </p:cNvPr>
          <p:cNvSpPr/>
          <p:nvPr/>
        </p:nvSpPr>
        <p:spPr>
          <a:xfrm>
            <a:off x="7366186" y="2573874"/>
            <a:ext cx="32223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Elektrik kaynaklarından uzak </a:t>
            </a:r>
          </a:p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durun 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Dikdörtgen 32">
            <a:extLst>
              <a:ext uri="{FF2B5EF4-FFF2-40B4-BE49-F238E27FC236}">
                <a16:creationId xmlns:a16="http://schemas.microsoft.com/office/drawing/2014/main" id="{5F62E08F-FF43-E145-8E77-BAB71C95BC79}"/>
              </a:ext>
            </a:extLst>
          </p:cNvPr>
          <p:cNvSpPr/>
          <p:nvPr/>
        </p:nvSpPr>
        <p:spPr>
          <a:xfrm>
            <a:off x="7366186" y="3213873"/>
            <a:ext cx="332014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Sel suları içerisine kesinlikle </a:t>
            </a:r>
          </a:p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girmeyin; aracınızı suyla kaplı </a:t>
            </a:r>
          </a:p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yollarda kullanmayın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Dikdörtgen 34">
            <a:extLst>
              <a:ext uri="{FF2B5EF4-FFF2-40B4-BE49-F238E27FC236}">
                <a16:creationId xmlns:a16="http://schemas.microsoft.com/office/drawing/2014/main" id="{3781F098-0287-2C43-B33B-02825404BBB7}"/>
              </a:ext>
            </a:extLst>
          </p:cNvPr>
          <p:cNvSpPr/>
          <p:nvPr/>
        </p:nvSpPr>
        <p:spPr>
          <a:xfrm>
            <a:off x="7366186" y="4108005"/>
            <a:ext cx="30716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Sürüklenebilecek parçalara </a:t>
            </a:r>
          </a:p>
          <a:p>
            <a:r>
              <a:rPr lang="tr-TR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karşı kendinizi koruyun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Dikdörtgen 35">
            <a:extLst>
              <a:ext uri="{FF2B5EF4-FFF2-40B4-BE49-F238E27FC236}">
                <a16:creationId xmlns:a16="http://schemas.microsoft.com/office/drawing/2014/main" id="{3B75F2BE-F4DF-294B-B5C0-D1648610224B}"/>
              </a:ext>
            </a:extLst>
          </p:cNvPr>
          <p:cNvSpPr/>
          <p:nvPr/>
        </p:nvSpPr>
        <p:spPr>
          <a:xfrm>
            <a:off x="7366186" y="4758388"/>
            <a:ext cx="338105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tr-TR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Hortum tehlikesi varsa, iç </a:t>
            </a:r>
          </a:p>
          <a:p>
            <a:pPr algn="just"/>
            <a:r>
              <a:rPr lang="tr-TR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alanlara sığının; binaların </a:t>
            </a:r>
          </a:p>
          <a:p>
            <a:pPr algn="just"/>
            <a:r>
              <a:rPr lang="tr-TR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yüksek alanlarından ve </a:t>
            </a:r>
          </a:p>
          <a:p>
            <a:pPr algn="just"/>
            <a:r>
              <a:rPr lang="tr-TR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pencere kenarlarından kaçının </a:t>
            </a:r>
            <a:endParaRPr lang="tr-TR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37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  <p:bldP spid="22" grpId="0"/>
      <p:bldP spid="23" grpId="0"/>
      <p:bldP spid="24" grpId="0"/>
      <p:bldP spid="28" grpId="0"/>
      <p:bldP spid="29" grpId="0"/>
      <p:bldP spid="31" grpId="0"/>
      <p:bldP spid="32" grpId="0"/>
      <p:bldP spid="33" grpId="0"/>
      <p:bldP spid="35" grpId="0"/>
      <p:bldP spid="3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2104820-D060-4EB7-B79F-AC7B8E8CF4F4}"/>
              </a:ext>
            </a:extLst>
          </p:cNvPr>
          <p:cNvSpPr txBox="1">
            <a:spLocks/>
          </p:cNvSpPr>
          <p:nvPr/>
        </p:nvSpPr>
        <p:spPr>
          <a:xfrm>
            <a:off x="360218" y="295564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>
                <a:solidFill>
                  <a:srgbClr val="FF3300"/>
                </a:solidFill>
                <a:latin typeface="Roboto" pitchFamily="2" charset="0"/>
                <a:ea typeface="Roboto" pitchFamily="2" charset="0"/>
              </a:rPr>
              <a:t>Heyelan Sırasında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DB9CB6B3-E735-42FB-B140-E2EBC44A0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066" y="877819"/>
            <a:ext cx="5602236" cy="6010668"/>
          </a:xfrm>
          <a:prstGeom prst="rect">
            <a:avLst/>
          </a:prstGeom>
        </p:spPr>
      </p:pic>
      <p:pic>
        <p:nvPicPr>
          <p:cNvPr id="12" name="Resim 11" descr="ekran görüntüsü, oturma, tablo, bilgisayar içeren bir resim&#10;&#10;Açıklama otomatik olarak oluşturuldu">
            <a:extLst>
              <a:ext uri="{FF2B5EF4-FFF2-40B4-BE49-F238E27FC236}">
                <a16:creationId xmlns:a16="http://schemas.microsoft.com/office/drawing/2014/main" id="{F11CFC91-D6AE-48DE-B258-2FD2B0B9A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8" y="1530092"/>
            <a:ext cx="6315468" cy="4706122"/>
          </a:xfrm>
          <a:prstGeom prst="rect">
            <a:avLst/>
          </a:prstGeom>
        </p:spPr>
      </p:pic>
      <p:sp>
        <p:nvSpPr>
          <p:cNvPr id="23" name="Dikdörtgen 22">
            <a:extLst>
              <a:ext uri="{FF2B5EF4-FFF2-40B4-BE49-F238E27FC236}">
                <a16:creationId xmlns:a16="http://schemas.microsoft.com/office/drawing/2014/main" id="{ADEF2C44-46FC-4087-B9BC-F1D953E1962C}"/>
              </a:ext>
            </a:extLst>
          </p:cNvPr>
          <p:cNvSpPr/>
          <p:nvPr/>
        </p:nvSpPr>
        <p:spPr>
          <a:xfrm>
            <a:off x="459970" y="965963"/>
            <a:ext cx="11414703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tr-TR" sz="20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Binadan çıkmak ve heyelan bölgesinden uzaklaşmak için yeterli vaktiniz varsa tahliye olun.</a:t>
            </a:r>
          </a:p>
          <a:p>
            <a:pPr>
              <a:spcAft>
                <a:spcPts val="600"/>
              </a:spcAft>
            </a:pPr>
            <a:r>
              <a:rPr lang="tr-TR" sz="20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Evinizde bulunan elektrik, gaz ve su tesisatlarını kapatın.</a:t>
            </a:r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386C7FA5-3CE3-4EF7-BBC7-9AC7273C41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7637" y="4550664"/>
            <a:ext cx="5522983" cy="1043512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BCD85168-0AA5-4F7A-86FB-6632D9604B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2482" y="2873761"/>
            <a:ext cx="5522981" cy="865351"/>
          </a:xfrm>
          <a:prstGeom prst="rect">
            <a:avLst/>
          </a:prstGeom>
        </p:spPr>
      </p:pic>
      <p:pic>
        <p:nvPicPr>
          <p:cNvPr id="24" name="Resim 23">
            <a:extLst>
              <a:ext uri="{FF2B5EF4-FFF2-40B4-BE49-F238E27FC236}">
                <a16:creationId xmlns:a16="http://schemas.microsoft.com/office/drawing/2014/main" id="{609CFE38-50CA-48E3-8AE2-0BA155F117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2584" y="3456915"/>
            <a:ext cx="6047241" cy="1143385"/>
          </a:xfrm>
          <a:prstGeom prst="rect">
            <a:avLst/>
          </a:prstGeom>
        </p:spPr>
      </p:pic>
      <p:pic>
        <p:nvPicPr>
          <p:cNvPr id="26" name="Resim 25">
            <a:extLst>
              <a:ext uri="{FF2B5EF4-FFF2-40B4-BE49-F238E27FC236}">
                <a16:creationId xmlns:a16="http://schemas.microsoft.com/office/drawing/2014/main" id="{9FD8393A-F6F4-BD4D-87E0-52B244127A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8051" y="2773719"/>
            <a:ext cx="5620524" cy="1551366"/>
          </a:xfrm>
          <a:prstGeom prst="rect">
            <a:avLst/>
          </a:prstGeom>
        </p:spPr>
      </p:pic>
      <p:pic>
        <p:nvPicPr>
          <p:cNvPr id="27" name="Resim 26">
            <a:extLst>
              <a:ext uri="{FF2B5EF4-FFF2-40B4-BE49-F238E27FC236}">
                <a16:creationId xmlns:a16="http://schemas.microsoft.com/office/drawing/2014/main" id="{03288391-7141-714D-A90B-345D55F1C2C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267"/>
          <a:stretch/>
        </p:blipFill>
        <p:spPr>
          <a:xfrm>
            <a:off x="7310396" y="2097937"/>
            <a:ext cx="3638341" cy="1551366"/>
          </a:xfrm>
          <a:prstGeom prst="rect">
            <a:avLst/>
          </a:prstGeom>
        </p:spPr>
      </p:pic>
      <p:pic>
        <p:nvPicPr>
          <p:cNvPr id="28" name="Resim 27">
            <a:extLst>
              <a:ext uri="{FF2B5EF4-FFF2-40B4-BE49-F238E27FC236}">
                <a16:creationId xmlns:a16="http://schemas.microsoft.com/office/drawing/2014/main" id="{AEB23A63-AF0F-8647-B8BB-A3E38B1887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3362" y="3821076"/>
            <a:ext cx="5620524" cy="2568655"/>
          </a:xfrm>
          <a:prstGeom prst="rect">
            <a:avLst/>
          </a:prstGeom>
        </p:spPr>
      </p:pic>
      <p:pic>
        <p:nvPicPr>
          <p:cNvPr id="30" name="Resim 29">
            <a:extLst>
              <a:ext uri="{FF2B5EF4-FFF2-40B4-BE49-F238E27FC236}">
                <a16:creationId xmlns:a16="http://schemas.microsoft.com/office/drawing/2014/main" id="{0C73C09C-DB87-574D-B199-418751EC1B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8051" y="3227628"/>
            <a:ext cx="5620524" cy="155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94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2104820-D060-4EB7-B79F-AC7B8E8CF4F4}"/>
              </a:ext>
            </a:extLst>
          </p:cNvPr>
          <p:cNvSpPr txBox="1">
            <a:spLocks/>
          </p:cNvSpPr>
          <p:nvPr/>
        </p:nvSpPr>
        <p:spPr>
          <a:xfrm>
            <a:off x="360218" y="295564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>
                <a:solidFill>
                  <a:srgbClr val="FF3300"/>
                </a:solidFill>
                <a:latin typeface="Roboto" pitchFamily="2" charset="0"/>
                <a:ea typeface="Roboto" pitchFamily="2" charset="0"/>
              </a:rPr>
              <a:t>Çığ Başladığında</a:t>
            </a:r>
          </a:p>
        </p:txBody>
      </p:sp>
      <p:sp>
        <p:nvSpPr>
          <p:cNvPr id="15" name="Dikdörtgen 14">
            <a:extLst>
              <a:ext uri="{FF2B5EF4-FFF2-40B4-BE49-F238E27FC236}">
                <a16:creationId xmlns:a16="http://schemas.microsoft.com/office/drawing/2014/main" id="{BED8C8F2-716D-4976-9A92-E47DC75C3BF9}"/>
              </a:ext>
            </a:extLst>
          </p:cNvPr>
          <p:cNvSpPr/>
          <p:nvPr/>
        </p:nvSpPr>
        <p:spPr>
          <a:xfrm>
            <a:off x="4015058" y="304916"/>
            <a:ext cx="486854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Çok hızlı bir şekilde uzaklaşın</a:t>
            </a: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A958BE44-8579-4A6A-888D-33358D64E9EE}"/>
              </a:ext>
            </a:extLst>
          </p:cNvPr>
          <p:cNvSpPr/>
          <p:nvPr/>
        </p:nvSpPr>
        <p:spPr>
          <a:xfrm>
            <a:off x="304141" y="1130135"/>
            <a:ext cx="44502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rgbClr val="FF6600"/>
                </a:solidFill>
              </a:rPr>
              <a:t>Çığa yakalanmak kesin ise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98A5BC7A-5D56-4AB3-BDD4-F8AC48ABA7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1006" y="1104383"/>
            <a:ext cx="4523242" cy="2922319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B395AF64-61A6-4112-931A-D5B8805CC0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280" y="980099"/>
            <a:ext cx="4450267" cy="2875172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65229505-7953-4AAE-9D66-1B27F276F0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94013" y="1044749"/>
            <a:ext cx="4523242" cy="2922319"/>
          </a:xfrm>
          <a:prstGeom prst="rect">
            <a:avLst/>
          </a:prstGeom>
        </p:spPr>
      </p:pic>
      <p:pic>
        <p:nvPicPr>
          <p:cNvPr id="16" name="Resim 15">
            <a:extLst>
              <a:ext uri="{FF2B5EF4-FFF2-40B4-BE49-F238E27FC236}">
                <a16:creationId xmlns:a16="http://schemas.microsoft.com/office/drawing/2014/main" id="{211986FC-9529-46BB-8497-C1E1F81797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2166" y="3633187"/>
            <a:ext cx="4327979" cy="2796165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DD29F3D6-7F85-44FC-8C61-7FB9A6335E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6260" y="3437758"/>
            <a:ext cx="4327979" cy="2796166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467B4315-D68B-4419-AADA-705F69F36F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1006" y="3404987"/>
            <a:ext cx="4523242" cy="2922319"/>
          </a:xfrm>
          <a:prstGeom prst="rect">
            <a:avLst/>
          </a:prstGeom>
        </p:spPr>
      </p:pic>
      <p:sp>
        <p:nvSpPr>
          <p:cNvPr id="17" name="Dikdörtgen 16">
            <a:extLst>
              <a:ext uri="{FF2B5EF4-FFF2-40B4-BE49-F238E27FC236}">
                <a16:creationId xmlns:a16="http://schemas.microsoft.com/office/drawing/2014/main" id="{6A655D7C-643A-9B47-BA85-2BFDF2058549}"/>
              </a:ext>
            </a:extLst>
          </p:cNvPr>
          <p:cNvSpPr/>
          <p:nvPr/>
        </p:nvSpPr>
        <p:spPr>
          <a:xfrm>
            <a:off x="8883606" y="1130600"/>
            <a:ext cx="28359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>
                <a:solidFill>
                  <a:srgbClr val="FF6600"/>
                </a:solidFill>
              </a:rPr>
              <a:t>Arabadaysanız</a:t>
            </a:r>
          </a:p>
        </p:txBody>
      </p:sp>
    </p:spTree>
    <p:extLst>
      <p:ext uri="{BB962C8B-B14F-4D97-AF65-F5344CB8AC3E}">
        <p14:creationId xmlns:p14="http://schemas.microsoft.com/office/powerpoint/2010/main" val="42807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Resim 18">
            <a:extLst>
              <a:ext uri="{FF2B5EF4-FFF2-40B4-BE49-F238E27FC236}">
                <a16:creationId xmlns:a16="http://schemas.microsoft.com/office/drawing/2014/main" id="{CC3AB67A-286D-604E-8337-781D759B17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7078" y="2213296"/>
            <a:ext cx="7513335" cy="4425226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A166098A-12BB-1248-894D-0A719D878D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72212" y="1577945"/>
            <a:ext cx="3754990" cy="5059690"/>
          </a:xfrm>
          <a:prstGeom prst="rect">
            <a:avLst/>
          </a:prstGeom>
        </p:spPr>
      </p:pic>
      <p:pic>
        <p:nvPicPr>
          <p:cNvPr id="23" name="Resim 22">
            <a:extLst>
              <a:ext uri="{FF2B5EF4-FFF2-40B4-BE49-F238E27FC236}">
                <a16:creationId xmlns:a16="http://schemas.microsoft.com/office/drawing/2014/main" id="{9EF37AC1-E446-D54C-A7F5-8E4A782D66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82734" y="466764"/>
            <a:ext cx="7216155" cy="6548581"/>
          </a:xfrm>
          <a:prstGeom prst="rect">
            <a:avLst/>
          </a:prstGeom>
        </p:spPr>
      </p:pic>
      <p:pic>
        <p:nvPicPr>
          <p:cNvPr id="25" name="Resim 24">
            <a:extLst>
              <a:ext uri="{FF2B5EF4-FFF2-40B4-BE49-F238E27FC236}">
                <a16:creationId xmlns:a16="http://schemas.microsoft.com/office/drawing/2014/main" id="{E07C8CC8-6982-B747-BB0F-2E68971B422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39" t="36238" r="28263" b="20371"/>
          <a:stretch/>
        </p:blipFill>
        <p:spPr>
          <a:xfrm>
            <a:off x="9483222" y="1936569"/>
            <a:ext cx="2296288" cy="1044000"/>
          </a:xfrm>
          <a:prstGeom prst="rect">
            <a:avLst/>
          </a:prstGeom>
        </p:spPr>
      </p:pic>
      <p:pic>
        <p:nvPicPr>
          <p:cNvPr id="27" name="Resim 26">
            <a:extLst>
              <a:ext uri="{FF2B5EF4-FFF2-40B4-BE49-F238E27FC236}">
                <a16:creationId xmlns:a16="http://schemas.microsoft.com/office/drawing/2014/main" id="{50D1145C-C638-3E45-9A55-BD4F819815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6" t="31977" r="17759" b="27039"/>
          <a:stretch/>
        </p:blipFill>
        <p:spPr>
          <a:xfrm>
            <a:off x="495620" y="1256141"/>
            <a:ext cx="2233797" cy="966412"/>
          </a:xfrm>
          <a:prstGeom prst="rect">
            <a:avLst/>
          </a:prstGeom>
        </p:spPr>
      </p:pic>
      <p:pic>
        <p:nvPicPr>
          <p:cNvPr id="29" name="Resim 28">
            <a:extLst>
              <a:ext uri="{FF2B5EF4-FFF2-40B4-BE49-F238E27FC236}">
                <a16:creationId xmlns:a16="http://schemas.microsoft.com/office/drawing/2014/main" id="{BCF24D35-51A3-3D43-BE11-8A197D5A71A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42" t="28273" r="19246" b="26515"/>
          <a:stretch/>
        </p:blipFill>
        <p:spPr>
          <a:xfrm>
            <a:off x="6120383" y="1416536"/>
            <a:ext cx="2496344" cy="1080000"/>
          </a:xfrm>
          <a:prstGeom prst="rect">
            <a:avLst/>
          </a:prstGeom>
        </p:spPr>
      </p:pic>
      <p:pic>
        <p:nvPicPr>
          <p:cNvPr id="30" name="Resim 29" descr="bilgisayar, tablo içeren bir resim&#10;&#10;Açıklama otomatik olarak oluşturuldu">
            <a:extLst>
              <a:ext uri="{FF2B5EF4-FFF2-40B4-BE49-F238E27FC236}">
                <a16:creationId xmlns:a16="http://schemas.microsoft.com/office/drawing/2014/main" id="{C8DDB635-5709-3C4E-AAF3-15E6B7F59B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6611" y="3982520"/>
            <a:ext cx="18468000" cy="6378124"/>
          </a:xfrm>
          <a:prstGeom prst="rect">
            <a:avLst/>
          </a:prstGeom>
        </p:spPr>
      </p:pic>
      <p:sp>
        <p:nvSpPr>
          <p:cNvPr id="12" name="Başlık 1">
            <a:extLst>
              <a:ext uri="{FF2B5EF4-FFF2-40B4-BE49-F238E27FC236}">
                <a16:creationId xmlns:a16="http://schemas.microsoft.com/office/drawing/2014/main" id="{07705865-8D58-2443-A839-973C4CE0837C}"/>
              </a:ext>
            </a:extLst>
          </p:cNvPr>
          <p:cNvSpPr txBox="1">
            <a:spLocks/>
          </p:cNvSpPr>
          <p:nvPr/>
        </p:nvSpPr>
        <p:spPr>
          <a:xfrm>
            <a:off x="360218" y="295564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>
                <a:solidFill>
                  <a:schemeClr val="accent2"/>
                </a:solidFill>
                <a:latin typeface="Roboto" pitchFamily="2" charset="0"/>
                <a:ea typeface="Roboto" pitchFamily="2" charset="0"/>
              </a:rPr>
              <a:t>Afet Sonrası İçin Yapılması Gerekenler Hazırlıklar </a:t>
            </a:r>
          </a:p>
        </p:txBody>
      </p:sp>
    </p:spTree>
    <p:extLst>
      <p:ext uri="{BB962C8B-B14F-4D97-AF65-F5344CB8AC3E}">
        <p14:creationId xmlns:p14="http://schemas.microsoft.com/office/powerpoint/2010/main" val="123915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mph" presetSubtype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 descr="tablo, pasta, oyuncak, karanlık içeren bir resim&#10;&#10;Açıklama otomatik olarak oluşturuldu">
            <a:extLst>
              <a:ext uri="{FF2B5EF4-FFF2-40B4-BE49-F238E27FC236}">
                <a16:creationId xmlns:a16="http://schemas.microsoft.com/office/drawing/2014/main" id="{3F52D214-50DF-4FCD-BF4E-306294B199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6" t="21020" r="17456" b="10756"/>
          <a:stretch/>
        </p:blipFill>
        <p:spPr>
          <a:xfrm flipH="1">
            <a:off x="838196" y="1029584"/>
            <a:ext cx="7009147" cy="4263453"/>
          </a:xfrm>
          <a:prstGeom prst="rect">
            <a:avLst/>
          </a:prstGeom>
        </p:spPr>
      </p:pic>
      <p:sp>
        <p:nvSpPr>
          <p:cNvPr id="10" name="Rectangle 8">
            <a:extLst>
              <a:ext uri="{FF2B5EF4-FFF2-40B4-BE49-F238E27FC236}">
                <a16:creationId xmlns:a16="http://schemas.microsoft.com/office/drawing/2014/main" id="{B3625643-48E7-4347-B549-6DAB4A7B92F8}"/>
              </a:ext>
            </a:extLst>
          </p:cNvPr>
          <p:cNvSpPr/>
          <p:nvPr/>
        </p:nvSpPr>
        <p:spPr>
          <a:xfrm>
            <a:off x="321896" y="1328297"/>
            <a:ext cx="3335707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tr-TR" sz="22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Kendinizi emniyete alın! </a:t>
            </a:r>
          </a:p>
          <a:p>
            <a:r>
              <a:rPr lang="tr-TR" sz="22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Yaralanma var mı diye kontrol edin!</a:t>
            </a: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62CA7729-E4F5-481B-BD2F-D933CE7B94AF}"/>
              </a:ext>
            </a:extLst>
          </p:cNvPr>
          <p:cNvSpPr/>
          <p:nvPr/>
        </p:nvSpPr>
        <p:spPr>
          <a:xfrm>
            <a:off x="7847346" y="1195178"/>
            <a:ext cx="412875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2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İkincil risklere dikkat edin!</a:t>
            </a: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E90751B5-314F-4E0F-96CA-92965534CA5F}"/>
              </a:ext>
            </a:extLst>
          </p:cNvPr>
          <p:cNvSpPr/>
          <p:nvPr/>
        </p:nvSpPr>
        <p:spPr>
          <a:xfrm>
            <a:off x="5235202" y="5110045"/>
            <a:ext cx="64943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22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Kendi güvenliğinizden emin olduktan sonra </a:t>
            </a:r>
          </a:p>
          <a:p>
            <a:pPr algn="r"/>
            <a:r>
              <a:rPr lang="tr-TR" sz="22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Afet ve Acil Durum Çantanızı </a:t>
            </a:r>
          </a:p>
          <a:p>
            <a:pPr algn="r"/>
            <a:r>
              <a:rPr lang="tr-TR" sz="22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yanınıza alarak güvenli alanlara gidin! 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AED0292E-E052-4D25-9E88-7C2D4CF5594A}"/>
              </a:ext>
            </a:extLst>
          </p:cNvPr>
          <p:cNvSpPr/>
          <p:nvPr/>
        </p:nvSpPr>
        <p:spPr>
          <a:xfrm>
            <a:off x="265644" y="5293038"/>
            <a:ext cx="348813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200" dirty="0">
                <a:solidFill>
                  <a:schemeClr val="tx2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Yardıma ihtiyacı olan kişilere yardım edin! 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BCAD3AEB-211D-49D8-BC50-71FF3BC73B89}"/>
              </a:ext>
            </a:extLst>
          </p:cNvPr>
          <p:cNvSpPr txBox="1"/>
          <p:nvPr/>
        </p:nvSpPr>
        <p:spPr>
          <a:xfrm>
            <a:off x="8170595" y="1707310"/>
            <a:ext cx="3658665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600"/>
              </a:spcAft>
              <a:buClr>
                <a:schemeClr val="accent2"/>
              </a:buClr>
              <a:buSzPct val="120000"/>
              <a:buBlip>
                <a:blip r:embed="rId4"/>
              </a:buBlip>
            </a:pPr>
            <a:r>
              <a:rPr lang="tr-TR" sz="22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Yangın</a:t>
            </a:r>
          </a:p>
          <a:p>
            <a:pPr marL="457200" indent="-457200">
              <a:spcAft>
                <a:spcPts val="600"/>
              </a:spcAft>
              <a:buClr>
                <a:schemeClr val="accent2"/>
              </a:buClr>
              <a:buSzPct val="120000"/>
              <a:buBlip>
                <a:blip r:embed="rId4"/>
              </a:buBlip>
            </a:pPr>
            <a:r>
              <a:rPr lang="tr-TR" sz="22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Gaz kaçağı</a:t>
            </a:r>
          </a:p>
          <a:p>
            <a:pPr marL="457200" indent="-457200">
              <a:spcAft>
                <a:spcPts val="600"/>
              </a:spcAft>
              <a:buClr>
                <a:schemeClr val="accent2"/>
              </a:buClr>
              <a:buSzPct val="120000"/>
              <a:buBlip>
                <a:blip r:embed="rId4"/>
              </a:buBlip>
            </a:pPr>
            <a:r>
              <a:rPr lang="tr-TR" sz="22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Hasarlı elektrik kabloları </a:t>
            </a:r>
          </a:p>
          <a:p>
            <a:pPr marL="457200" indent="-457200">
              <a:spcAft>
                <a:spcPts val="600"/>
              </a:spcAft>
              <a:buClr>
                <a:schemeClr val="accent2"/>
              </a:buClr>
              <a:buSzPct val="120000"/>
              <a:buBlip>
                <a:blip r:embed="rId4"/>
              </a:buBlip>
            </a:pPr>
            <a:r>
              <a:rPr lang="tr-TR" sz="22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Devrilen enerji hatları </a:t>
            </a:r>
          </a:p>
          <a:p>
            <a:pPr marL="457200" indent="-457200">
              <a:spcAft>
                <a:spcPts val="600"/>
              </a:spcAft>
              <a:buClr>
                <a:schemeClr val="accent2"/>
              </a:buClr>
              <a:buSzPct val="120000"/>
              <a:buBlip>
                <a:blip r:embed="rId4"/>
              </a:buBlip>
            </a:pPr>
            <a:r>
              <a:rPr lang="tr-TR" sz="22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Düşen nesneler </a:t>
            </a:r>
          </a:p>
          <a:p>
            <a:pPr marL="457200" indent="-457200">
              <a:spcAft>
                <a:spcPts val="600"/>
              </a:spcAft>
              <a:buClr>
                <a:schemeClr val="accent2"/>
              </a:buClr>
              <a:buSzPct val="120000"/>
              <a:buBlip>
                <a:blip r:embed="rId4"/>
              </a:buBlip>
            </a:pPr>
            <a:r>
              <a:rPr lang="tr-TR" sz="22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Kirleticiler </a:t>
            </a:r>
          </a:p>
          <a:p>
            <a:pPr marL="457200" indent="-457200">
              <a:spcAft>
                <a:spcPts val="600"/>
              </a:spcAft>
              <a:buClr>
                <a:schemeClr val="accent2"/>
              </a:buClr>
              <a:buSzPct val="120000"/>
              <a:buBlip>
                <a:blip r:embed="rId4"/>
              </a:buBlip>
            </a:pPr>
            <a:r>
              <a:rPr lang="tr-TR" sz="22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Devrilen veya hasar gören bacalar </a:t>
            </a:r>
          </a:p>
        </p:txBody>
      </p:sp>
      <p:sp>
        <p:nvSpPr>
          <p:cNvPr id="13" name="Başlık 1">
            <a:extLst>
              <a:ext uri="{FF2B5EF4-FFF2-40B4-BE49-F238E27FC236}">
                <a16:creationId xmlns:a16="http://schemas.microsoft.com/office/drawing/2014/main" id="{9B638451-E056-C941-BC0F-4BFFE42739D2}"/>
              </a:ext>
            </a:extLst>
          </p:cNvPr>
          <p:cNvSpPr txBox="1">
            <a:spLocks/>
          </p:cNvSpPr>
          <p:nvPr/>
        </p:nvSpPr>
        <p:spPr>
          <a:xfrm>
            <a:off x="360218" y="295564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3. Dakikaya Hazırlık</a:t>
            </a:r>
          </a:p>
        </p:txBody>
      </p:sp>
    </p:spTree>
    <p:extLst>
      <p:ext uri="{BB962C8B-B14F-4D97-AF65-F5344CB8AC3E}">
        <p14:creationId xmlns:p14="http://schemas.microsoft.com/office/powerpoint/2010/main" val="187941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arthquake drone footage shows depth of destruction in Turkish town">
            <a:extLst>
              <a:ext uri="{FF2B5EF4-FFF2-40B4-BE49-F238E27FC236}">
                <a16:creationId xmlns:a16="http://schemas.microsoft.com/office/drawing/2014/main" id="{C8F57092-BEF1-4406-86F3-ED505A3E7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333375"/>
            <a:ext cx="11001375" cy="6191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69497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epremde yıkılan binanın enkazında yangın çıktı!.. - Lider Bursa: Bursa  Haber ve Bursaspor Son Dakika Haberleri">
            <a:extLst>
              <a:ext uri="{FF2B5EF4-FFF2-40B4-BE49-F238E27FC236}">
                <a16:creationId xmlns:a16="http://schemas.microsoft.com/office/drawing/2014/main" id="{DA064095-396B-4834-6405-EF7074CA8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15" y="371960"/>
            <a:ext cx="11322370" cy="6114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87720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 descr="bina, kırmızı, ön, oturma içeren bir resim&#10;&#10;Açıklama otomatik olarak oluşturuldu">
            <a:extLst>
              <a:ext uri="{FF2B5EF4-FFF2-40B4-BE49-F238E27FC236}">
                <a16:creationId xmlns:a16="http://schemas.microsoft.com/office/drawing/2014/main" id="{247DAA7E-5DDB-45E6-B9F3-0B7745E83D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6" t="4310"/>
          <a:stretch/>
        </p:blipFill>
        <p:spPr>
          <a:xfrm>
            <a:off x="0" y="0"/>
            <a:ext cx="12192000" cy="6863252"/>
          </a:xfrm>
          <a:prstGeom prst="rect">
            <a:avLst/>
          </a:prstGeom>
        </p:spPr>
      </p:pic>
      <p:sp>
        <p:nvSpPr>
          <p:cNvPr id="3" name="Başlık 1">
            <a:extLst>
              <a:ext uri="{FF2B5EF4-FFF2-40B4-BE49-F238E27FC236}">
                <a16:creationId xmlns:a16="http://schemas.microsoft.com/office/drawing/2014/main" id="{AB2B7DC0-FDD8-4FCD-8658-1AD1EACB112C}"/>
              </a:ext>
            </a:extLst>
          </p:cNvPr>
          <p:cNvSpPr txBox="1">
            <a:spLocks/>
          </p:cNvSpPr>
          <p:nvPr/>
        </p:nvSpPr>
        <p:spPr>
          <a:xfrm>
            <a:off x="3170902" y="295564"/>
            <a:ext cx="8182897" cy="5449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>
                <a:solidFill>
                  <a:schemeClr val="accent2"/>
                </a:solidFill>
                <a:latin typeface="Roboto" pitchFamily="2" charset="0"/>
                <a:ea typeface="Roboto" pitchFamily="2" charset="0"/>
              </a:rPr>
              <a:t>Yaşadığınız Alanı Tahliye Etmeniz Gerekirse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756CC92-882F-4CC0-B4E1-02004019728F}"/>
              </a:ext>
            </a:extLst>
          </p:cNvPr>
          <p:cNvSpPr txBox="1">
            <a:spLocks/>
          </p:cNvSpPr>
          <p:nvPr/>
        </p:nvSpPr>
        <p:spPr>
          <a:xfrm>
            <a:off x="3659754" y="1255874"/>
            <a:ext cx="8492996" cy="450849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0000" lvl="1" indent="-360000">
              <a:spcBef>
                <a:spcPts val="0"/>
              </a:spcBef>
              <a:spcAft>
                <a:spcPts val="1200"/>
              </a:spcAft>
              <a:buSzPct val="120000"/>
              <a:buBlip>
                <a:blip r:embed="rId4"/>
              </a:buBlip>
            </a:pPr>
            <a:r>
              <a:rPr lang="tr-TR" sz="25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Vaktiniz varsa tesisatları kapatın.</a:t>
            </a:r>
          </a:p>
          <a:p>
            <a:pPr marL="360000" lvl="1" indent="-360000">
              <a:spcBef>
                <a:spcPts val="0"/>
              </a:spcBef>
              <a:spcAft>
                <a:spcPts val="1200"/>
              </a:spcAft>
              <a:buSzPct val="120000"/>
              <a:buBlip>
                <a:blip r:embed="rId4"/>
              </a:buBlip>
            </a:pPr>
            <a:r>
              <a:rPr lang="tr-TR" sz="25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Afet ve acil durum çantanızı yanınıza alın.</a:t>
            </a:r>
          </a:p>
          <a:p>
            <a:pPr marL="360000" lvl="1" indent="-360000">
              <a:spcBef>
                <a:spcPts val="0"/>
              </a:spcBef>
              <a:spcAft>
                <a:spcPts val="1200"/>
              </a:spcAft>
              <a:buSzPct val="120000"/>
              <a:buBlip>
                <a:blip r:embed="rId4"/>
              </a:buBlip>
            </a:pPr>
            <a:r>
              <a:rPr lang="tr-TR" sz="25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Kapınızı kilitleyin.</a:t>
            </a:r>
          </a:p>
          <a:p>
            <a:pPr marL="360000" lvl="1" indent="-360000">
              <a:spcBef>
                <a:spcPts val="0"/>
              </a:spcBef>
              <a:spcAft>
                <a:spcPts val="1200"/>
              </a:spcAft>
              <a:buSzPct val="120000"/>
              <a:buBlip>
                <a:blip r:embed="rId4"/>
              </a:buBlip>
            </a:pPr>
            <a:r>
              <a:rPr lang="tr-TR" sz="25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Asansörleri kullanmayın.</a:t>
            </a:r>
          </a:p>
          <a:p>
            <a:pPr marL="360000" lvl="1" indent="-360000">
              <a:spcBef>
                <a:spcPts val="0"/>
              </a:spcBef>
              <a:spcAft>
                <a:spcPts val="1200"/>
              </a:spcAft>
              <a:buSzPct val="120000"/>
              <a:buBlip>
                <a:blip r:embed="rId4"/>
              </a:buBlip>
            </a:pPr>
            <a:r>
              <a:rPr lang="tr-TR" sz="25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Desteğe ihtiyacı olan kişilere yardım edin.</a:t>
            </a:r>
          </a:p>
          <a:p>
            <a:pPr marL="360000" lvl="1" indent="-360000">
              <a:spcBef>
                <a:spcPts val="0"/>
              </a:spcBef>
              <a:spcAft>
                <a:spcPts val="1200"/>
              </a:spcAft>
              <a:buSzPct val="120000"/>
              <a:buBlip>
                <a:blip r:embed="rId4"/>
              </a:buBlip>
            </a:pPr>
            <a:r>
              <a:rPr lang="tr-TR" sz="25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Aksi söylenmediği takdirde, önceden belirlenmiş olan tahliye güzergahlarını kullanın.</a:t>
            </a:r>
          </a:p>
          <a:p>
            <a:pPr marL="360000" lvl="1" indent="-360000">
              <a:spcBef>
                <a:spcPts val="0"/>
              </a:spcBef>
              <a:spcAft>
                <a:spcPts val="1200"/>
              </a:spcAft>
              <a:buSzPct val="120000"/>
              <a:buBlip>
                <a:blip r:embed="rId4"/>
              </a:buBlip>
            </a:pPr>
            <a:r>
              <a:rPr lang="tr-TR" sz="25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Sessiz olarak, seri bir şekilde güvenli alanlara ilerleyin.</a:t>
            </a:r>
          </a:p>
          <a:p>
            <a:pPr marL="360000" lvl="1" indent="-360000">
              <a:spcBef>
                <a:spcPts val="0"/>
              </a:spcBef>
              <a:spcAft>
                <a:spcPts val="1200"/>
              </a:spcAft>
              <a:buSzPct val="120000"/>
              <a:buBlip>
                <a:blip r:embed="rId4"/>
              </a:buBlip>
            </a:pPr>
            <a:r>
              <a:rPr lang="tr-TR" sz="25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Önceden belirlenmiş toplanma yerine gidin.</a:t>
            </a:r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E088DEFF-586C-C749-8032-F8CD38CAE4D6}"/>
              </a:ext>
            </a:extLst>
          </p:cNvPr>
          <p:cNvSpPr/>
          <p:nvPr/>
        </p:nvSpPr>
        <p:spPr>
          <a:xfrm>
            <a:off x="1965557" y="6342495"/>
            <a:ext cx="828732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tr-TR" sz="2600" b="1" dirty="0">
                <a:solidFill>
                  <a:schemeClr val="bg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Yetkililerin uyarıları doğrultusunda hareket edin!</a:t>
            </a:r>
          </a:p>
        </p:txBody>
      </p:sp>
    </p:spTree>
    <p:extLst>
      <p:ext uri="{BB962C8B-B14F-4D97-AF65-F5344CB8AC3E}">
        <p14:creationId xmlns:p14="http://schemas.microsoft.com/office/powerpoint/2010/main" val="252180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işaret, oda, yatak içeren bir resim&#10;&#10;Açıklama otomatik olarak oluşturuldu">
            <a:extLst>
              <a:ext uri="{FF2B5EF4-FFF2-40B4-BE49-F238E27FC236}">
                <a16:creationId xmlns:a16="http://schemas.microsoft.com/office/drawing/2014/main" id="{81462E49-8AB4-4034-BD25-C9874CB6CA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2"/>
            <a:ext cx="12192717" cy="6857598"/>
          </a:xfrm>
          <a:prstGeom prst="rect">
            <a:avLst/>
          </a:prstGeom>
        </p:spPr>
      </p:pic>
      <p:sp>
        <p:nvSpPr>
          <p:cNvPr id="4" name="Başlık 1">
            <a:extLst>
              <a:ext uri="{FF2B5EF4-FFF2-40B4-BE49-F238E27FC236}">
                <a16:creationId xmlns:a16="http://schemas.microsoft.com/office/drawing/2014/main" id="{FE1FC554-D724-46E9-8E3F-53DC6980750F}"/>
              </a:ext>
            </a:extLst>
          </p:cNvPr>
          <p:cNvSpPr txBox="1">
            <a:spLocks/>
          </p:cNvSpPr>
          <p:nvPr/>
        </p:nvSpPr>
        <p:spPr>
          <a:xfrm>
            <a:off x="360218" y="253430"/>
            <a:ext cx="10993582" cy="5449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İçeri Tahliye – Yerinde Sığınak</a:t>
            </a:r>
          </a:p>
        </p:txBody>
      </p:sp>
      <p:pic>
        <p:nvPicPr>
          <p:cNvPr id="6" name="Picture 2" descr="shelter in place ile ilgili görsel sonucu">
            <a:extLst>
              <a:ext uri="{FF2B5EF4-FFF2-40B4-BE49-F238E27FC236}">
                <a16:creationId xmlns:a16="http://schemas.microsoft.com/office/drawing/2014/main" id="{A7258C8E-92BE-40AD-B17F-BA316BE61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464" y="5681240"/>
            <a:ext cx="544945" cy="5449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shelter in place ile ilgili görsel sonucu">
            <a:extLst>
              <a:ext uri="{FF2B5EF4-FFF2-40B4-BE49-F238E27FC236}">
                <a16:creationId xmlns:a16="http://schemas.microsoft.com/office/drawing/2014/main" id="{643CDB07-1C45-48E5-9FEF-94D95A769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519" y="2407311"/>
            <a:ext cx="544945" cy="5449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ikdörtgen 7">
            <a:extLst>
              <a:ext uri="{FF2B5EF4-FFF2-40B4-BE49-F238E27FC236}">
                <a16:creationId xmlns:a16="http://schemas.microsoft.com/office/drawing/2014/main" id="{59D5384F-2C1F-40A1-A761-D508753FD185}"/>
              </a:ext>
            </a:extLst>
          </p:cNvPr>
          <p:cNvSpPr/>
          <p:nvPr/>
        </p:nvSpPr>
        <p:spPr>
          <a:xfrm>
            <a:off x="95313" y="3738572"/>
            <a:ext cx="3047206" cy="1468159"/>
          </a:xfrm>
          <a:prstGeom prst="rect">
            <a:avLst/>
          </a:prstGeom>
          <a:solidFill>
            <a:srgbClr val="FFFFFF">
              <a:alpha val="70588"/>
            </a:srgbClr>
          </a:solidFill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tr-TR" sz="2000" b="1" dirty="0">
                <a:solidFill>
                  <a:schemeClr val="accent2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Yerinde Sığınak uygulaması, dışarıdaki tehlikeli durumdan bina içinde korunmayı amaçlar 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D58DAD13-6D7D-48EF-B393-525CDD01E252}"/>
              </a:ext>
            </a:extLst>
          </p:cNvPr>
          <p:cNvSpPr/>
          <p:nvPr/>
        </p:nvSpPr>
        <p:spPr>
          <a:xfrm>
            <a:off x="65863" y="5363552"/>
            <a:ext cx="416516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tr-TR" sz="2000" b="1" dirty="0"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Yetkililerin uyarılarını takip edin.</a:t>
            </a:r>
          </a:p>
          <a:p>
            <a:pPr marL="285750" indent="-285750">
              <a:buBlip>
                <a:blip r:embed="rId5"/>
              </a:buBlip>
            </a:pPr>
            <a:r>
              <a:rPr lang="tr-TR" sz="2000" b="1" dirty="0"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Kapı ve pencereleri kapatın.</a:t>
            </a:r>
          </a:p>
          <a:p>
            <a:pPr marL="285750" indent="-285750">
              <a:buBlip>
                <a:blip r:embed="rId5"/>
              </a:buBlip>
            </a:pPr>
            <a:r>
              <a:rPr lang="tr-TR" sz="2000" b="1" dirty="0">
                <a:solidFill>
                  <a:srgbClr val="FFFF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Tehlike geçti anonsu yapılmadan alandan çıkmayın.</a:t>
            </a:r>
          </a:p>
        </p:txBody>
      </p:sp>
      <p:pic>
        <p:nvPicPr>
          <p:cNvPr id="11" name="Resim 10" descr="tablo, oyun, çizim içeren bir resim&#10;&#10;Açıklama otomatik olarak oluşturuldu">
            <a:extLst>
              <a:ext uri="{FF2B5EF4-FFF2-40B4-BE49-F238E27FC236}">
                <a16:creationId xmlns:a16="http://schemas.microsoft.com/office/drawing/2014/main" id="{FD819504-8FF0-44AF-970B-93F3C1DBE1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0" y="2775870"/>
            <a:ext cx="7254240" cy="2654543"/>
          </a:xfrm>
          <a:prstGeom prst="rect">
            <a:avLst/>
          </a:prstGeom>
        </p:spPr>
      </p:pic>
      <p:sp>
        <p:nvSpPr>
          <p:cNvPr id="12" name="Dikdörtgen 11">
            <a:extLst>
              <a:ext uri="{FF2B5EF4-FFF2-40B4-BE49-F238E27FC236}">
                <a16:creationId xmlns:a16="http://schemas.microsoft.com/office/drawing/2014/main" id="{67ABD2D8-E21B-431D-A665-CD0E0175BAEB}"/>
              </a:ext>
            </a:extLst>
          </p:cNvPr>
          <p:cNvSpPr/>
          <p:nvPr/>
        </p:nvSpPr>
        <p:spPr>
          <a:xfrm>
            <a:off x="6075651" y="1064965"/>
            <a:ext cx="36850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Yaşadığınız Alan Risk Altındaysa; </a:t>
            </a:r>
            <a:r>
              <a:rPr lang="tr-TR" sz="20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Bölgesel Tahliye </a:t>
            </a:r>
            <a:r>
              <a:rPr lang="tr-TR" sz="2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yapabilirsiniz</a:t>
            </a: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381A3CA9-286B-40C5-9C51-81D48AD39A4E}"/>
              </a:ext>
            </a:extLst>
          </p:cNvPr>
          <p:cNvSpPr/>
          <p:nvPr/>
        </p:nvSpPr>
        <p:spPr>
          <a:xfrm>
            <a:off x="6180083" y="5681240"/>
            <a:ext cx="601191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Blip>
                <a:blip r:embed="rId5"/>
              </a:buBlip>
            </a:pPr>
            <a:r>
              <a:rPr lang="tr-TR" sz="2000" b="1" dirty="0">
                <a:solidFill>
                  <a:srgbClr val="66FFFF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Bölgesel tahliye kararı yetkililer tarafından verilir. </a:t>
            </a:r>
          </a:p>
          <a:p>
            <a:pPr marL="285750" indent="-285750">
              <a:buBlip>
                <a:blip r:embed="rId5"/>
              </a:buBlip>
            </a:pPr>
            <a:r>
              <a:rPr lang="tr-TR" sz="2000" b="1" dirty="0">
                <a:solidFill>
                  <a:srgbClr val="66FFFF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Yetkililerin talimatlarına uyun.</a:t>
            </a:r>
          </a:p>
          <a:p>
            <a:pPr marL="285750" indent="-285750">
              <a:buBlip>
                <a:blip r:embed="rId5"/>
              </a:buBlip>
            </a:pPr>
            <a:r>
              <a:rPr lang="tr-TR" sz="2000" b="1" dirty="0">
                <a:solidFill>
                  <a:srgbClr val="66FFFF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Tavsiye edilen tahliye yollarını takip edin.</a:t>
            </a:r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8A0DF5A7-F95F-4200-938E-E7992E95A84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43993" y="3894777"/>
            <a:ext cx="1661050" cy="1661050"/>
          </a:xfrm>
          <a:prstGeom prst="rect">
            <a:avLst/>
          </a:prstGeom>
        </p:spPr>
      </p:pic>
      <p:sp>
        <p:nvSpPr>
          <p:cNvPr id="19" name="Başlık 1">
            <a:extLst>
              <a:ext uri="{FF2B5EF4-FFF2-40B4-BE49-F238E27FC236}">
                <a16:creationId xmlns:a16="http://schemas.microsoft.com/office/drawing/2014/main" id="{CE981432-10CC-482E-AE96-6C137EAB4247}"/>
              </a:ext>
            </a:extLst>
          </p:cNvPr>
          <p:cNvSpPr txBox="1">
            <a:spLocks/>
          </p:cNvSpPr>
          <p:nvPr/>
        </p:nvSpPr>
        <p:spPr>
          <a:xfrm>
            <a:off x="5455920" y="281972"/>
            <a:ext cx="4924486" cy="5449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tr-TR" sz="2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Bölgesel Tahliye</a:t>
            </a:r>
          </a:p>
        </p:txBody>
      </p:sp>
      <p:grpSp>
        <p:nvGrpSpPr>
          <p:cNvPr id="23" name="Grup 22">
            <a:extLst>
              <a:ext uri="{FF2B5EF4-FFF2-40B4-BE49-F238E27FC236}">
                <a16:creationId xmlns:a16="http://schemas.microsoft.com/office/drawing/2014/main" id="{8D1F9353-E8AD-4859-BAE5-99D351FBC069}"/>
              </a:ext>
            </a:extLst>
          </p:cNvPr>
          <p:cNvGrpSpPr/>
          <p:nvPr/>
        </p:nvGrpSpPr>
        <p:grpSpPr>
          <a:xfrm>
            <a:off x="10339766" y="2522440"/>
            <a:ext cx="726866" cy="1419168"/>
            <a:chOff x="10068391" y="2417723"/>
            <a:chExt cx="726866" cy="1419168"/>
          </a:xfr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pic>
          <p:nvPicPr>
            <p:cNvPr id="20" name="Resim 19">
              <a:extLst>
                <a:ext uri="{FF2B5EF4-FFF2-40B4-BE49-F238E27FC236}">
                  <a16:creationId xmlns:a16="http://schemas.microsoft.com/office/drawing/2014/main" id="{15CF69B1-9240-4749-853F-F7E26D7F1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068391" y="2417723"/>
              <a:ext cx="726866" cy="690247"/>
            </a:xfrm>
            <a:prstGeom prst="rect">
              <a:avLst/>
            </a:prstGeom>
          </p:spPr>
        </p:pic>
        <p:cxnSp>
          <p:nvCxnSpPr>
            <p:cNvPr id="21" name="Düz Bağlayıcı 20">
              <a:extLst>
                <a:ext uri="{FF2B5EF4-FFF2-40B4-BE49-F238E27FC236}">
                  <a16:creationId xmlns:a16="http://schemas.microsoft.com/office/drawing/2014/main" id="{7FC80C53-BEBD-4FE9-9E6A-7002648A6142}"/>
                </a:ext>
              </a:extLst>
            </p:cNvPr>
            <p:cNvCxnSpPr>
              <a:cxnSpLocks/>
            </p:cNvCxnSpPr>
            <p:nvPr/>
          </p:nvCxnSpPr>
          <p:spPr>
            <a:xfrm>
              <a:off x="10431824" y="3021108"/>
              <a:ext cx="0" cy="815783"/>
            </a:xfrm>
            <a:prstGeom prst="line">
              <a:avLst/>
            </a:prstGeom>
            <a:ln w="38100"/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2415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0.00365 -0.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00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/>
      <p:bldP spid="13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şlık 1">
            <a:extLst>
              <a:ext uri="{FF2B5EF4-FFF2-40B4-BE49-F238E27FC236}">
                <a16:creationId xmlns:a16="http://schemas.microsoft.com/office/drawing/2014/main" id="{31F0036F-64D5-0B44-BEE5-64D290C5FF27}"/>
              </a:ext>
            </a:extLst>
          </p:cNvPr>
          <p:cNvSpPr txBox="1">
            <a:spLocks/>
          </p:cNvSpPr>
          <p:nvPr/>
        </p:nvSpPr>
        <p:spPr>
          <a:xfrm>
            <a:off x="599209" y="587718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Klimatik Afetler</a:t>
            </a:r>
          </a:p>
        </p:txBody>
      </p:sp>
      <p:sp>
        <p:nvSpPr>
          <p:cNvPr id="2" name="İçerik Yer Tutucusu 4">
            <a:extLst>
              <a:ext uri="{FF2B5EF4-FFF2-40B4-BE49-F238E27FC236}">
                <a16:creationId xmlns:a16="http://schemas.microsoft.com/office/drawing/2014/main" id="{9EF7CD2E-E8DB-6EFE-90EF-94E99ED35973}"/>
              </a:ext>
            </a:extLst>
          </p:cNvPr>
          <p:cNvSpPr txBox="1">
            <a:spLocks/>
          </p:cNvSpPr>
          <p:nvPr/>
        </p:nvSpPr>
        <p:spPr>
          <a:xfrm>
            <a:off x="599209" y="1513718"/>
            <a:ext cx="11552237" cy="53535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2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Sıcak ve soğuk hava dalgası,</a:t>
            </a:r>
          </a:p>
          <a:p>
            <a:pPr algn="just">
              <a:lnSpc>
                <a:spcPct val="2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Kuraklık,</a:t>
            </a:r>
          </a:p>
          <a:p>
            <a:pPr algn="just">
              <a:lnSpc>
                <a:spcPct val="2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Orman yangınları,</a:t>
            </a:r>
          </a:p>
          <a:p>
            <a:pPr algn="just">
              <a:lnSpc>
                <a:spcPct val="2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Sel,</a:t>
            </a:r>
          </a:p>
          <a:p>
            <a:pPr algn="just">
              <a:lnSpc>
                <a:spcPct val="2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Çığ,</a:t>
            </a:r>
          </a:p>
          <a:p>
            <a:pPr algn="just">
              <a:lnSpc>
                <a:spcPct val="2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Hava Kirliliği vs.</a:t>
            </a:r>
          </a:p>
        </p:txBody>
      </p:sp>
    </p:spTree>
    <p:extLst>
      <p:ext uri="{BB962C8B-B14F-4D97-AF65-F5344CB8AC3E}">
        <p14:creationId xmlns:p14="http://schemas.microsoft.com/office/powerpoint/2010/main" val="242332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saat içeren bir resim&#10;&#10;Açıklama otomatik olarak oluşturuldu">
            <a:extLst>
              <a:ext uri="{FF2B5EF4-FFF2-40B4-BE49-F238E27FC236}">
                <a16:creationId xmlns:a16="http://schemas.microsoft.com/office/drawing/2014/main" id="{1B17E718-CBB1-4727-BF6C-D4B05F62C8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937" y="-228074"/>
            <a:ext cx="9811200" cy="5069576"/>
          </a:xfrm>
          <a:prstGeom prst="rect">
            <a:avLst/>
          </a:prstGeom>
        </p:spPr>
      </p:pic>
      <p:sp>
        <p:nvSpPr>
          <p:cNvPr id="4" name="Başlık 1">
            <a:extLst>
              <a:ext uri="{FF2B5EF4-FFF2-40B4-BE49-F238E27FC236}">
                <a16:creationId xmlns:a16="http://schemas.microsoft.com/office/drawing/2014/main" id="{4AE4CFCB-48E4-45A1-A542-E35C52714D9C}"/>
              </a:ext>
            </a:extLst>
          </p:cNvPr>
          <p:cNvSpPr txBox="1">
            <a:spLocks/>
          </p:cNvSpPr>
          <p:nvPr/>
        </p:nvSpPr>
        <p:spPr>
          <a:xfrm>
            <a:off x="360218" y="295564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0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İlk Yardım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4AFE7515-E8E9-4864-85DC-51DA2F301900}"/>
              </a:ext>
            </a:extLst>
          </p:cNvPr>
          <p:cNvSpPr txBox="1"/>
          <p:nvPr/>
        </p:nvSpPr>
        <p:spPr>
          <a:xfrm>
            <a:off x="1819945" y="4097086"/>
            <a:ext cx="328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KORUMA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E3AB2C20-91D6-4604-BDAA-747C1B84340E}"/>
              </a:ext>
            </a:extLst>
          </p:cNvPr>
          <p:cNvSpPr txBox="1"/>
          <p:nvPr/>
        </p:nvSpPr>
        <p:spPr>
          <a:xfrm>
            <a:off x="5634639" y="4097086"/>
            <a:ext cx="328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33CC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BİLDİRME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A12B42B2-8857-41E2-895C-E9EE7EBA2917}"/>
              </a:ext>
            </a:extLst>
          </p:cNvPr>
          <p:cNvSpPr txBox="1"/>
          <p:nvPr/>
        </p:nvSpPr>
        <p:spPr>
          <a:xfrm>
            <a:off x="8602021" y="4097086"/>
            <a:ext cx="3283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KURTARMA</a:t>
            </a:r>
          </a:p>
        </p:txBody>
      </p:sp>
      <p:sp>
        <p:nvSpPr>
          <p:cNvPr id="9" name="Dikdörtgen 8">
            <a:extLst>
              <a:ext uri="{FF2B5EF4-FFF2-40B4-BE49-F238E27FC236}">
                <a16:creationId xmlns:a16="http://schemas.microsoft.com/office/drawing/2014/main" id="{614C8D0C-1E4E-4DD7-94BB-F07E87703AB3}"/>
              </a:ext>
            </a:extLst>
          </p:cNvPr>
          <p:cNvSpPr/>
          <p:nvPr/>
        </p:nvSpPr>
        <p:spPr>
          <a:xfrm>
            <a:off x="282630" y="1880241"/>
            <a:ext cx="31017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tr-TR" sz="2000" b="1" dirty="0">
                <a:solidFill>
                  <a:srgbClr val="FF33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EĞİTİMİNİZ YOKSA</a:t>
            </a:r>
          </a:p>
          <a:p>
            <a:pPr algn="ctr">
              <a:defRPr/>
            </a:pPr>
            <a:r>
              <a:rPr lang="tr-TR" sz="2000" b="1" dirty="0">
                <a:solidFill>
                  <a:srgbClr val="FF33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YARALIYA MÜDAHALE ETMEYİN !</a:t>
            </a:r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E8D9C3F8-293F-4CB3-BA01-40B2260CA3B8}"/>
              </a:ext>
            </a:extLst>
          </p:cNvPr>
          <p:cNvSpPr/>
          <p:nvPr/>
        </p:nvSpPr>
        <p:spPr>
          <a:xfrm>
            <a:off x="9212513" y="4650363"/>
            <a:ext cx="31192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tr-TR" altLang="tr-TR" sz="2000" b="1" dirty="0">
                <a:solidFill>
                  <a:srgbClr val="00B05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Olay yerinde hasta / yaralılara müdahale hızlı ancak sakin bir şekilde yapılmalıdır.</a:t>
            </a:r>
          </a:p>
        </p:txBody>
      </p:sp>
      <p:sp>
        <p:nvSpPr>
          <p:cNvPr id="11" name="Dikdörtgen 10">
            <a:extLst>
              <a:ext uri="{FF2B5EF4-FFF2-40B4-BE49-F238E27FC236}">
                <a16:creationId xmlns:a16="http://schemas.microsoft.com/office/drawing/2014/main" id="{45145F92-89A8-424C-A08B-BFCBEC879E8B}"/>
              </a:ext>
            </a:extLst>
          </p:cNvPr>
          <p:cNvSpPr/>
          <p:nvPr/>
        </p:nvSpPr>
        <p:spPr>
          <a:xfrm>
            <a:off x="5418538" y="4591547"/>
            <a:ext cx="36780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altLang="tr-TR" sz="2000" b="1" dirty="0">
                <a:solidFill>
                  <a:srgbClr val="33CCCC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Türkiye'de ilkyardım gerektiren her durumda telefon iletişimleri, </a:t>
            </a:r>
            <a:r>
              <a:rPr lang="tr-TR" altLang="tr-TR" sz="20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1-1-2</a:t>
            </a:r>
            <a:r>
              <a:rPr lang="tr-TR" altLang="tr-TR" sz="2000" b="1" dirty="0">
                <a:solidFill>
                  <a:srgbClr val="33CCCC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acil telefon numarası üzerinden gerçekleştirilir.</a:t>
            </a:r>
          </a:p>
        </p:txBody>
      </p:sp>
      <p:sp>
        <p:nvSpPr>
          <p:cNvPr id="12" name="Dikdörtgen 11">
            <a:extLst>
              <a:ext uri="{FF2B5EF4-FFF2-40B4-BE49-F238E27FC236}">
                <a16:creationId xmlns:a16="http://schemas.microsoft.com/office/drawing/2014/main" id="{3B4815BD-E2F3-4280-85DA-AEEDB3F98C6C}"/>
              </a:ext>
            </a:extLst>
          </p:cNvPr>
          <p:cNvSpPr/>
          <p:nvPr/>
        </p:nvSpPr>
        <p:spPr>
          <a:xfrm>
            <a:off x="264109" y="4678053"/>
            <a:ext cx="503914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altLang="tr-TR" sz="20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Kaza sonuçlarının ağırlaşmasını önlemek için olay yerinin değerlendirilmesini kapsar.</a:t>
            </a:r>
          </a:p>
          <a:p>
            <a:pPr algn="r">
              <a:spcBef>
                <a:spcPts val="600"/>
              </a:spcBef>
            </a:pPr>
            <a:r>
              <a:rPr lang="tr-TR" altLang="tr-TR" sz="2000" b="1" dirty="0">
                <a:solidFill>
                  <a:srgbClr val="0070C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En önemli işlem olay yerinde oluşabilecek tehlikeleri belirleyerek güvenli bir çevre oluşturmaktır.</a:t>
            </a:r>
            <a:endParaRPr lang="tr-TR" sz="2000" b="1" dirty="0">
              <a:solidFill>
                <a:srgbClr val="0070C0"/>
              </a:solidFill>
              <a:latin typeface="Times New Roman" panose="02020603050405020304" pitchFamily="18" charset="0"/>
              <a:ea typeface="Robot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01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bina, köprü içeren bir resim&#10;&#10;Açıklama otomatik olarak oluşturuldu">
            <a:extLst>
              <a:ext uri="{FF2B5EF4-FFF2-40B4-BE49-F238E27FC236}">
                <a16:creationId xmlns:a16="http://schemas.microsoft.com/office/drawing/2014/main" id="{A03EC5E2-05D6-49AC-BBEB-423322D7AA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4488"/>
            <a:ext cx="12248242" cy="6888827"/>
          </a:xfrm>
          <a:prstGeom prst="rect">
            <a:avLst/>
          </a:prstGeom>
        </p:spPr>
      </p:pic>
      <p:pic>
        <p:nvPicPr>
          <p:cNvPr id="5" name="Resim 4" descr="oyun, çiçek içeren bir resim&#10;&#10;Açıklama otomatik olarak oluşturuldu">
            <a:extLst>
              <a:ext uri="{FF2B5EF4-FFF2-40B4-BE49-F238E27FC236}">
                <a16:creationId xmlns:a16="http://schemas.microsoft.com/office/drawing/2014/main" id="{F96FF541-5B32-435F-8E02-1D7D033FB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7881" y="3844152"/>
            <a:ext cx="4539267" cy="3145227"/>
          </a:xfrm>
          <a:prstGeom prst="rect">
            <a:avLst/>
          </a:prstGeom>
        </p:spPr>
      </p:pic>
      <p:pic>
        <p:nvPicPr>
          <p:cNvPr id="7" name="Resim 6" descr="çiçek, oyun içeren bir resim&#10;&#10;Açıklama otomatik olarak oluşturuldu">
            <a:extLst>
              <a:ext uri="{FF2B5EF4-FFF2-40B4-BE49-F238E27FC236}">
                <a16:creationId xmlns:a16="http://schemas.microsoft.com/office/drawing/2014/main" id="{15F671C7-BF7E-4CEC-A894-7D85333D68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780" y="4169671"/>
            <a:ext cx="5063470" cy="2926329"/>
          </a:xfrm>
          <a:prstGeom prst="rect">
            <a:avLst/>
          </a:prstGeom>
        </p:spPr>
      </p:pic>
      <p:pic>
        <p:nvPicPr>
          <p:cNvPr id="9" name="Resim 8" descr="saat içeren bir resim&#10;&#10;Açıklama otomatik olarak oluşturuldu">
            <a:extLst>
              <a:ext uri="{FF2B5EF4-FFF2-40B4-BE49-F238E27FC236}">
                <a16:creationId xmlns:a16="http://schemas.microsoft.com/office/drawing/2014/main" id="{2500F58B-25F1-4A54-8BCA-7E14A0F255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118" y="4012146"/>
            <a:ext cx="3554223" cy="3335325"/>
          </a:xfrm>
          <a:prstGeom prst="rect">
            <a:avLst/>
          </a:prstGeom>
        </p:spPr>
      </p:pic>
      <p:pic>
        <p:nvPicPr>
          <p:cNvPr id="11" name="Resim 10" descr="ışık, çizim içeren bir resim&#10;&#10;Açıklama otomatik olarak oluşturuldu">
            <a:extLst>
              <a:ext uri="{FF2B5EF4-FFF2-40B4-BE49-F238E27FC236}">
                <a16:creationId xmlns:a16="http://schemas.microsoft.com/office/drawing/2014/main" id="{CD1B9F82-A9A0-4F76-93A6-E378DC63D8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635" y="3895968"/>
            <a:ext cx="4107229" cy="3047299"/>
          </a:xfrm>
          <a:prstGeom prst="rect">
            <a:avLst/>
          </a:prstGeom>
        </p:spPr>
      </p:pic>
      <p:pic>
        <p:nvPicPr>
          <p:cNvPr id="13" name="Resim 12" descr="oyun, çiçek, yiyecek içeren bir resim&#10;&#10;Açıklama otomatik olarak oluşturuldu">
            <a:extLst>
              <a:ext uri="{FF2B5EF4-FFF2-40B4-BE49-F238E27FC236}">
                <a16:creationId xmlns:a16="http://schemas.microsoft.com/office/drawing/2014/main" id="{844B1AA1-7884-42B3-BB09-B601CDCF37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7" y="3821002"/>
            <a:ext cx="5063470" cy="2926329"/>
          </a:xfrm>
          <a:prstGeom prst="rect">
            <a:avLst/>
          </a:prstGeom>
        </p:spPr>
      </p:pic>
      <p:sp>
        <p:nvSpPr>
          <p:cNvPr id="14" name="Başlık 1">
            <a:extLst>
              <a:ext uri="{FF2B5EF4-FFF2-40B4-BE49-F238E27FC236}">
                <a16:creationId xmlns:a16="http://schemas.microsoft.com/office/drawing/2014/main" id="{C4B3BCD3-1606-4576-8C03-E4765A91F271}"/>
              </a:ext>
            </a:extLst>
          </p:cNvPr>
          <p:cNvSpPr txBox="1">
            <a:spLocks/>
          </p:cNvSpPr>
          <p:nvPr/>
        </p:nvSpPr>
        <p:spPr>
          <a:xfrm>
            <a:off x="745042" y="1014027"/>
            <a:ext cx="8109653" cy="51495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0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Afet ve Acil Durumlar Sonrası; İlk Saatler</a:t>
            </a:r>
          </a:p>
        </p:txBody>
      </p:sp>
    </p:spTree>
    <p:extLst>
      <p:ext uri="{BB962C8B-B14F-4D97-AF65-F5344CB8AC3E}">
        <p14:creationId xmlns:p14="http://schemas.microsoft.com/office/powerpoint/2010/main" val="40807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2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çizim içeren bir resim&#10;&#10;Açıklama otomatik olarak oluşturuldu">
            <a:extLst>
              <a:ext uri="{FF2B5EF4-FFF2-40B4-BE49-F238E27FC236}">
                <a16:creationId xmlns:a16="http://schemas.microsoft.com/office/drawing/2014/main" id="{F6800E8D-6C51-4C20-9326-D5BAC11F2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68" y="0"/>
            <a:ext cx="11521464" cy="6480062"/>
          </a:xfrm>
          <a:prstGeom prst="rect">
            <a:avLst/>
          </a:prstGeom>
        </p:spPr>
      </p:pic>
      <p:sp>
        <p:nvSpPr>
          <p:cNvPr id="16" name="Başlık 1">
            <a:extLst>
              <a:ext uri="{FF2B5EF4-FFF2-40B4-BE49-F238E27FC236}">
                <a16:creationId xmlns:a16="http://schemas.microsoft.com/office/drawing/2014/main" id="{3D5ED7DB-911C-4930-A7D9-35214C882DA8}"/>
              </a:ext>
            </a:extLst>
          </p:cNvPr>
          <p:cNvSpPr txBox="1">
            <a:spLocks/>
          </p:cNvSpPr>
          <p:nvPr/>
        </p:nvSpPr>
        <p:spPr>
          <a:xfrm>
            <a:off x="360218" y="295564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Deprem Sonrasında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64F32B58-A3B4-4955-A476-F59C53D64444}"/>
              </a:ext>
            </a:extLst>
          </p:cNvPr>
          <p:cNvSpPr/>
          <p:nvPr/>
        </p:nvSpPr>
        <p:spPr>
          <a:xfrm>
            <a:off x="1152352" y="4963773"/>
            <a:ext cx="302425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>
                <a:solidFill>
                  <a:schemeClr val="tx2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Artçı şoklar için hazırlıklı olun. Her artçı sarsıntıda; </a:t>
            </a:r>
            <a:r>
              <a:rPr lang="tr-TR" sz="2000" b="1" dirty="0">
                <a:solidFill>
                  <a:schemeClr val="accent2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ÇÖK – KAPAN – TUTUN </a:t>
            </a:r>
            <a:r>
              <a:rPr lang="tr-TR" sz="2000" b="1" dirty="0">
                <a:solidFill>
                  <a:schemeClr val="tx2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pozisyonu uygulayın.</a:t>
            </a:r>
          </a:p>
        </p:txBody>
      </p:sp>
      <p:sp>
        <p:nvSpPr>
          <p:cNvPr id="19" name="Rectangle 8">
            <a:extLst>
              <a:ext uri="{FF2B5EF4-FFF2-40B4-BE49-F238E27FC236}">
                <a16:creationId xmlns:a16="http://schemas.microsoft.com/office/drawing/2014/main" id="{2C0AE99A-FE3F-4FD1-8736-A2C1AABD6F97}"/>
              </a:ext>
            </a:extLst>
          </p:cNvPr>
          <p:cNvSpPr/>
          <p:nvPr/>
        </p:nvSpPr>
        <p:spPr>
          <a:xfrm>
            <a:off x="4828634" y="4963773"/>
            <a:ext cx="30242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>
                <a:solidFill>
                  <a:srgbClr val="FF0066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Tsunami</a:t>
            </a:r>
            <a:r>
              <a:rPr lang="tr-TR" sz="2000" b="1" dirty="0">
                <a:solidFill>
                  <a:schemeClr val="tx2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olma ihtimaline karşı deniz kıyısından uzaklaşarak, yüksek bölgelere gidin.</a:t>
            </a: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5330FB47-B89F-4B81-8B45-C5F109762CED}"/>
              </a:ext>
            </a:extLst>
          </p:cNvPr>
          <p:cNvSpPr/>
          <p:nvPr/>
        </p:nvSpPr>
        <p:spPr>
          <a:xfrm>
            <a:off x="8216141" y="4963773"/>
            <a:ext cx="30242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>
                <a:solidFill>
                  <a:schemeClr val="tx2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Yoğunluk nedeniyle sağlık hizmetleri aksayabilir. Bu nedenle </a:t>
            </a:r>
            <a:r>
              <a:rPr lang="tr-TR" sz="2000" b="1" dirty="0">
                <a:solidFill>
                  <a:srgbClr val="7030A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ilk yardım bilgi ve becerisi</a:t>
            </a:r>
            <a:r>
              <a:rPr lang="tr-TR" sz="2000" b="1" dirty="0">
                <a:solidFill>
                  <a:schemeClr val="tx2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 kazanın. </a:t>
            </a:r>
          </a:p>
        </p:txBody>
      </p:sp>
      <p:pic>
        <p:nvPicPr>
          <p:cNvPr id="4" name="Resim 3" descr="çizim içeren bir resim&#10;&#10;Açıklama otomatik olarak oluşturuldu">
            <a:extLst>
              <a:ext uri="{FF2B5EF4-FFF2-40B4-BE49-F238E27FC236}">
                <a16:creationId xmlns:a16="http://schemas.microsoft.com/office/drawing/2014/main" id="{5083C8A6-B70C-4993-B966-6AF2FBB05C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093" y="1443704"/>
            <a:ext cx="2249428" cy="2639574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4B190252-8B50-4BE7-BA72-BA52023584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720" y="1290664"/>
            <a:ext cx="1847092" cy="267615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785AF4FE-C3BC-45D8-B62E-EE8A885A4C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621" y="1290664"/>
            <a:ext cx="1650248" cy="243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0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aşlık 1">
            <a:extLst>
              <a:ext uri="{FF2B5EF4-FFF2-40B4-BE49-F238E27FC236}">
                <a16:creationId xmlns:a16="http://schemas.microsoft.com/office/drawing/2014/main" id="{3D5ED7DB-911C-4930-A7D9-35214C882DA8}"/>
              </a:ext>
            </a:extLst>
          </p:cNvPr>
          <p:cNvSpPr txBox="1">
            <a:spLocks/>
          </p:cNvSpPr>
          <p:nvPr/>
        </p:nvSpPr>
        <p:spPr>
          <a:xfrm>
            <a:off x="360218" y="295564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Tsunamiden Korunmak için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3A92F5BC-ABCC-497F-B814-EE8CCB1919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80103"/>
            <a:ext cx="12252046" cy="6672989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D7E99099-FF86-8148-B6D5-BA1415098E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405" y="42997"/>
            <a:ext cx="4241451" cy="2016000"/>
          </a:xfrm>
          <a:prstGeom prst="rect">
            <a:avLst/>
          </a:prstGeom>
        </p:spPr>
      </p:pic>
      <p:pic>
        <p:nvPicPr>
          <p:cNvPr id="22" name="Resim 21">
            <a:extLst>
              <a:ext uri="{FF2B5EF4-FFF2-40B4-BE49-F238E27FC236}">
                <a16:creationId xmlns:a16="http://schemas.microsoft.com/office/drawing/2014/main" id="{4D735D33-547F-C845-B471-8C81C52E1C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368" y="1238505"/>
            <a:ext cx="4385359" cy="2084400"/>
          </a:xfrm>
          <a:prstGeom prst="rect">
            <a:avLst/>
          </a:prstGeom>
        </p:spPr>
      </p:pic>
      <p:pic>
        <p:nvPicPr>
          <p:cNvPr id="24" name="Resim 23">
            <a:extLst>
              <a:ext uri="{FF2B5EF4-FFF2-40B4-BE49-F238E27FC236}">
                <a16:creationId xmlns:a16="http://schemas.microsoft.com/office/drawing/2014/main" id="{F7C8B3F4-5F8E-664A-9C23-AA822A4118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755" y="2424313"/>
            <a:ext cx="4241453" cy="2016000"/>
          </a:xfrm>
          <a:prstGeom prst="rect">
            <a:avLst/>
          </a:prstGeom>
        </p:spPr>
      </p:pic>
      <p:pic>
        <p:nvPicPr>
          <p:cNvPr id="26" name="Resim 25">
            <a:extLst>
              <a:ext uri="{FF2B5EF4-FFF2-40B4-BE49-F238E27FC236}">
                <a16:creationId xmlns:a16="http://schemas.microsoft.com/office/drawing/2014/main" id="{DDEFF0CA-289F-3E42-BE03-477A756624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84" y="3156392"/>
            <a:ext cx="4241453" cy="2016000"/>
          </a:xfrm>
          <a:prstGeom prst="rect">
            <a:avLst/>
          </a:prstGeom>
        </p:spPr>
      </p:pic>
      <p:pic>
        <p:nvPicPr>
          <p:cNvPr id="28" name="Resim 27">
            <a:extLst>
              <a:ext uri="{FF2B5EF4-FFF2-40B4-BE49-F238E27FC236}">
                <a16:creationId xmlns:a16="http://schemas.microsoft.com/office/drawing/2014/main" id="{08C8B1F2-2E10-8B42-8594-5AFA7E197F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3593" y="4298975"/>
            <a:ext cx="5231394" cy="2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524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 descr="oyuncak, pasta içeren bir resim&#10;&#10;Açıklama otomatik olarak oluşturuldu">
            <a:extLst>
              <a:ext uri="{FF2B5EF4-FFF2-40B4-BE49-F238E27FC236}">
                <a16:creationId xmlns:a16="http://schemas.microsoft.com/office/drawing/2014/main" id="{112C6AD5-2CDF-428E-8FF3-3802D12314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30" y="-494379"/>
            <a:ext cx="4620778" cy="6480062"/>
          </a:xfrm>
          <a:prstGeom prst="rect">
            <a:avLst/>
          </a:prstGeom>
        </p:spPr>
      </p:pic>
      <p:sp>
        <p:nvSpPr>
          <p:cNvPr id="10" name="Başlık 1">
            <a:extLst>
              <a:ext uri="{FF2B5EF4-FFF2-40B4-BE49-F238E27FC236}">
                <a16:creationId xmlns:a16="http://schemas.microsoft.com/office/drawing/2014/main" id="{1C32D147-248C-45EF-9AF4-86F96A8D2DFD}"/>
              </a:ext>
            </a:extLst>
          </p:cNvPr>
          <p:cNvSpPr txBox="1">
            <a:spLocks/>
          </p:cNvSpPr>
          <p:nvPr/>
        </p:nvSpPr>
        <p:spPr>
          <a:xfrm>
            <a:off x="360218" y="295564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Yangın Sonrasında</a:t>
            </a:r>
          </a:p>
        </p:txBody>
      </p:sp>
      <p:pic>
        <p:nvPicPr>
          <p:cNvPr id="15" name="Resim 14" descr="oturma, dizüstü, siyah, geniş içeren bir resim&#10;&#10;Açıklama otomatik olarak oluşturuldu">
            <a:extLst>
              <a:ext uri="{FF2B5EF4-FFF2-40B4-BE49-F238E27FC236}">
                <a16:creationId xmlns:a16="http://schemas.microsoft.com/office/drawing/2014/main" id="{FC8B5AC0-E398-BF40-BBCD-CED54629E2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292" y="1868582"/>
            <a:ext cx="393700" cy="3568700"/>
          </a:xfrm>
          <a:prstGeom prst="rect">
            <a:avLst/>
          </a:prstGeom>
        </p:spPr>
      </p:pic>
      <p:pic>
        <p:nvPicPr>
          <p:cNvPr id="17" name="Resim 16" descr="çizim içeren bir resim&#10;&#10;Açıklama otomatik olarak oluşturuldu">
            <a:extLst>
              <a:ext uri="{FF2B5EF4-FFF2-40B4-BE49-F238E27FC236}">
                <a16:creationId xmlns:a16="http://schemas.microsoft.com/office/drawing/2014/main" id="{1A87F9F4-E230-3E45-8F5D-08A459F7BB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829" y="1869751"/>
            <a:ext cx="736600" cy="1028700"/>
          </a:xfrm>
          <a:prstGeom prst="rect">
            <a:avLst/>
          </a:prstGeom>
        </p:spPr>
      </p:pic>
      <p:pic>
        <p:nvPicPr>
          <p:cNvPr id="19" name="Resim 18" descr="çizim, metre içeren bir resim&#10;&#10;Açıklama otomatik olarak oluşturuldu">
            <a:extLst>
              <a:ext uri="{FF2B5EF4-FFF2-40B4-BE49-F238E27FC236}">
                <a16:creationId xmlns:a16="http://schemas.microsoft.com/office/drawing/2014/main" id="{42A5FD32-779A-ED43-9E52-5447291932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507" y="1869751"/>
            <a:ext cx="736600" cy="1028700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8C84E7B4-2F5D-AE48-93FC-97F8502862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9694" y="1869751"/>
            <a:ext cx="736600" cy="1028700"/>
          </a:xfrm>
          <a:prstGeom prst="rect">
            <a:avLst/>
          </a:prstGeom>
        </p:spPr>
      </p:pic>
      <p:pic>
        <p:nvPicPr>
          <p:cNvPr id="23" name="Resim 22" descr="bilgisayar, tablo, çizim içeren bir resim&#10;&#10;Açıklama otomatik olarak oluşturuldu">
            <a:extLst>
              <a:ext uri="{FF2B5EF4-FFF2-40B4-BE49-F238E27FC236}">
                <a16:creationId xmlns:a16="http://schemas.microsoft.com/office/drawing/2014/main" id="{7CBD183D-831E-724F-8F01-6C2AE0C4EA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584" y="1868582"/>
            <a:ext cx="393700" cy="3568700"/>
          </a:xfrm>
          <a:prstGeom prst="rect">
            <a:avLst/>
          </a:prstGeom>
        </p:spPr>
      </p:pic>
      <p:pic>
        <p:nvPicPr>
          <p:cNvPr id="24" name="Resim 23" descr="bilgisayar, tablo, çizim içeren bir resim&#10;&#10;Açıklama otomatik olarak oluşturuldu">
            <a:extLst>
              <a:ext uri="{FF2B5EF4-FFF2-40B4-BE49-F238E27FC236}">
                <a16:creationId xmlns:a16="http://schemas.microsoft.com/office/drawing/2014/main" id="{7B65BE35-EA6B-594C-BDDF-DC7C9C3C4E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089" y="1868582"/>
            <a:ext cx="393700" cy="3568700"/>
          </a:xfrm>
          <a:prstGeom prst="rect">
            <a:avLst/>
          </a:prstGeom>
        </p:spPr>
      </p:pic>
      <p:sp>
        <p:nvSpPr>
          <p:cNvPr id="26" name="Rectangle 8">
            <a:extLst>
              <a:ext uri="{FF2B5EF4-FFF2-40B4-BE49-F238E27FC236}">
                <a16:creationId xmlns:a16="http://schemas.microsoft.com/office/drawing/2014/main" id="{A03465EB-6B4A-1749-AFDE-C354FE263326}"/>
              </a:ext>
            </a:extLst>
          </p:cNvPr>
          <p:cNvSpPr/>
          <p:nvPr/>
        </p:nvSpPr>
        <p:spPr>
          <a:xfrm>
            <a:off x="3993348" y="3034553"/>
            <a:ext cx="230089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22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İtfaiyeden evinize girmenin güvenli olup olmadığını öğrenin.</a:t>
            </a: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11D3FBED-0770-A647-AFF2-75E98BC2070D}"/>
              </a:ext>
            </a:extLst>
          </p:cNvPr>
          <p:cNvSpPr/>
          <p:nvPr/>
        </p:nvSpPr>
        <p:spPr>
          <a:xfrm>
            <a:off x="6573163" y="3034553"/>
            <a:ext cx="23028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22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Yangının neden olduğu yapısal hasarlara karşı çok dikkatli olun.</a:t>
            </a:r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6F97C053-0559-BF46-A9F9-33490E62C960}"/>
              </a:ext>
            </a:extLst>
          </p:cNvPr>
          <p:cNvSpPr/>
          <p:nvPr/>
        </p:nvSpPr>
        <p:spPr>
          <a:xfrm>
            <a:off x="9231736" y="3034553"/>
            <a:ext cx="2468238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r-TR" sz="22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Yetkililer beyan etmeden elektrik, su, doğalgaz gibi tesisatlara kendi başınıza asla MÜDAHALE ETMEYİN!</a:t>
            </a:r>
          </a:p>
        </p:txBody>
      </p:sp>
    </p:spTree>
    <p:extLst>
      <p:ext uri="{BB962C8B-B14F-4D97-AF65-F5344CB8AC3E}">
        <p14:creationId xmlns:p14="http://schemas.microsoft.com/office/powerpoint/2010/main" val="429385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206ABFA-78C6-4D53-A690-3D3DDFE5719A}"/>
              </a:ext>
            </a:extLst>
          </p:cNvPr>
          <p:cNvSpPr txBox="1">
            <a:spLocks/>
          </p:cNvSpPr>
          <p:nvPr/>
        </p:nvSpPr>
        <p:spPr>
          <a:xfrm>
            <a:off x="360218" y="295564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Sel ve Taşkın Sonrasında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62ACE5DB-1AA3-4D24-BA79-DD25CC1942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77" y="929188"/>
            <a:ext cx="3029718" cy="198730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83BCFFAF-3A83-49F4-BB71-288B7D911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655" y="615658"/>
            <a:ext cx="3066294" cy="2182372"/>
          </a:xfrm>
          <a:prstGeom prst="rect">
            <a:avLst/>
          </a:prstGeom>
        </p:spPr>
      </p:pic>
      <p:pic>
        <p:nvPicPr>
          <p:cNvPr id="9" name="Resim 8" descr="saat, çizim içeren bir resim&#10;&#10;Açıklama otomatik olarak oluşturuldu">
            <a:extLst>
              <a:ext uri="{FF2B5EF4-FFF2-40B4-BE49-F238E27FC236}">
                <a16:creationId xmlns:a16="http://schemas.microsoft.com/office/drawing/2014/main" id="{960438AE-1EF3-4D97-BE58-6EAF5F0195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36" y="867894"/>
            <a:ext cx="3316230" cy="2151892"/>
          </a:xfrm>
          <a:prstGeom prst="rect">
            <a:avLst/>
          </a:prstGeom>
        </p:spPr>
      </p:pic>
      <p:pic>
        <p:nvPicPr>
          <p:cNvPr id="11" name="Resim 10" descr="çizim içeren bir resim&#10;&#10;Açıklama otomatik olarak oluşturuldu">
            <a:extLst>
              <a:ext uri="{FF2B5EF4-FFF2-40B4-BE49-F238E27FC236}">
                <a16:creationId xmlns:a16="http://schemas.microsoft.com/office/drawing/2014/main" id="{C9FABE09-BF41-4349-8EC3-2F481BE5C7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952" y="3018742"/>
            <a:ext cx="3096774" cy="2487174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02B6593E-8BA1-4AFA-BEFE-16E23A888E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485" y="823755"/>
            <a:ext cx="2944374" cy="2218948"/>
          </a:xfrm>
          <a:prstGeom prst="rect">
            <a:avLst/>
          </a:prstGeom>
        </p:spPr>
      </p:pic>
      <p:pic>
        <p:nvPicPr>
          <p:cNvPr id="15" name="Resim 14" descr="saat, çizim, işaret, metre içeren bir resim&#10;&#10;Açıklama otomatik olarak oluşturuldu">
            <a:extLst>
              <a:ext uri="{FF2B5EF4-FFF2-40B4-BE49-F238E27FC236}">
                <a16:creationId xmlns:a16="http://schemas.microsoft.com/office/drawing/2014/main" id="{4829CB85-5131-4519-8880-80CD72E5F7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791" y="3437866"/>
            <a:ext cx="3553976" cy="1877572"/>
          </a:xfrm>
          <a:prstGeom prst="rect">
            <a:avLst/>
          </a:prstGeom>
        </p:spPr>
      </p:pic>
      <p:pic>
        <p:nvPicPr>
          <p:cNvPr id="17" name="Resim 16" descr="yiyecek, oyun içeren bir resim&#10;&#10;Açıklama otomatik olarak oluşturuldu">
            <a:extLst>
              <a:ext uri="{FF2B5EF4-FFF2-40B4-BE49-F238E27FC236}">
                <a16:creationId xmlns:a16="http://schemas.microsoft.com/office/drawing/2014/main" id="{58848B70-7204-4A2A-8FA5-A82441B0CE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4" y="3541933"/>
            <a:ext cx="2999238" cy="1743460"/>
          </a:xfrm>
          <a:prstGeom prst="rect">
            <a:avLst/>
          </a:prstGeom>
        </p:spPr>
      </p:pic>
      <p:pic>
        <p:nvPicPr>
          <p:cNvPr id="19" name="Resim 18" descr="tablo, çizim içeren bir resim&#10;&#10;Açıklama otomatik olarak oluşturuldu">
            <a:extLst>
              <a:ext uri="{FF2B5EF4-FFF2-40B4-BE49-F238E27FC236}">
                <a16:creationId xmlns:a16="http://schemas.microsoft.com/office/drawing/2014/main" id="{40FA0DC7-C160-414E-A2EC-4C042F93468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520" y="3571112"/>
            <a:ext cx="2779782" cy="1694692"/>
          </a:xfrm>
          <a:prstGeom prst="rect">
            <a:avLst/>
          </a:prstGeom>
        </p:spPr>
      </p:pic>
      <p:sp>
        <p:nvSpPr>
          <p:cNvPr id="20" name="Rectangle 8">
            <a:extLst>
              <a:ext uri="{FF2B5EF4-FFF2-40B4-BE49-F238E27FC236}">
                <a16:creationId xmlns:a16="http://schemas.microsoft.com/office/drawing/2014/main" id="{36AB796F-E695-407E-9E14-7B5016645075}"/>
              </a:ext>
            </a:extLst>
          </p:cNvPr>
          <p:cNvSpPr/>
          <p:nvPr/>
        </p:nvSpPr>
        <p:spPr>
          <a:xfrm>
            <a:off x="717712" y="2581703"/>
            <a:ext cx="21122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Arial" pitchFamily="34" charset="0"/>
              </a:rPr>
              <a:t>Yetkililerin uyarılarına göre hareket edin </a:t>
            </a:r>
          </a:p>
        </p:txBody>
      </p:sp>
      <p:sp>
        <p:nvSpPr>
          <p:cNvPr id="22" name="Rectangle 8">
            <a:extLst>
              <a:ext uri="{FF2B5EF4-FFF2-40B4-BE49-F238E27FC236}">
                <a16:creationId xmlns:a16="http://schemas.microsoft.com/office/drawing/2014/main" id="{07E4E599-2136-41C1-8779-6C1E14967EE7}"/>
              </a:ext>
            </a:extLst>
          </p:cNvPr>
          <p:cNvSpPr/>
          <p:nvPr/>
        </p:nvSpPr>
        <p:spPr>
          <a:xfrm>
            <a:off x="3350150" y="2581703"/>
            <a:ext cx="25985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Arial" pitchFamily="34" charset="0"/>
              </a:rPr>
              <a:t>Özel ilgiye ihtiyacı olan komşu, yaşlı, engelli ve çocuklara yardım edin</a:t>
            </a:r>
          </a:p>
        </p:txBody>
      </p:sp>
      <p:sp>
        <p:nvSpPr>
          <p:cNvPr id="23" name="Rectangle 8">
            <a:extLst>
              <a:ext uri="{FF2B5EF4-FFF2-40B4-BE49-F238E27FC236}">
                <a16:creationId xmlns:a16="http://schemas.microsoft.com/office/drawing/2014/main" id="{056CC19B-9CD1-4433-9C19-4138ED960103}"/>
              </a:ext>
            </a:extLst>
          </p:cNvPr>
          <p:cNvSpPr/>
          <p:nvPr/>
        </p:nvSpPr>
        <p:spPr>
          <a:xfrm>
            <a:off x="719109" y="5030198"/>
            <a:ext cx="21122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Arial" pitchFamily="34" charset="0"/>
              </a:rPr>
              <a:t>Fare vb. hayvanlara dikkat edin  </a:t>
            </a: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90E4056A-16C3-4AD1-9ADE-022F20D5D537}"/>
              </a:ext>
            </a:extLst>
          </p:cNvPr>
          <p:cNvSpPr/>
          <p:nvPr/>
        </p:nvSpPr>
        <p:spPr>
          <a:xfrm>
            <a:off x="3592991" y="5030198"/>
            <a:ext cx="21122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Arial" pitchFamily="34" charset="0"/>
              </a:rPr>
              <a:t>Kopmuş elektrik kablolarına temas etmeyin</a:t>
            </a: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F7583A06-A58B-43C3-BBEA-CED0EBE986E5}"/>
              </a:ext>
            </a:extLst>
          </p:cNvPr>
          <p:cNvSpPr/>
          <p:nvPr/>
        </p:nvSpPr>
        <p:spPr>
          <a:xfrm>
            <a:off x="6486936" y="5030198"/>
            <a:ext cx="21122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Arial" pitchFamily="34" charset="0"/>
              </a:rPr>
              <a:t>Su ile temas etmiş malzemeleri kullanmayın</a:t>
            </a:r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id="{D1D21680-DEFC-462A-B885-EDA92C5A665A}"/>
              </a:ext>
            </a:extLst>
          </p:cNvPr>
          <p:cNvSpPr/>
          <p:nvPr/>
        </p:nvSpPr>
        <p:spPr>
          <a:xfrm>
            <a:off x="9380881" y="5030198"/>
            <a:ext cx="2112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Arial" pitchFamily="34" charset="0"/>
              </a:rPr>
              <a:t>Mümkünse şişe su kullanın</a:t>
            </a:r>
          </a:p>
        </p:txBody>
      </p:sp>
      <p:sp>
        <p:nvSpPr>
          <p:cNvPr id="27" name="Rectangle 8">
            <a:extLst>
              <a:ext uri="{FF2B5EF4-FFF2-40B4-BE49-F238E27FC236}">
                <a16:creationId xmlns:a16="http://schemas.microsoft.com/office/drawing/2014/main" id="{71E56BD1-547C-41B0-873D-D33BEA361D55}"/>
              </a:ext>
            </a:extLst>
          </p:cNvPr>
          <p:cNvSpPr/>
          <p:nvPr/>
        </p:nvSpPr>
        <p:spPr>
          <a:xfrm>
            <a:off x="9144190" y="2581703"/>
            <a:ext cx="25406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Arial" pitchFamily="34" charset="0"/>
              </a:rPr>
              <a:t>Evinizin etrafında hala su mevcut ise eve girmeye çalışmayın</a:t>
            </a:r>
          </a:p>
        </p:txBody>
      </p:sp>
      <p:sp>
        <p:nvSpPr>
          <p:cNvPr id="28" name="Rectangle 8">
            <a:extLst>
              <a:ext uri="{FF2B5EF4-FFF2-40B4-BE49-F238E27FC236}">
                <a16:creationId xmlns:a16="http://schemas.microsoft.com/office/drawing/2014/main" id="{EA537FA6-7B62-4688-BB20-B505E35F039E}"/>
              </a:ext>
            </a:extLst>
          </p:cNvPr>
          <p:cNvSpPr/>
          <p:nvPr/>
        </p:nvSpPr>
        <p:spPr>
          <a:xfrm>
            <a:off x="6360993" y="2581703"/>
            <a:ext cx="23420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>
                <a:solidFill>
                  <a:schemeClr val="tx2"/>
                </a:solidFill>
                <a:latin typeface="Roboto" pitchFamily="2" charset="0"/>
                <a:ea typeface="Roboto" pitchFamily="2" charset="0"/>
                <a:cs typeface="Arial" pitchFamily="34" charset="0"/>
              </a:rPr>
              <a:t>Binanızda hasar olup olmadığını kontrol ettirin</a:t>
            </a:r>
          </a:p>
        </p:txBody>
      </p:sp>
    </p:spTree>
    <p:extLst>
      <p:ext uri="{BB962C8B-B14F-4D97-AF65-F5344CB8AC3E}">
        <p14:creationId xmlns:p14="http://schemas.microsoft.com/office/powerpoint/2010/main" val="319669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1">
            <a:extLst>
              <a:ext uri="{FF2B5EF4-FFF2-40B4-BE49-F238E27FC236}">
                <a16:creationId xmlns:a16="http://schemas.microsoft.com/office/drawing/2014/main" id="{E601BCBE-AA28-4CEF-B9F5-7EA4E5A461B4}"/>
              </a:ext>
            </a:extLst>
          </p:cNvPr>
          <p:cNvSpPr txBox="1">
            <a:spLocks/>
          </p:cNvSpPr>
          <p:nvPr/>
        </p:nvSpPr>
        <p:spPr>
          <a:xfrm>
            <a:off x="360218" y="295564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Heyelan Sonrasında</a:t>
            </a:r>
          </a:p>
        </p:txBody>
      </p:sp>
      <p:pic>
        <p:nvPicPr>
          <p:cNvPr id="51" name="Resim 50" descr="ekran görüntüsü içeren bir resim&#10;&#10;Açıklama otomatik olarak oluşturuldu">
            <a:extLst>
              <a:ext uri="{FF2B5EF4-FFF2-40B4-BE49-F238E27FC236}">
                <a16:creationId xmlns:a16="http://schemas.microsoft.com/office/drawing/2014/main" id="{27306A32-88AF-D34B-9C2E-3BBBCFF27D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66" y="451529"/>
            <a:ext cx="10831286" cy="6097082"/>
          </a:xfrm>
          <a:prstGeom prst="rect">
            <a:avLst/>
          </a:prstGeom>
        </p:spPr>
      </p:pic>
      <p:pic>
        <p:nvPicPr>
          <p:cNvPr id="53" name="Resim 52" descr="bina, tuğla, pencere içeren bir resim&#10;&#10;Açıklama otomatik olarak oluşturuldu">
            <a:extLst>
              <a:ext uri="{FF2B5EF4-FFF2-40B4-BE49-F238E27FC236}">
                <a16:creationId xmlns:a16="http://schemas.microsoft.com/office/drawing/2014/main" id="{7B4D8A9D-D503-E942-9F09-96942804429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76"/>
          <a:stretch/>
        </p:blipFill>
        <p:spPr>
          <a:xfrm>
            <a:off x="2674278" y="698542"/>
            <a:ext cx="3814751" cy="6015600"/>
          </a:xfrm>
          <a:prstGeom prst="rect">
            <a:avLst/>
          </a:prstGeom>
        </p:spPr>
      </p:pic>
      <p:pic>
        <p:nvPicPr>
          <p:cNvPr id="55" name="Resim 54" descr="bina içeren bir resim&#10;&#10;Açıklama otomatik olarak oluşturuldu">
            <a:extLst>
              <a:ext uri="{FF2B5EF4-FFF2-40B4-BE49-F238E27FC236}">
                <a16:creationId xmlns:a16="http://schemas.microsoft.com/office/drawing/2014/main" id="{DFA1C967-7FE4-BA44-972D-69F356FBF5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726"/>
          <a:stretch/>
        </p:blipFill>
        <p:spPr>
          <a:xfrm>
            <a:off x="5747280" y="1236323"/>
            <a:ext cx="3694630" cy="5112000"/>
          </a:xfrm>
          <a:prstGeom prst="rect">
            <a:avLst/>
          </a:prstGeom>
        </p:spPr>
      </p:pic>
      <p:sp>
        <p:nvSpPr>
          <p:cNvPr id="58" name="Metin kutusu 57">
            <a:extLst>
              <a:ext uri="{FF2B5EF4-FFF2-40B4-BE49-F238E27FC236}">
                <a16:creationId xmlns:a16="http://schemas.microsoft.com/office/drawing/2014/main" id="{C5E21DE8-D757-0A47-982B-CA0F3C95767D}"/>
              </a:ext>
            </a:extLst>
          </p:cNvPr>
          <p:cNvSpPr txBox="1"/>
          <p:nvPr/>
        </p:nvSpPr>
        <p:spPr>
          <a:xfrm>
            <a:off x="2905667" y="1261182"/>
            <a:ext cx="2994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Güvende olduğunuzdan </a:t>
            </a:r>
          </a:p>
          <a:p>
            <a:pPr algn="ctr"/>
            <a:r>
              <a:rPr lang="tr-TR" dirty="0">
                <a:solidFill>
                  <a:schemeClr val="bg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emin olun</a:t>
            </a:r>
          </a:p>
        </p:txBody>
      </p:sp>
      <p:sp>
        <p:nvSpPr>
          <p:cNvPr id="59" name="Metin kutusu 58">
            <a:extLst>
              <a:ext uri="{FF2B5EF4-FFF2-40B4-BE49-F238E27FC236}">
                <a16:creationId xmlns:a16="http://schemas.microsoft.com/office/drawing/2014/main" id="{8E5D4A07-CA00-4C49-9A61-A69D616AC1FF}"/>
              </a:ext>
            </a:extLst>
          </p:cNvPr>
          <p:cNvSpPr txBox="1"/>
          <p:nvPr/>
        </p:nvSpPr>
        <p:spPr>
          <a:xfrm>
            <a:off x="6298037" y="4776703"/>
            <a:ext cx="2994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Heyelan veya çamur akıntısı sonrası meydana gelebilecek sellere karşı dikkatli olun</a:t>
            </a:r>
          </a:p>
        </p:txBody>
      </p:sp>
      <p:sp>
        <p:nvSpPr>
          <p:cNvPr id="60" name="Metin kutusu 59">
            <a:extLst>
              <a:ext uri="{FF2B5EF4-FFF2-40B4-BE49-F238E27FC236}">
                <a16:creationId xmlns:a16="http://schemas.microsoft.com/office/drawing/2014/main" id="{85B2C9FD-F26C-ED4E-884A-57EDCA0711E6}"/>
              </a:ext>
            </a:extLst>
          </p:cNvPr>
          <p:cNvSpPr txBox="1"/>
          <p:nvPr/>
        </p:nvSpPr>
        <p:spPr>
          <a:xfrm>
            <a:off x="2905667" y="2285424"/>
            <a:ext cx="2994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Mümkünse bölgeden</a:t>
            </a:r>
          </a:p>
          <a:p>
            <a:pPr algn="ctr"/>
            <a:r>
              <a:rPr lang="tr-TR" dirty="0">
                <a:solidFill>
                  <a:schemeClr val="bg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uzaklaşın</a:t>
            </a:r>
          </a:p>
        </p:txBody>
      </p:sp>
      <p:sp>
        <p:nvSpPr>
          <p:cNvPr id="61" name="Metin kutusu 60">
            <a:extLst>
              <a:ext uri="{FF2B5EF4-FFF2-40B4-BE49-F238E27FC236}">
                <a16:creationId xmlns:a16="http://schemas.microsoft.com/office/drawing/2014/main" id="{015BE3B5-D580-F440-9A5D-E5B51153E194}"/>
              </a:ext>
            </a:extLst>
          </p:cNvPr>
          <p:cNvSpPr txBox="1"/>
          <p:nvPr/>
        </p:nvSpPr>
        <p:spPr>
          <a:xfrm>
            <a:off x="2905667" y="3329511"/>
            <a:ext cx="2994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Yaralı ve yardıma muhtaç kişilere yardım edin</a:t>
            </a:r>
          </a:p>
        </p:txBody>
      </p:sp>
      <p:sp>
        <p:nvSpPr>
          <p:cNvPr id="62" name="Metin kutusu 61">
            <a:extLst>
              <a:ext uri="{FF2B5EF4-FFF2-40B4-BE49-F238E27FC236}">
                <a16:creationId xmlns:a16="http://schemas.microsoft.com/office/drawing/2014/main" id="{DCE5085A-53C2-E84E-929C-A49230D49A3B}"/>
              </a:ext>
            </a:extLst>
          </p:cNvPr>
          <p:cNvSpPr txBox="1"/>
          <p:nvPr/>
        </p:nvSpPr>
        <p:spPr>
          <a:xfrm>
            <a:off x="2905667" y="4339623"/>
            <a:ext cx="2994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Elektrik ve yanıcı maddeleri kullanmayın</a:t>
            </a:r>
          </a:p>
        </p:txBody>
      </p:sp>
      <p:sp>
        <p:nvSpPr>
          <p:cNvPr id="63" name="Metin kutusu 62">
            <a:extLst>
              <a:ext uri="{FF2B5EF4-FFF2-40B4-BE49-F238E27FC236}">
                <a16:creationId xmlns:a16="http://schemas.microsoft.com/office/drawing/2014/main" id="{EBD9940D-86FD-974F-A554-10FC86FEE822}"/>
              </a:ext>
            </a:extLst>
          </p:cNvPr>
          <p:cNvSpPr txBox="1"/>
          <p:nvPr/>
        </p:nvSpPr>
        <p:spPr>
          <a:xfrm>
            <a:off x="2905667" y="5453701"/>
            <a:ext cx="2994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Telefonları meşgul etmeyin</a:t>
            </a:r>
          </a:p>
        </p:txBody>
      </p:sp>
      <p:sp>
        <p:nvSpPr>
          <p:cNvPr id="64" name="Metin kutusu 63">
            <a:extLst>
              <a:ext uri="{FF2B5EF4-FFF2-40B4-BE49-F238E27FC236}">
                <a16:creationId xmlns:a16="http://schemas.microsoft.com/office/drawing/2014/main" id="{FC0C0317-3DA1-3449-8860-C0085690DBC8}"/>
              </a:ext>
            </a:extLst>
          </p:cNvPr>
          <p:cNvSpPr txBox="1"/>
          <p:nvPr/>
        </p:nvSpPr>
        <p:spPr>
          <a:xfrm>
            <a:off x="6336628" y="1584347"/>
            <a:ext cx="2994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Risk yaratabilecek duvar, çatı ve bacaların etrafında dolaşmamaya özen gösterin</a:t>
            </a:r>
          </a:p>
        </p:txBody>
      </p:sp>
      <p:sp>
        <p:nvSpPr>
          <p:cNvPr id="65" name="Metin kutusu 64">
            <a:extLst>
              <a:ext uri="{FF2B5EF4-FFF2-40B4-BE49-F238E27FC236}">
                <a16:creationId xmlns:a16="http://schemas.microsoft.com/office/drawing/2014/main" id="{A45574C4-EB26-5A49-A951-2977CC22B46E}"/>
              </a:ext>
            </a:extLst>
          </p:cNvPr>
          <p:cNvSpPr txBox="1"/>
          <p:nvPr/>
        </p:nvSpPr>
        <p:spPr>
          <a:xfrm>
            <a:off x="6298037" y="2659495"/>
            <a:ext cx="29940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Cadde ve sokakları acil yardım araçları için boş bırakın</a:t>
            </a:r>
          </a:p>
        </p:txBody>
      </p:sp>
      <p:sp>
        <p:nvSpPr>
          <p:cNvPr id="66" name="Metin kutusu 65">
            <a:extLst>
              <a:ext uri="{FF2B5EF4-FFF2-40B4-BE49-F238E27FC236}">
                <a16:creationId xmlns:a16="http://schemas.microsoft.com/office/drawing/2014/main" id="{0B0A52C4-5E49-FA42-9651-281C8F9FBEB3}"/>
              </a:ext>
            </a:extLst>
          </p:cNvPr>
          <p:cNvSpPr txBox="1"/>
          <p:nvPr/>
        </p:nvSpPr>
        <p:spPr>
          <a:xfrm>
            <a:off x="6298037" y="3766341"/>
            <a:ext cx="2994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Eşya almak amacıyla zarar görmüş binalara girmeyin</a:t>
            </a:r>
          </a:p>
        </p:txBody>
      </p:sp>
    </p:spTree>
    <p:extLst>
      <p:ext uri="{BB962C8B-B14F-4D97-AF65-F5344CB8AC3E}">
        <p14:creationId xmlns:p14="http://schemas.microsoft.com/office/powerpoint/2010/main" val="2086482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aşlık 1">
            <a:extLst>
              <a:ext uri="{FF2B5EF4-FFF2-40B4-BE49-F238E27FC236}">
                <a16:creationId xmlns:a16="http://schemas.microsoft.com/office/drawing/2014/main" id="{E601BCBE-AA28-4CEF-B9F5-7EA4E5A461B4}"/>
              </a:ext>
            </a:extLst>
          </p:cNvPr>
          <p:cNvSpPr txBox="1">
            <a:spLocks/>
          </p:cNvSpPr>
          <p:nvPr/>
        </p:nvSpPr>
        <p:spPr>
          <a:xfrm>
            <a:off x="360218" y="295564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5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Çığ</a:t>
            </a:r>
            <a:r>
              <a:rPr lang="tr-TR" sz="18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tr-TR" sz="2500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Sonrasında</a:t>
            </a:r>
          </a:p>
        </p:txBody>
      </p:sp>
      <p:pic>
        <p:nvPicPr>
          <p:cNvPr id="4" name="Resim 3" descr="saat, bilgisayar içeren bir resim&#10;&#10;Açıklama otomatik olarak oluşturuldu">
            <a:extLst>
              <a:ext uri="{FF2B5EF4-FFF2-40B4-BE49-F238E27FC236}">
                <a16:creationId xmlns:a16="http://schemas.microsoft.com/office/drawing/2014/main" id="{611D8BDC-22F5-D346-8188-E8B94A8DC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45" y="1114203"/>
            <a:ext cx="4534510" cy="4889748"/>
          </a:xfrm>
          <a:prstGeom prst="rect">
            <a:avLst/>
          </a:prstGeom>
        </p:spPr>
      </p:pic>
      <p:sp>
        <p:nvSpPr>
          <p:cNvPr id="18" name="Metin kutusu 17">
            <a:extLst>
              <a:ext uri="{FF2B5EF4-FFF2-40B4-BE49-F238E27FC236}">
                <a16:creationId xmlns:a16="http://schemas.microsoft.com/office/drawing/2014/main" id="{231A4059-1BC8-A344-92BB-0A258BA72732}"/>
              </a:ext>
            </a:extLst>
          </p:cNvPr>
          <p:cNvSpPr txBox="1"/>
          <p:nvPr/>
        </p:nvSpPr>
        <p:spPr>
          <a:xfrm>
            <a:off x="4752841" y="4702642"/>
            <a:ext cx="65377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accent1">
                  <a:lumMod val="75000"/>
                </a:schemeClr>
              </a:buClr>
              <a:buSzPct val="120000"/>
            </a:pPr>
            <a:r>
              <a:rPr lang="tr-TR" sz="20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Çığdan etkilenen kişileri hiçbir zaman doğrudan sıcak bir ortama sokmayın; kademeli olarak ısı kaybını önleyin; üzerini örtün ve bilinci yerindeyse sıcak içecek takviyesi yapın </a:t>
            </a:r>
          </a:p>
        </p:txBody>
      </p:sp>
      <p:sp>
        <p:nvSpPr>
          <p:cNvPr id="19" name="Dikdörtgen 18">
            <a:extLst>
              <a:ext uri="{FF2B5EF4-FFF2-40B4-BE49-F238E27FC236}">
                <a16:creationId xmlns:a16="http://schemas.microsoft.com/office/drawing/2014/main" id="{C9546C64-700C-F141-BA85-48A79F65751D}"/>
              </a:ext>
            </a:extLst>
          </p:cNvPr>
          <p:cNvSpPr/>
          <p:nvPr/>
        </p:nvSpPr>
        <p:spPr>
          <a:xfrm>
            <a:off x="4752841" y="1667083"/>
            <a:ext cx="7076420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1">
                  <a:lumMod val="75000"/>
                </a:schemeClr>
              </a:buClr>
              <a:buSzPct val="120000"/>
            </a:pPr>
            <a:r>
              <a:rPr lang="tr-TR" sz="20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Güvende olduğunuzdan emin olun</a:t>
            </a:r>
          </a:p>
        </p:txBody>
      </p:sp>
      <p:sp>
        <p:nvSpPr>
          <p:cNvPr id="20" name="Dikdörtgen 19">
            <a:extLst>
              <a:ext uri="{FF2B5EF4-FFF2-40B4-BE49-F238E27FC236}">
                <a16:creationId xmlns:a16="http://schemas.microsoft.com/office/drawing/2014/main" id="{A2C3A513-2816-FD42-941F-7017663068EF}"/>
              </a:ext>
            </a:extLst>
          </p:cNvPr>
          <p:cNvSpPr/>
          <p:nvPr/>
        </p:nvSpPr>
        <p:spPr>
          <a:xfrm>
            <a:off x="4752841" y="2468717"/>
            <a:ext cx="7076420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1">
                  <a:lumMod val="75000"/>
                </a:schemeClr>
              </a:buClr>
              <a:buSzPct val="120000"/>
            </a:pPr>
            <a:r>
              <a:rPr lang="tr-TR" sz="20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Mümkünse bölgeden uzaklaşın</a:t>
            </a:r>
          </a:p>
        </p:txBody>
      </p:sp>
      <p:sp>
        <p:nvSpPr>
          <p:cNvPr id="21" name="Dikdörtgen 20">
            <a:extLst>
              <a:ext uri="{FF2B5EF4-FFF2-40B4-BE49-F238E27FC236}">
                <a16:creationId xmlns:a16="http://schemas.microsoft.com/office/drawing/2014/main" id="{6A999143-594A-FA44-9CE9-16157938C810}"/>
              </a:ext>
            </a:extLst>
          </p:cNvPr>
          <p:cNvSpPr/>
          <p:nvPr/>
        </p:nvSpPr>
        <p:spPr>
          <a:xfrm>
            <a:off x="4752841" y="3285063"/>
            <a:ext cx="7076420" cy="498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chemeClr val="accent1">
                  <a:lumMod val="75000"/>
                </a:schemeClr>
              </a:buClr>
              <a:buSzPct val="120000"/>
            </a:pPr>
            <a:r>
              <a:rPr lang="tr-TR" sz="20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Yaralı ve yardıma muhtaç kişilere yardım edin</a:t>
            </a:r>
          </a:p>
        </p:txBody>
      </p:sp>
      <p:sp>
        <p:nvSpPr>
          <p:cNvPr id="22" name="Dikdörtgen 21">
            <a:extLst>
              <a:ext uri="{FF2B5EF4-FFF2-40B4-BE49-F238E27FC236}">
                <a16:creationId xmlns:a16="http://schemas.microsoft.com/office/drawing/2014/main" id="{EC404043-F24E-B346-89BC-335BCB05602F}"/>
              </a:ext>
            </a:extLst>
          </p:cNvPr>
          <p:cNvSpPr/>
          <p:nvPr/>
        </p:nvSpPr>
        <p:spPr>
          <a:xfrm>
            <a:off x="4752841" y="4151462"/>
            <a:ext cx="7372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1">
                  <a:lumMod val="75000"/>
                </a:schemeClr>
              </a:buClr>
              <a:buSzPct val="120000"/>
            </a:pPr>
            <a:r>
              <a:rPr lang="tr-TR" sz="2000" b="1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Çığdan kurtulan kişileri hareket ettirmeyin; rastgele taşımayın</a:t>
            </a:r>
          </a:p>
        </p:txBody>
      </p:sp>
    </p:spTree>
    <p:extLst>
      <p:ext uri="{BB962C8B-B14F-4D97-AF65-F5344CB8AC3E}">
        <p14:creationId xmlns:p14="http://schemas.microsoft.com/office/powerpoint/2010/main" val="1320722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aşlık 1">
            <a:extLst>
              <a:ext uri="{FF2B5EF4-FFF2-40B4-BE49-F238E27FC236}">
                <a16:creationId xmlns:a16="http://schemas.microsoft.com/office/drawing/2014/main" id="{3EA7AB6C-B39A-A345-B9DA-FC4E8F53564C}"/>
              </a:ext>
            </a:extLst>
          </p:cNvPr>
          <p:cNvSpPr txBox="1">
            <a:spLocks/>
          </p:cNvSpPr>
          <p:nvPr/>
        </p:nvSpPr>
        <p:spPr>
          <a:xfrm>
            <a:off x="360218" y="295564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Afet Sonrası İyileştirme Çalışmalarına Katılın</a:t>
            </a:r>
          </a:p>
        </p:txBody>
      </p:sp>
      <p:pic>
        <p:nvPicPr>
          <p:cNvPr id="7" name="Resim 6" descr="oyuncak, çizim, yiyecek içeren bir resim&#10;&#10;Açıklama otomatik olarak oluşturuldu">
            <a:extLst>
              <a:ext uri="{FF2B5EF4-FFF2-40B4-BE49-F238E27FC236}">
                <a16:creationId xmlns:a16="http://schemas.microsoft.com/office/drawing/2014/main" id="{54F4C940-9470-DD4E-8A10-F6DD879FE8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31" y="295564"/>
            <a:ext cx="10798356" cy="6078545"/>
          </a:xfrm>
          <a:prstGeom prst="rect">
            <a:avLst/>
          </a:prstGeom>
        </p:spPr>
      </p:pic>
      <p:pic>
        <p:nvPicPr>
          <p:cNvPr id="9" name="Resim 8">
            <a:extLst>
              <a:ext uri="{FF2B5EF4-FFF2-40B4-BE49-F238E27FC236}">
                <a16:creationId xmlns:a16="http://schemas.microsoft.com/office/drawing/2014/main" id="{E1CC20AB-1219-3743-BC70-8326425F33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77819" y="1808536"/>
            <a:ext cx="1119410" cy="759600"/>
          </a:xfrm>
          <a:prstGeom prst="rect">
            <a:avLst/>
          </a:prstGeom>
        </p:spPr>
      </p:pic>
      <p:pic>
        <p:nvPicPr>
          <p:cNvPr id="11" name="Resim 10">
            <a:extLst>
              <a:ext uri="{FF2B5EF4-FFF2-40B4-BE49-F238E27FC236}">
                <a16:creationId xmlns:a16="http://schemas.microsoft.com/office/drawing/2014/main" id="{A09A5508-392A-BE44-9DBE-4130607A17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6605" y="1478513"/>
            <a:ext cx="2822706" cy="896400"/>
          </a:xfrm>
          <a:prstGeom prst="rect">
            <a:avLst/>
          </a:prstGeom>
        </p:spPr>
      </p:pic>
      <p:pic>
        <p:nvPicPr>
          <p:cNvPr id="13" name="Resim 12">
            <a:extLst>
              <a:ext uri="{FF2B5EF4-FFF2-40B4-BE49-F238E27FC236}">
                <a16:creationId xmlns:a16="http://schemas.microsoft.com/office/drawing/2014/main" id="{16080051-A00D-564A-8F40-2D24C2A370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1700" y="2935090"/>
            <a:ext cx="2159360" cy="867600"/>
          </a:xfrm>
          <a:prstGeom prst="rect">
            <a:avLst/>
          </a:prstGeom>
        </p:spPr>
      </p:pic>
      <p:pic>
        <p:nvPicPr>
          <p:cNvPr id="15" name="Resim 14">
            <a:extLst>
              <a:ext uri="{FF2B5EF4-FFF2-40B4-BE49-F238E27FC236}">
                <a16:creationId xmlns:a16="http://schemas.microsoft.com/office/drawing/2014/main" id="{8038B0DC-7CE0-B048-843D-C770E92921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96968" y="3675553"/>
            <a:ext cx="1659286" cy="896395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B0A203C2-7F8B-6D4F-87D2-E5D5761960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1500" y="4103406"/>
            <a:ext cx="3201600" cy="828000"/>
          </a:xfrm>
          <a:prstGeom prst="rect">
            <a:avLst/>
          </a:prstGeom>
        </p:spPr>
      </p:pic>
      <p:pic>
        <p:nvPicPr>
          <p:cNvPr id="19" name="Resim 18">
            <a:extLst>
              <a:ext uri="{FF2B5EF4-FFF2-40B4-BE49-F238E27FC236}">
                <a16:creationId xmlns:a16="http://schemas.microsoft.com/office/drawing/2014/main" id="{CA7510A8-1AE1-8548-B5D5-31C15EB7B23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0263" y="5000681"/>
            <a:ext cx="2213559" cy="89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2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şlık 1">
            <a:extLst>
              <a:ext uri="{FF2B5EF4-FFF2-40B4-BE49-F238E27FC236}">
                <a16:creationId xmlns:a16="http://schemas.microsoft.com/office/drawing/2014/main" id="{26C69E5E-9C1E-DB47-936C-9FEB64A26F54}"/>
              </a:ext>
            </a:extLst>
          </p:cNvPr>
          <p:cNvSpPr txBox="1">
            <a:spLocks/>
          </p:cNvSpPr>
          <p:nvPr/>
        </p:nvSpPr>
        <p:spPr>
          <a:xfrm>
            <a:off x="360218" y="295564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AFAD Gönüllüsü Ol</a:t>
            </a:r>
            <a:endParaRPr lang="tr-TR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Gönüllülük_Video 2020-11-02 at 18.17.3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694" y="1019185"/>
            <a:ext cx="9432629" cy="5339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5157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Başlık 1">
            <a:extLst>
              <a:ext uri="{FF2B5EF4-FFF2-40B4-BE49-F238E27FC236}">
                <a16:creationId xmlns:a16="http://schemas.microsoft.com/office/drawing/2014/main" id="{31F0036F-64D5-0B44-BEE5-64D290C5FF27}"/>
              </a:ext>
            </a:extLst>
          </p:cNvPr>
          <p:cNvSpPr txBox="1">
            <a:spLocks/>
          </p:cNvSpPr>
          <p:nvPr/>
        </p:nvSpPr>
        <p:spPr>
          <a:xfrm>
            <a:off x="599209" y="587718"/>
            <a:ext cx="10993582" cy="54494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500" dirty="0">
                <a:solidFill>
                  <a:srgbClr val="FF0000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Biyolojik Afetler</a:t>
            </a:r>
          </a:p>
        </p:txBody>
      </p:sp>
      <p:sp>
        <p:nvSpPr>
          <p:cNvPr id="2" name="İçerik Yer Tutucusu 4">
            <a:extLst>
              <a:ext uri="{FF2B5EF4-FFF2-40B4-BE49-F238E27FC236}">
                <a16:creationId xmlns:a16="http://schemas.microsoft.com/office/drawing/2014/main" id="{9EF7CD2E-E8DB-6EFE-90EF-94E99ED35973}"/>
              </a:ext>
            </a:extLst>
          </p:cNvPr>
          <p:cNvSpPr txBox="1">
            <a:spLocks/>
          </p:cNvSpPr>
          <p:nvPr/>
        </p:nvSpPr>
        <p:spPr>
          <a:xfrm>
            <a:off x="599209" y="1513718"/>
            <a:ext cx="11552237" cy="53535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3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Erozyon,</a:t>
            </a:r>
          </a:p>
          <a:p>
            <a:pPr algn="just">
              <a:lnSpc>
                <a:spcPct val="3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Salgınlar,</a:t>
            </a:r>
          </a:p>
          <a:p>
            <a:pPr algn="just">
              <a:lnSpc>
                <a:spcPct val="3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Böcek istilası,</a:t>
            </a:r>
          </a:p>
          <a:p>
            <a:pPr algn="just">
              <a:lnSpc>
                <a:spcPct val="300000"/>
              </a:lnSpc>
              <a:spcBef>
                <a:spcPts val="0"/>
              </a:spcBef>
            </a:pPr>
            <a:r>
              <a:rPr lang="tr-TR" sz="2500" dirty="0"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Orman yangınları.</a:t>
            </a:r>
          </a:p>
        </p:txBody>
      </p:sp>
    </p:spTree>
    <p:extLst>
      <p:ext uri="{BB962C8B-B14F-4D97-AF65-F5344CB8AC3E}">
        <p14:creationId xmlns:p14="http://schemas.microsoft.com/office/powerpoint/2010/main" val="345046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>
            <a:extLst>
              <a:ext uri="{FF2B5EF4-FFF2-40B4-BE49-F238E27FC236}">
                <a16:creationId xmlns:a16="http://schemas.microsoft.com/office/drawing/2014/main" id="{2B09CBC9-F2A9-44BE-859F-F2D928E7A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0710" y="167598"/>
            <a:ext cx="5925324" cy="7071374"/>
          </a:xfrm>
          <a:prstGeom prst="rect">
            <a:avLst/>
          </a:prstGeom>
        </p:spPr>
      </p:pic>
      <p:pic>
        <p:nvPicPr>
          <p:cNvPr id="5" name="Resim 4" descr="bina, çizim içeren bir resim&#10;&#10;Açıklama otomatik olarak oluşturuldu">
            <a:extLst>
              <a:ext uri="{FF2B5EF4-FFF2-40B4-BE49-F238E27FC236}">
                <a16:creationId xmlns:a16="http://schemas.microsoft.com/office/drawing/2014/main" id="{5A6DD750-089F-465C-99A9-5AC64A6A38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5925324" cy="7077470"/>
          </a:xfrm>
          <a:prstGeom prst="rect">
            <a:avLst/>
          </a:prstGeom>
        </p:spPr>
      </p:pic>
      <p:sp>
        <p:nvSpPr>
          <p:cNvPr id="20" name="Metin kutusu 19">
            <a:extLst>
              <a:ext uri="{FF2B5EF4-FFF2-40B4-BE49-F238E27FC236}">
                <a16:creationId xmlns:a16="http://schemas.microsoft.com/office/drawing/2014/main" id="{2696E09D-6F3C-4CF5-97F1-E0B3E3821616}"/>
              </a:ext>
            </a:extLst>
          </p:cNvPr>
          <p:cNvSpPr txBox="1"/>
          <p:nvPr/>
        </p:nvSpPr>
        <p:spPr>
          <a:xfrm>
            <a:off x="2409132" y="1177019"/>
            <a:ext cx="3241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Risklerinizin farkında olun</a:t>
            </a:r>
          </a:p>
        </p:txBody>
      </p:sp>
      <p:sp>
        <p:nvSpPr>
          <p:cNvPr id="22" name="Metin kutusu 21">
            <a:extLst>
              <a:ext uri="{FF2B5EF4-FFF2-40B4-BE49-F238E27FC236}">
                <a16:creationId xmlns:a16="http://schemas.microsoft.com/office/drawing/2014/main" id="{9E9ADB6E-C812-4B9C-824C-2B1AFA75F49F}"/>
              </a:ext>
            </a:extLst>
          </p:cNvPr>
          <p:cNvSpPr txBox="1"/>
          <p:nvPr/>
        </p:nvSpPr>
        <p:spPr>
          <a:xfrm>
            <a:off x="2415741" y="1954075"/>
            <a:ext cx="3306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Afet ve Acil Durum Aile Planınızı hazırlayın ve geliştirin</a:t>
            </a:r>
          </a:p>
        </p:txBody>
      </p:sp>
      <p:sp>
        <p:nvSpPr>
          <p:cNvPr id="24" name="Metin kutusu 23">
            <a:extLst>
              <a:ext uri="{FF2B5EF4-FFF2-40B4-BE49-F238E27FC236}">
                <a16:creationId xmlns:a16="http://schemas.microsoft.com/office/drawing/2014/main" id="{CC73D3D8-E989-4BB4-9282-4585A33C0D7A}"/>
              </a:ext>
            </a:extLst>
          </p:cNvPr>
          <p:cNvSpPr txBox="1"/>
          <p:nvPr/>
        </p:nvSpPr>
        <p:spPr>
          <a:xfrm>
            <a:off x="2409133" y="3346684"/>
            <a:ext cx="32415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Sağlam binaları tercih edin</a:t>
            </a:r>
          </a:p>
        </p:txBody>
      </p:sp>
      <p:sp>
        <p:nvSpPr>
          <p:cNvPr id="26" name="Metin kutusu 25">
            <a:extLst>
              <a:ext uri="{FF2B5EF4-FFF2-40B4-BE49-F238E27FC236}">
                <a16:creationId xmlns:a16="http://schemas.microsoft.com/office/drawing/2014/main" id="{A6C6D42D-3630-448B-B858-1751AE774526}"/>
              </a:ext>
            </a:extLst>
          </p:cNvPr>
          <p:cNvSpPr txBox="1"/>
          <p:nvPr/>
        </p:nvSpPr>
        <p:spPr>
          <a:xfrm>
            <a:off x="2409132" y="4136208"/>
            <a:ext cx="32415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Eşyalarınızı sabitleyin, yerlerini değiştirin veya azaltın </a:t>
            </a:r>
          </a:p>
        </p:txBody>
      </p:sp>
      <p:sp>
        <p:nvSpPr>
          <p:cNvPr id="27" name="Metin kutusu 26">
            <a:extLst>
              <a:ext uri="{FF2B5EF4-FFF2-40B4-BE49-F238E27FC236}">
                <a16:creationId xmlns:a16="http://schemas.microsoft.com/office/drawing/2014/main" id="{B6479813-3DAA-4366-B4C6-F86728B0509E}"/>
              </a:ext>
            </a:extLst>
          </p:cNvPr>
          <p:cNvSpPr txBox="1"/>
          <p:nvPr/>
        </p:nvSpPr>
        <p:spPr>
          <a:xfrm>
            <a:off x="2409133" y="5255310"/>
            <a:ext cx="32415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Yangın risklerinize karşı önlem alın, bu konuda eğitimlere katılın</a:t>
            </a:r>
          </a:p>
        </p:txBody>
      </p:sp>
      <p:sp>
        <p:nvSpPr>
          <p:cNvPr id="28" name="Metin kutusu 27">
            <a:extLst>
              <a:ext uri="{FF2B5EF4-FFF2-40B4-BE49-F238E27FC236}">
                <a16:creationId xmlns:a16="http://schemas.microsoft.com/office/drawing/2014/main" id="{B6D92B6A-3CA3-4234-AD14-E913F997770D}"/>
              </a:ext>
            </a:extLst>
          </p:cNvPr>
          <p:cNvSpPr txBox="1"/>
          <p:nvPr/>
        </p:nvSpPr>
        <p:spPr>
          <a:xfrm>
            <a:off x="6541290" y="1343579"/>
            <a:ext cx="32415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Çök – Kapan – Tutun, </a:t>
            </a:r>
          </a:p>
          <a:p>
            <a:pPr algn="r"/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Tahliye gibi davranışları sürekli prova edin </a:t>
            </a:r>
          </a:p>
        </p:txBody>
      </p:sp>
      <p:sp>
        <p:nvSpPr>
          <p:cNvPr id="29" name="Metin kutusu 28">
            <a:extLst>
              <a:ext uri="{FF2B5EF4-FFF2-40B4-BE49-F238E27FC236}">
                <a16:creationId xmlns:a16="http://schemas.microsoft.com/office/drawing/2014/main" id="{9C867E06-189C-4DCE-84E0-611B74789277}"/>
              </a:ext>
            </a:extLst>
          </p:cNvPr>
          <p:cNvSpPr txBox="1"/>
          <p:nvPr/>
        </p:nvSpPr>
        <p:spPr>
          <a:xfrm>
            <a:off x="6469955" y="2597483"/>
            <a:ext cx="3306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İlk yardım eğitimi alın, malzeme tedariği yapın</a:t>
            </a:r>
          </a:p>
        </p:txBody>
      </p:sp>
      <p:sp>
        <p:nvSpPr>
          <p:cNvPr id="30" name="Metin kutusu 29">
            <a:extLst>
              <a:ext uri="{FF2B5EF4-FFF2-40B4-BE49-F238E27FC236}">
                <a16:creationId xmlns:a16="http://schemas.microsoft.com/office/drawing/2014/main" id="{7EAA74E1-437A-47EE-A779-E6B75C63010F}"/>
              </a:ext>
            </a:extLst>
          </p:cNvPr>
          <p:cNvSpPr txBox="1"/>
          <p:nvPr/>
        </p:nvSpPr>
        <p:spPr>
          <a:xfrm>
            <a:off x="6541290" y="3703285"/>
            <a:ext cx="3241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Hem kendiniz hem de aileniz için tatbikat yapın</a:t>
            </a:r>
          </a:p>
        </p:txBody>
      </p:sp>
      <p:sp>
        <p:nvSpPr>
          <p:cNvPr id="31" name="Metin kutusu 30">
            <a:extLst>
              <a:ext uri="{FF2B5EF4-FFF2-40B4-BE49-F238E27FC236}">
                <a16:creationId xmlns:a16="http://schemas.microsoft.com/office/drawing/2014/main" id="{BA3687D7-B35E-4D0F-AFCE-9321180672A1}"/>
              </a:ext>
            </a:extLst>
          </p:cNvPr>
          <p:cNvSpPr txBox="1"/>
          <p:nvPr/>
        </p:nvSpPr>
        <p:spPr>
          <a:xfrm>
            <a:off x="6541290" y="4621300"/>
            <a:ext cx="32415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2000" b="1" dirty="0">
                <a:solidFill>
                  <a:schemeClr val="bg1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Toplumsal güç birliğinin geliştirilmesine katkıda bulunun </a:t>
            </a:r>
          </a:p>
          <a:p>
            <a:pPr algn="r"/>
            <a:r>
              <a:rPr lang="tr-TR" sz="2000" b="1" dirty="0">
                <a:solidFill>
                  <a:schemeClr val="accent4"/>
                </a:solidFill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AFAD Gönüllüsü Olun </a:t>
            </a:r>
          </a:p>
        </p:txBody>
      </p:sp>
    </p:spTree>
    <p:extLst>
      <p:ext uri="{BB962C8B-B14F-4D97-AF65-F5344CB8AC3E}">
        <p14:creationId xmlns:p14="http://schemas.microsoft.com/office/powerpoint/2010/main" val="227414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4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tin kutusu 2">
            <a:extLst>
              <a:ext uri="{FF2B5EF4-FFF2-40B4-BE49-F238E27FC236}">
                <a16:creationId xmlns:a16="http://schemas.microsoft.com/office/drawing/2014/main" id="{E4F992F5-6550-91BB-E554-5981CE2AE95F}"/>
              </a:ext>
            </a:extLst>
          </p:cNvPr>
          <p:cNvSpPr txBox="1"/>
          <p:nvPr/>
        </p:nvSpPr>
        <p:spPr>
          <a:xfrm>
            <a:off x="641131" y="794321"/>
            <a:ext cx="8313683" cy="5794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793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Deprem büyüklükleri neden farklı veriliyor?</a:t>
            </a:r>
          </a:p>
          <a:p>
            <a:pPr marL="179388" indent="-1793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Depremlerde büyüklük ve şiddet aynı kavramlar mıdır?</a:t>
            </a:r>
          </a:p>
          <a:p>
            <a:pPr marL="179388" indent="-1793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Deprem havası diye bir durum var mıdır?</a:t>
            </a:r>
          </a:p>
          <a:p>
            <a:pPr marL="179388" indent="-1793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Depremi hayvanlar hissedebilir mi?</a:t>
            </a:r>
          </a:p>
          <a:p>
            <a:pPr marL="179388" indent="-1793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Depremde ortaya çıkan ışıklar ne anlama geliyor?</a:t>
            </a:r>
          </a:p>
          <a:p>
            <a:pPr marL="179388" indent="-1793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Depremler insan eliyle tetiklenebilir mi?</a:t>
            </a:r>
          </a:p>
          <a:p>
            <a:pPr marL="179388" indent="-1793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Depremlerde kapı eşiği güvenilir midir?</a:t>
            </a:r>
          </a:p>
          <a:p>
            <a:pPr marL="179388" indent="-1793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Yıkılan binada hayat üçgeni bizi kurtarır mı?</a:t>
            </a:r>
          </a:p>
          <a:p>
            <a:pPr marL="179388" indent="-17938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tr-T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Depremler önceden bilinebilir mi?</a:t>
            </a:r>
            <a:br>
              <a:rPr lang="tr-TR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tr-TR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34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>
            <a:extLst>
              <a:ext uri="{FF2B5EF4-FFF2-40B4-BE49-F238E27FC236}">
                <a16:creationId xmlns:a16="http://schemas.microsoft.com/office/drawing/2014/main" id="{7FF69D52-584F-44D7-985A-C3C1DDAC8AA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290762" y="3155950"/>
            <a:ext cx="7610475" cy="5461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tr-TR" sz="30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Roboto" pitchFamily="2" charset="0"/>
                <a:cs typeface="Times New Roman" panose="02020603050405020304" pitchFamily="18" charset="0"/>
              </a:rPr>
              <a:t>Katıldığınız için teşekkür ederim…</a:t>
            </a:r>
          </a:p>
        </p:txBody>
      </p:sp>
    </p:spTree>
    <p:extLst>
      <p:ext uri="{BB962C8B-B14F-4D97-AF65-F5344CB8AC3E}">
        <p14:creationId xmlns:p14="http://schemas.microsoft.com/office/powerpoint/2010/main" val="389870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sh dir="u"/>
      </p:transition>
    </mc:Choice>
    <mc:Fallback xmlns="">
      <p:transition spd="slow">
        <p:push dir="u"/>
      </p:transition>
    </mc:Fallback>
  </mc:AlternateContent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16636</TotalTime>
  <Words>1844</Words>
  <Application>Microsoft Office PowerPoint</Application>
  <PresentationFormat>Geniş ekran</PresentationFormat>
  <Paragraphs>410</Paragraphs>
  <Slides>92</Slides>
  <Notes>67</Notes>
  <HiddenSlides>0</HiddenSlides>
  <MMClips>7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92</vt:i4>
      </vt:variant>
    </vt:vector>
  </HeadingPairs>
  <TitlesOfParts>
    <vt:vector size="98" baseType="lpstr">
      <vt:lpstr>Arial</vt:lpstr>
      <vt:lpstr>Calibri</vt:lpstr>
      <vt:lpstr>Roboto</vt:lpstr>
      <vt:lpstr>Times New Roman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Katıldığınız için teşekkür ederim…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İsmail Ozan Çılgın</dc:creator>
  <cp:lastModifiedBy>Erkut Özgür</cp:lastModifiedBy>
  <cp:revision>1013</cp:revision>
  <cp:lastPrinted>2020-01-22T05:05:22Z</cp:lastPrinted>
  <dcterms:created xsi:type="dcterms:W3CDTF">2019-10-03T12:46:24Z</dcterms:created>
  <dcterms:modified xsi:type="dcterms:W3CDTF">2023-03-06T20:52:14Z</dcterms:modified>
</cp:coreProperties>
</file>