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314" r:id="rId4"/>
    <p:sldId id="315" r:id="rId5"/>
    <p:sldId id="316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6" r:id="rId21"/>
    <p:sldId id="347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8" r:id="rId32"/>
    <p:sldId id="349" r:id="rId33"/>
    <p:sldId id="350" r:id="rId34"/>
    <p:sldId id="351" r:id="rId35"/>
    <p:sldId id="273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ew" initials="g" lastIdx="0" clrIdx="0">
    <p:extLst>
      <p:ext uri="{19B8F6BF-5375-455C-9EA6-DF929625EA0E}">
        <p15:presenceInfo xmlns="" xmlns:p15="http://schemas.microsoft.com/office/powerpoint/2012/main" userId="Revi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Açık Stil 1 - Vurgu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066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gokha\Desktop\&#246;&#287;renci%20anketleri\D&#305;&#351;%20Payda&#351;%20Anke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ownloads\D&#305;&#351;%20Payda&#351;%20Anketi%202022%20May&#305;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'Görünüm 3'!$A$8:$A$12</c:f>
              <c:strCache>
                <c:ptCount val="5"/>
                <c:pt idx="0">
                  <c:v>1. Çok İyi</c:v>
                </c:pt>
                <c:pt idx="1">
                  <c:v>2. İyi</c:v>
                </c:pt>
                <c:pt idx="2">
                  <c:v>3. Yeterli</c:v>
                </c:pt>
                <c:pt idx="3">
                  <c:v>4. Yetersiz</c:v>
                </c:pt>
                <c:pt idx="4">
                  <c:v>5. Hiç bilgim yok</c:v>
                </c:pt>
              </c:strCache>
            </c:strRef>
          </c:cat>
          <c:val>
            <c:numRef>
              <c:f>'Görünüm 3'!$B$8:$B$12</c:f>
              <c:numCache>
                <c:formatCode>0.00</c:formatCode>
                <c:ptCount val="5"/>
                <c:pt idx="0">
                  <c:v>9.02</c:v>
                </c:pt>
                <c:pt idx="1">
                  <c:v>24.18</c:v>
                </c:pt>
                <c:pt idx="2">
                  <c:v>14.75</c:v>
                </c:pt>
                <c:pt idx="3">
                  <c:v>10.25</c:v>
                </c:pt>
                <c:pt idx="4">
                  <c:v>41.8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3'!$A$86:$A$88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3'!$B$86:$B$88</c:f>
              <c:numCache>
                <c:formatCode>0.00%</c:formatCode>
                <c:ptCount val="3"/>
                <c:pt idx="0">
                  <c:v>0.69040000000000001</c:v>
                </c:pt>
                <c:pt idx="1">
                  <c:v>0.2301</c:v>
                </c:pt>
                <c:pt idx="2">
                  <c:v>7.9500000000000001E-2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3'!$A$94:$A$96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3'!$B$94:$B$96</c:f>
              <c:numCache>
                <c:formatCode>0.00%</c:formatCode>
                <c:ptCount val="3"/>
                <c:pt idx="0">
                  <c:v>0.69869999999999999</c:v>
                </c:pt>
                <c:pt idx="1">
                  <c:v>0.21759999999999999</c:v>
                </c:pt>
                <c:pt idx="2">
                  <c:v>8.3699999999999997E-2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3'!$A$102:$A$104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3'!$B$102:$B$104</c:f>
              <c:numCache>
                <c:formatCode>0.00%</c:formatCode>
                <c:ptCount val="3"/>
                <c:pt idx="0">
                  <c:v>0.71550000000000002</c:v>
                </c:pt>
                <c:pt idx="1">
                  <c:v>0.2092</c:v>
                </c:pt>
                <c:pt idx="2">
                  <c:v>7.5300000000000006E-2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3'!$A$110:$A$112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3'!$B$110:$B$112</c:f>
              <c:numCache>
                <c:formatCode>0.00%</c:formatCode>
                <c:ptCount val="3"/>
                <c:pt idx="0">
                  <c:v>0.64710000000000001</c:v>
                </c:pt>
                <c:pt idx="1">
                  <c:v>0.28149999999999997</c:v>
                </c:pt>
                <c:pt idx="2">
                  <c:v>7.1400000000000005E-2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3'!$A$118:$A$120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3'!$B$118:$B$120</c:f>
              <c:numCache>
                <c:formatCode>0.00%</c:formatCode>
                <c:ptCount val="3"/>
                <c:pt idx="0">
                  <c:v>0.66810000000000003</c:v>
                </c:pt>
                <c:pt idx="1">
                  <c:v>0.2596</c:v>
                </c:pt>
                <c:pt idx="2">
                  <c:v>7.2300000000000003E-2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3'!$A$126:$A$128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3'!$B$126:$B$128</c:f>
              <c:numCache>
                <c:formatCode>0.00%</c:formatCode>
                <c:ptCount val="3"/>
                <c:pt idx="0">
                  <c:v>0.65969999999999995</c:v>
                </c:pt>
                <c:pt idx="1">
                  <c:v>0.25629999999999997</c:v>
                </c:pt>
                <c:pt idx="2">
                  <c:v>8.4000000000000005E-2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3'!$A$134:$A$136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3'!$B$134:$B$136</c:f>
              <c:numCache>
                <c:formatCode>0.00%</c:formatCode>
                <c:ptCount val="3"/>
                <c:pt idx="0">
                  <c:v>0.66949999999999998</c:v>
                </c:pt>
                <c:pt idx="1">
                  <c:v>0.25519999999999998</c:v>
                </c:pt>
                <c:pt idx="2">
                  <c:v>7.5300000000000006E-2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3'!$A$142:$A$144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3'!$B$142:$B$144</c:f>
              <c:numCache>
                <c:formatCode>0.00%</c:formatCode>
                <c:ptCount val="3"/>
                <c:pt idx="0">
                  <c:v>0.67090000000000005</c:v>
                </c:pt>
                <c:pt idx="1">
                  <c:v>0.24890000000000001</c:v>
                </c:pt>
                <c:pt idx="2">
                  <c:v>8.0199999999999994E-2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3'!$A$158:$A$160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3'!$B$158:$B$160</c:f>
              <c:numCache>
                <c:formatCode>0.00%</c:formatCode>
                <c:ptCount val="3"/>
                <c:pt idx="0">
                  <c:v>0.47899999999999998</c:v>
                </c:pt>
                <c:pt idx="1">
                  <c:v>0.45379999999999998</c:v>
                </c:pt>
                <c:pt idx="2">
                  <c:v>6.7199999999999996E-2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3'!$A$166:$A$168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3'!$B$166:$B$168</c:f>
              <c:numCache>
                <c:formatCode>0.00%</c:formatCode>
                <c:ptCount val="3"/>
                <c:pt idx="0">
                  <c:v>0.4874</c:v>
                </c:pt>
                <c:pt idx="1">
                  <c:v>0.45800000000000002</c:v>
                </c:pt>
                <c:pt idx="2">
                  <c:v>5.4600000000000003E-2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3'!$A$18:$A$22</c:f>
              <c:strCache>
                <c:ptCount val="5"/>
                <c:pt idx="0">
                  <c:v>1. Çok İyi</c:v>
                </c:pt>
                <c:pt idx="1">
                  <c:v>2. İyi</c:v>
                </c:pt>
                <c:pt idx="2">
                  <c:v>3. Yeterli</c:v>
                </c:pt>
                <c:pt idx="3">
                  <c:v>4. Yetersiz</c:v>
                </c:pt>
                <c:pt idx="4">
                  <c:v>5. Hiç bilgim yok</c:v>
                </c:pt>
              </c:strCache>
            </c:strRef>
          </c:cat>
          <c:val>
            <c:numRef>
              <c:f>'Görünüm 3'!$B$18:$B$22</c:f>
              <c:numCache>
                <c:formatCode>0.00%</c:formatCode>
                <c:ptCount val="5"/>
                <c:pt idx="0">
                  <c:v>9.8400000000000001E-2</c:v>
                </c:pt>
                <c:pt idx="1">
                  <c:v>0.20080000000000001</c:v>
                </c:pt>
                <c:pt idx="2">
                  <c:v>0.16800000000000001</c:v>
                </c:pt>
                <c:pt idx="3">
                  <c:v>7.3800000000000004E-2</c:v>
                </c:pt>
                <c:pt idx="4">
                  <c:v>0.45900000000000002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3'!$A$174:$A$176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3'!$B$174:$B$176</c:f>
              <c:numCache>
                <c:formatCode>0.00%</c:formatCode>
                <c:ptCount val="3"/>
                <c:pt idx="0">
                  <c:v>0.47899999999999998</c:v>
                </c:pt>
                <c:pt idx="1">
                  <c:v>0.4496</c:v>
                </c:pt>
                <c:pt idx="2">
                  <c:v>7.1400000000000005E-2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3'!$A$182:$A$184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3'!$B$182:$B$184</c:f>
              <c:numCache>
                <c:formatCode>0.00%</c:formatCode>
                <c:ptCount val="3"/>
                <c:pt idx="0">
                  <c:v>0.49370000000000003</c:v>
                </c:pt>
                <c:pt idx="1">
                  <c:v>0.44729999999999998</c:v>
                </c:pt>
                <c:pt idx="2">
                  <c:v>5.91E-2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3'!$A$190:$A$192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3'!$B$190:$B$192</c:f>
              <c:numCache>
                <c:formatCode>0.00%</c:formatCode>
                <c:ptCount val="3"/>
                <c:pt idx="0">
                  <c:v>0.54659999999999997</c:v>
                </c:pt>
                <c:pt idx="1">
                  <c:v>0.40679999999999999</c:v>
                </c:pt>
                <c:pt idx="2">
                  <c:v>4.6600000000000003E-2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3'!$A$198:$A$200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3'!$B$198:$B$200</c:f>
              <c:numCache>
                <c:formatCode>0.00%</c:formatCode>
                <c:ptCount val="3"/>
                <c:pt idx="0">
                  <c:v>0.45529999999999998</c:v>
                </c:pt>
                <c:pt idx="1">
                  <c:v>0.46810000000000002</c:v>
                </c:pt>
                <c:pt idx="2">
                  <c:v>7.6600000000000001E-2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3'!$A$206:$A$208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3'!$B$206:$B$208</c:f>
              <c:numCache>
                <c:formatCode>0.00%</c:formatCode>
                <c:ptCount val="3"/>
                <c:pt idx="0">
                  <c:v>0.443</c:v>
                </c:pt>
                <c:pt idx="1">
                  <c:v>0.48949999999999999</c:v>
                </c:pt>
                <c:pt idx="2">
                  <c:v>6.7500000000000004E-2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3'!$A$214:$A$216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3'!$B$214:$B$216</c:f>
              <c:numCache>
                <c:formatCode>0.00%</c:formatCode>
                <c:ptCount val="3"/>
                <c:pt idx="0">
                  <c:v>0.47460000000000002</c:v>
                </c:pt>
                <c:pt idx="1">
                  <c:v>0.45760000000000001</c:v>
                </c:pt>
                <c:pt idx="2">
                  <c:v>6.7799999999999999E-2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3'!$A$222:$A$224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3'!$B$222:$B$224</c:f>
              <c:numCache>
                <c:formatCode>0.00%</c:formatCode>
                <c:ptCount val="3"/>
                <c:pt idx="0">
                  <c:v>0.46410000000000001</c:v>
                </c:pt>
                <c:pt idx="1">
                  <c:v>0.45989999999999998</c:v>
                </c:pt>
                <c:pt idx="2">
                  <c:v>7.5899999999999995E-2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3'!$A$230:$A$232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3'!$B$230:$B$232</c:f>
              <c:numCache>
                <c:formatCode>0.00%</c:formatCode>
                <c:ptCount val="3"/>
                <c:pt idx="0">
                  <c:v>0.44490000000000002</c:v>
                </c:pt>
                <c:pt idx="1">
                  <c:v>0.49149999999999999</c:v>
                </c:pt>
                <c:pt idx="2">
                  <c:v>6.3600000000000004E-2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3'!$A$238:$A$240</c:f>
              <c:strCache>
                <c:ptCount val="3"/>
                <c:pt idx="0">
                  <c:v>1. İyi</c:v>
                </c:pt>
                <c:pt idx="1">
                  <c:v>2. Kısmen</c:v>
                </c:pt>
                <c:pt idx="2">
                  <c:v>3. Kötü</c:v>
                </c:pt>
              </c:strCache>
            </c:strRef>
          </c:cat>
          <c:val>
            <c:numRef>
              <c:f>'Görünüm 3'!$B$238:$B$240</c:f>
              <c:numCache>
                <c:formatCode>0.00%</c:formatCode>
                <c:ptCount val="3"/>
                <c:pt idx="0">
                  <c:v>0.4199</c:v>
                </c:pt>
                <c:pt idx="1">
                  <c:v>0.53249999999999997</c:v>
                </c:pt>
                <c:pt idx="2">
                  <c:v>4.7600000000000003E-2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3'!$A$38:$A$40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3'!$B$38:$B$40</c:f>
              <c:numCache>
                <c:formatCode>0.00%</c:formatCode>
                <c:ptCount val="3"/>
                <c:pt idx="0">
                  <c:v>0.5917</c:v>
                </c:pt>
                <c:pt idx="1">
                  <c:v>0.33750000000000002</c:v>
                </c:pt>
                <c:pt idx="2">
                  <c:v>7.0800000000000002E-2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3'!$A$46:$A$48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3'!$B$46:$B$48</c:f>
              <c:numCache>
                <c:formatCode>0.00%</c:formatCode>
                <c:ptCount val="3"/>
                <c:pt idx="0">
                  <c:v>0.60919999999999996</c:v>
                </c:pt>
                <c:pt idx="1">
                  <c:v>0.32350000000000001</c:v>
                </c:pt>
                <c:pt idx="2">
                  <c:v>6.7199999999999996E-2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3'!$A$54:$A$56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3'!$B$54:$B$56</c:f>
              <c:numCache>
                <c:formatCode>0.00%</c:formatCode>
                <c:ptCount val="3"/>
                <c:pt idx="0" formatCode="0%">
                  <c:v>0.65</c:v>
                </c:pt>
                <c:pt idx="1">
                  <c:v>0.28749999999999998</c:v>
                </c:pt>
                <c:pt idx="2">
                  <c:v>6.25E-2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3'!$A$62:$A$64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3'!$B$62:$B$64</c:f>
              <c:numCache>
                <c:formatCode>0.00%</c:formatCode>
                <c:ptCount val="3"/>
                <c:pt idx="0">
                  <c:v>0.66949999999999998</c:v>
                </c:pt>
                <c:pt idx="1">
                  <c:v>0.27200000000000002</c:v>
                </c:pt>
                <c:pt idx="2">
                  <c:v>5.8599999999999999E-2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3'!$A$70:$A$72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3'!$B$70:$B$72</c:f>
              <c:numCache>
                <c:formatCode>0.00%</c:formatCode>
                <c:ptCount val="3"/>
                <c:pt idx="0">
                  <c:v>0.67649999999999999</c:v>
                </c:pt>
                <c:pt idx="1">
                  <c:v>0.25629999999999997</c:v>
                </c:pt>
                <c:pt idx="2">
                  <c:v>6.7199999999999996E-2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'Görünüm 3'!$A$78:$A$80</c:f>
              <c:strCache>
                <c:ptCount val="3"/>
                <c:pt idx="0">
                  <c:v>1. Önemli</c:v>
                </c:pt>
                <c:pt idx="1">
                  <c:v>2. Kısmen</c:v>
                </c:pt>
                <c:pt idx="2">
                  <c:v>3. Önemsiz</c:v>
                </c:pt>
              </c:strCache>
            </c:strRef>
          </c:cat>
          <c:val>
            <c:numRef>
              <c:f>'Görünüm 3'!$B$78:$B$80</c:f>
              <c:numCache>
                <c:formatCode>0.00%</c:formatCode>
                <c:ptCount val="3"/>
                <c:pt idx="0">
                  <c:v>0.69040000000000001</c:v>
                </c:pt>
                <c:pt idx="1">
                  <c:v>0.23849999999999999</c:v>
                </c:pt>
                <c:pt idx="2">
                  <c:v>7.1099999999999997E-2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5053-6C03-4CBB-BDFC-43A0C885AF1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7BC32-A993-4272-8C3F-3DE1FECE7F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188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586D-0D13-4547-BF2D-18E0F01ED548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B8285-3E2F-4145-A165-4F1B1B5A6C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49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9A9C-0007-405B-8C98-A98CAA8BBCE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48CE-3726-4A4E-9AFA-566B0E4A1B40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D2FE4-B318-4E86-8C1F-EA44B99B0B34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E6F5-B550-4C71-82E3-187293181B11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4F90-1C71-411D-A3B8-7A4574BB9112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6F3-BDF2-4486-8572-6A87CE1F55EE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17D-6A81-4636-93DB-13A5F073EE69}" type="datetime1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D2C-DEDE-4562-B212-E8C976EFEB73}" type="datetime1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00CC-E110-476F-8F49-85B8EF09E6FB}" type="datetime1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01D03-9B32-4AC5-BD3F-11C85A362C5C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C5CF-7A5B-416F-90D7-E75668CE820D}" type="datetime1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2621-961F-4428-AE3B-F8A7B8DA8A85}" type="datetime1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DIŞ PAYDAŞ DEĞERLENDİRME RAPORU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2022)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6" y="1556792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3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8789"/>
              </p:ext>
            </p:extLst>
          </p:nvPr>
        </p:nvGraphicFramePr>
        <p:xfrm>
          <a:off x="1187624" y="1916832"/>
          <a:ext cx="6336704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7890"/>
                <a:gridCol w="928814"/>
              </a:tblGrid>
              <a:tr h="3260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 smtClean="0">
                          <a:effectLst/>
                        </a:rPr>
                        <a:t>Bilimsellik-Yenilikçilik</a:t>
                      </a:r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69,04%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23,85%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 dirty="0">
                          <a:effectLst/>
                        </a:rPr>
                        <a:t>7,11%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78018"/>
              </p:ext>
            </p:extLst>
          </p:nvPr>
        </p:nvGraphicFramePr>
        <p:xfrm>
          <a:off x="2267744" y="4149080"/>
          <a:ext cx="525658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36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12874"/>
              </p:ext>
            </p:extLst>
          </p:nvPr>
        </p:nvGraphicFramePr>
        <p:xfrm>
          <a:off x="1331640" y="1700808"/>
          <a:ext cx="6048672" cy="1620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2077"/>
                <a:gridCol w="886595"/>
              </a:tblGrid>
              <a:tr h="32403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Dürüstlük-Şeffaflık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</a:rPr>
                        <a:t> </a:t>
                      </a:r>
                      <a:endParaRPr lang="tr-TR" sz="1600" b="1" i="0" u="none" strike="noStrike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403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69,04%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403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23,01%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403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3. Önemsiz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7,95%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097541"/>
              </p:ext>
            </p:extLst>
          </p:nvPr>
        </p:nvGraphicFramePr>
        <p:xfrm>
          <a:off x="1619672" y="3645024"/>
          <a:ext cx="583264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34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57599"/>
              </p:ext>
            </p:extLst>
          </p:nvPr>
        </p:nvGraphicFramePr>
        <p:xfrm>
          <a:off x="1043608" y="1556792"/>
          <a:ext cx="6840760" cy="1944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38063"/>
                <a:gridCol w="1002697"/>
              </a:tblGrid>
              <a:tr h="3667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u="none" strike="noStrike" dirty="0" smtClean="0">
                          <a:effectLst/>
                        </a:rPr>
                        <a:t> </a:t>
                      </a:r>
                      <a:r>
                        <a:rPr lang="tr-TR" sz="1400" b="1" u="none" strike="noStrike" dirty="0">
                          <a:effectLst/>
                        </a:rPr>
                        <a:t>Hizmette çeşitlilik</a:t>
                      </a:r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436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u="none" strike="noStrike" dirty="0">
                          <a:effectLst/>
                        </a:rPr>
                        <a:t>Seçenek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u="none" strike="noStrike">
                          <a:effectLst/>
                        </a:rPr>
                        <a:t>Oran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436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u="none" strike="noStrike" dirty="0">
                          <a:effectLst/>
                        </a:rPr>
                        <a:t>1. Önemli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b="0" u="none" strike="noStrike">
                          <a:effectLst/>
                        </a:rPr>
                        <a:t>69,87%</a:t>
                      </a:r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436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u="none" strike="noStrike" dirty="0">
                          <a:effectLst/>
                        </a:rPr>
                        <a:t>2. Kısmen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b="0" u="none" strike="noStrike">
                          <a:effectLst/>
                        </a:rPr>
                        <a:t>21,76%</a:t>
                      </a:r>
                      <a:endParaRPr lang="tr-TR" sz="105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94364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u="none" strike="noStrike" dirty="0">
                          <a:effectLst/>
                        </a:rPr>
                        <a:t>3. Önemsiz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b="0" u="none" strike="noStrike" dirty="0">
                          <a:effectLst/>
                        </a:rPr>
                        <a:t>8,37%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057416"/>
              </p:ext>
            </p:extLst>
          </p:nvPr>
        </p:nvGraphicFramePr>
        <p:xfrm>
          <a:off x="1331640" y="3717032"/>
          <a:ext cx="640871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53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364217"/>
              </p:ext>
            </p:extLst>
          </p:nvPr>
        </p:nvGraphicFramePr>
        <p:xfrm>
          <a:off x="1331640" y="1844824"/>
          <a:ext cx="6408712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69344"/>
                <a:gridCol w="939368"/>
              </a:tblGrid>
              <a:tr h="3124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Güvenilirlik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71,55%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20,92%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Önemsiz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7,53%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248940"/>
              </p:ext>
            </p:extLst>
          </p:nvPr>
        </p:nvGraphicFramePr>
        <p:xfrm>
          <a:off x="1619672" y="3717032"/>
          <a:ext cx="60486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34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74191"/>
              </p:ext>
            </p:extLst>
          </p:nvPr>
        </p:nvGraphicFramePr>
        <p:xfrm>
          <a:off x="1259632" y="1700808"/>
          <a:ext cx="6696744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157"/>
                <a:gridCol w="981587"/>
              </a:tblGrid>
              <a:tr h="3395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Teknik </a:t>
                      </a:r>
                      <a:r>
                        <a:rPr lang="tr-TR" sz="1600" b="1" u="none" strike="noStrike" dirty="0">
                          <a:effectLst/>
                        </a:rPr>
                        <a:t>yeterlilik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64,71%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28,15%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Önemsiz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7,14%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194538"/>
              </p:ext>
            </p:extLst>
          </p:nvPr>
        </p:nvGraphicFramePr>
        <p:xfrm>
          <a:off x="1475656" y="3645024"/>
          <a:ext cx="61206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53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1320"/>
              </p:ext>
            </p:extLst>
          </p:nvPr>
        </p:nvGraphicFramePr>
        <p:xfrm>
          <a:off x="827584" y="1700808"/>
          <a:ext cx="7488832" cy="1512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1143"/>
                <a:gridCol w="1097689"/>
              </a:tblGrid>
              <a:tr h="285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Araştırma </a:t>
                      </a:r>
                      <a:r>
                        <a:rPr lang="tr-TR" sz="1600" b="1" u="none" strike="noStrike" dirty="0">
                          <a:effectLst/>
                        </a:rPr>
                        <a:t>geliştirme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66,81%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25,96%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Önemsiz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7,23%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66225"/>
              </p:ext>
            </p:extLst>
          </p:nvPr>
        </p:nvGraphicFramePr>
        <p:xfrm>
          <a:off x="1187624" y="3429000"/>
          <a:ext cx="669674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2348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87756"/>
              </p:ext>
            </p:extLst>
          </p:nvPr>
        </p:nvGraphicFramePr>
        <p:xfrm>
          <a:off x="1259632" y="1772816"/>
          <a:ext cx="6912768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9517"/>
                <a:gridCol w="1013251"/>
              </a:tblGrid>
              <a:tr h="3260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İşbirliği </a:t>
                      </a:r>
                      <a:r>
                        <a:rPr lang="tr-TR" sz="1600" b="1" u="none" strike="noStrike" dirty="0">
                          <a:effectLst/>
                        </a:rPr>
                        <a:t>– Danışmanlık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65,97%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25,63%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Önemsiz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8,40%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403678"/>
              </p:ext>
            </p:extLst>
          </p:nvPr>
        </p:nvGraphicFramePr>
        <p:xfrm>
          <a:off x="1475656" y="3573016"/>
          <a:ext cx="633670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731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31729"/>
              </p:ext>
            </p:extLst>
          </p:nvPr>
        </p:nvGraphicFramePr>
        <p:xfrm>
          <a:off x="827584" y="1772816"/>
          <a:ext cx="7632848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4050"/>
                <a:gridCol w="1118798"/>
              </a:tblGrid>
              <a:tr h="3531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err="1" smtClean="0">
                          <a:effectLst/>
                        </a:rPr>
                        <a:t>Sosyo</a:t>
                      </a:r>
                      <a:r>
                        <a:rPr lang="tr-TR" sz="1600" b="1" u="none" strike="noStrike" dirty="0" smtClean="0">
                          <a:effectLst/>
                        </a:rPr>
                        <a:t>-kültürel </a:t>
                      </a:r>
                      <a:r>
                        <a:rPr lang="tr-TR" sz="1600" b="1" u="none" strike="noStrike" dirty="0">
                          <a:effectLst/>
                        </a:rPr>
                        <a:t>ve sportif etkinlikler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66,95%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25,52%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Önemsiz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7,53%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088941"/>
              </p:ext>
            </p:extLst>
          </p:nvPr>
        </p:nvGraphicFramePr>
        <p:xfrm>
          <a:off x="1043608" y="3861048"/>
          <a:ext cx="68407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0048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45351"/>
              </p:ext>
            </p:extLst>
          </p:nvPr>
        </p:nvGraphicFramePr>
        <p:xfrm>
          <a:off x="755576" y="1700808"/>
          <a:ext cx="7632848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4050"/>
                <a:gridCol w="1118798"/>
              </a:tblGrid>
              <a:tr h="3531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Katılımcılık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67,09%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24,89%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Önemsiz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8,02%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203125"/>
              </p:ext>
            </p:extLst>
          </p:nvPr>
        </p:nvGraphicFramePr>
        <p:xfrm>
          <a:off x="1043608" y="3789040"/>
          <a:ext cx="691276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2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89303"/>
              </p:ext>
            </p:extLst>
          </p:nvPr>
        </p:nvGraphicFramePr>
        <p:xfrm>
          <a:off x="971600" y="1700808"/>
          <a:ext cx="7488832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1143"/>
                <a:gridCol w="1097689"/>
              </a:tblGrid>
              <a:tr h="3395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Çağdaşlık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47,90%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45,38%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Kötü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6,72%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86625"/>
              </p:ext>
            </p:extLst>
          </p:nvPr>
        </p:nvGraphicFramePr>
        <p:xfrm>
          <a:off x="1187624" y="3645024"/>
          <a:ext cx="68407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61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DIŞ PAYDAŞ DEĞERLENDİRME RAPORU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Üniversitemiz kalite çalışmaları kapsamında, dış paydaşlarla ilgili bilgi edinmek amacıyla kurum dışından kurumun nasıl değerlendirildiği belirlenmeye çalışılmıştır. </a:t>
            </a:r>
          </a:p>
          <a:p>
            <a:pPr algn="just"/>
            <a:r>
              <a:rPr lang="tr-TR" dirty="0"/>
              <a:t>Dış paydaş anketimize </a:t>
            </a:r>
            <a:r>
              <a:rPr lang="tr-TR" b="1" dirty="0" smtClean="0"/>
              <a:t>246 </a:t>
            </a:r>
            <a:r>
              <a:rPr lang="tr-TR" dirty="0" smtClean="0"/>
              <a:t>dış </a:t>
            </a:r>
            <a:r>
              <a:rPr lang="tr-TR" dirty="0"/>
              <a:t>paydaş geri dönüş yapmıştır. </a:t>
            </a:r>
          </a:p>
          <a:p>
            <a:pPr algn="just"/>
            <a:r>
              <a:rPr lang="tr-TR" dirty="0"/>
              <a:t>Anket formunun çoktan seçmeli maddeleri veri analizine uygun biçimde yüzde, frekans ve grafiklerle desteklenerek raporlanmıştır. Açık uçlu maddeler ise içerik analizi yöntemi ile analiz edilmiştir.</a:t>
            </a:r>
          </a:p>
        </p:txBody>
      </p:sp>
    </p:spTree>
    <p:extLst>
      <p:ext uri="{BB962C8B-B14F-4D97-AF65-F5344CB8AC3E}">
        <p14:creationId xmlns:p14="http://schemas.microsoft.com/office/powerpoint/2010/main" val="836571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43077"/>
              </p:ext>
            </p:extLst>
          </p:nvPr>
        </p:nvGraphicFramePr>
        <p:xfrm>
          <a:off x="755576" y="1700808"/>
          <a:ext cx="7560840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2596"/>
                <a:gridCol w="1108244"/>
              </a:tblGrid>
              <a:tr h="3124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 smtClean="0">
                          <a:effectLst/>
                        </a:rPr>
                        <a:t>Prestij </a:t>
                      </a:r>
                      <a:r>
                        <a:rPr lang="tr-TR" sz="1400" b="1" u="none" strike="noStrike" dirty="0">
                          <a:effectLst/>
                        </a:rPr>
                        <a:t>- saygınlık</a:t>
                      </a:r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48,74%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45,80%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 dirty="0">
                          <a:effectLst/>
                        </a:rPr>
                        <a:t>5,46%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823683"/>
              </p:ext>
            </p:extLst>
          </p:nvPr>
        </p:nvGraphicFramePr>
        <p:xfrm>
          <a:off x="971600" y="3573016"/>
          <a:ext cx="71287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113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570285"/>
              </p:ext>
            </p:extLst>
          </p:nvPr>
        </p:nvGraphicFramePr>
        <p:xfrm>
          <a:off x="899592" y="1628800"/>
          <a:ext cx="7560840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2596"/>
                <a:gridCol w="1108244"/>
              </a:tblGrid>
              <a:tr h="3395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Eğitim </a:t>
                      </a:r>
                      <a:r>
                        <a:rPr lang="tr-TR" sz="1600" b="1" u="none" strike="noStrike" dirty="0">
                          <a:effectLst/>
                        </a:rPr>
                        <a:t>kalitesi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47,90%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44,96%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Kötü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7,14%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669770"/>
              </p:ext>
            </p:extLst>
          </p:nvPr>
        </p:nvGraphicFramePr>
        <p:xfrm>
          <a:off x="1043608" y="3573016"/>
          <a:ext cx="71287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368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2634"/>
              </p:ext>
            </p:extLst>
          </p:nvPr>
        </p:nvGraphicFramePr>
        <p:xfrm>
          <a:off x="899592" y="1700808"/>
          <a:ext cx="7704856" cy="1440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5503"/>
                <a:gridCol w="1129353"/>
              </a:tblGrid>
              <a:tr h="2716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Bilimsel </a:t>
                      </a:r>
                      <a:r>
                        <a:rPr lang="tr-TR" sz="1600" b="1" u="none" strike="noStrike" dirty="0">
                          <a:effectLst/>
                        </a:rPr>
                        <a:t>düzey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212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Seçenek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u="none" strike="noStrike">
                          <a:effectLst/>
                        </a:rPr>
                        <a:t>Oran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9212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1. İyi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u="none" strike="noStrike">
                          <a:effectLst/>
                        </a:rPr>
                        <a:t>49,37%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9212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2. Kısmen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u="none" strike="noStrike">
                          <a:effectLst/>
                        </a:rPr>
                        <a:t>44,73%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92122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3. Kötü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u="none" strike="noStrike" dirty="0">
                          <a:effectLst/>
                        </a:rPr>
                        <a:t>5,91%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662760"/>
              </p:ext>
            </p:extLst>
          </p:nvPr>
        </p:nvGraphicFramePr>
        <p:xfrm>
          <a:off x="1043608" y="3284984"/>
          <a:ext cx="727280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014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171502"/>
              </p:ext>
            </p:extLst>
          </p:nvPr>
        </p:nvGraphicFramePr>
        <p:xfrm>
          <a:off x="899592" y="1628800"/>
          <a:ext cx="7560840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2596"/>
                <a:gridCol w="1108244"/>
              </a:tblGrid>
              <a:tr h="3260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Topluma </a:t>
                      </a:r>
                      <a:r>
                        <a:rPr lang="tr-TR" sz="1600" b="1" u="none" strike="noStrike" dirty="0">
                          <a:effectLst/>
                        </a:rPr>
                        <a:t>yararlılık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Seçenek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>
                          <a:effectLst/>
                        </a:rPr>
                        <a:t>Oran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1. İyi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u="none" strike="noStrike">
                          <a:effectLst/>
                        </a:rPr>
                        <a:t>54,66%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2. Kısmen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u="none" strike="noStrike">
                          <a:effectLst/>
                        </a:rPr>
                        <a:t>40,68%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b="0" u="none" strike="noStrike" dirty="0">
                          <a:effectLst/>
                        </a:rPr>
                        <a:t>3. Kötü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u="none" strike="noStrike" dirty="0">
                          <a:effectLst/>
                        </a:rPr>
                        <a:t>4,66%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16172"/>
              </p:ext>
            </p:extLst>
          </p:nvPr>
        </p:nvGraphicFramePr>
        <p:xfrm>
          <a:off x="1187624" y="3573016"/>
          <a:ext cx="698477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377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79093"/>
              </p:ext>
            </p:extLst>
          </p:nvPr>
        </p:nvGraphicFramePr>
        <p:xfrm>
          <a:off x="827584" y="1700808"/>
          <a:ext cx="7632848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4050"/>
                <a:gridCol w="1118798"/>
              </a:tblGrid>
              <a:tr h="3260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AR-GE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Oran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45,53%</a:t>
                      </a:r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>
                          <a:effectLst/>
                        </a:rPr>
                        <a:t>46,81%</a:t>
                      </a:r>
                      <a:endParaRPr lang="tr-TR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5054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Kötü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u="none" strike="noStrike" dirty="0">
                          <a:effectLst/>
                        </a:rPr>
                        <a:t>7,66%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538144"/>
              </p:ext>
            </p:extLst>
          </p:nvPr>
        </p:nvGraphicFramePr>
        <p:xfrm>
          <a:off x="1043608" y="3717032"/>
          <a:ext cx="698477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2023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95072"/>
              </p:ext>
            </p:extLst>
          </p:nvPr>
        </p:nvGraphicFramePr>
        <p:xfrm>
          <a:off x="683568" y="1700808"/>
          <a:ext cx="7776864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6956"/>
                <a:gridCol w="1139908"/>
              </a:tblGrid>
              <a:tr h="3124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Bürokratik </a:t>
                      </a:r>
                      <a:r>
                        <a:rPr lang="tr-TR" sz="1600" b="1" u="none" strike="noStrike" dirty="0">
                          <a:effectLst/>
                        </a:rPr>
                        <a:t>kolaylık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44,30%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48,95%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Kötü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6,75%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251067"/>
              </p:ext>
            </p:extLst>
          </p:nvPr>
        </p:nvGraphicFramePr>
        <p:xfrm>
          <a:off x="899592" y="3573016"/>
          <a:ext cx="74168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699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462075"/>
              </p:ext>
            </p:extLst>
          </p:nvPr>
        </p:nvGraphicFramePr>
        <p:xfrm>
          <a:off x="611560" y="1628800"/>
          <a:ext cx="7992888" cy="1800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1316"/>
                <a:gridCol w="1171572"/>
              </a:tblGrid>
              <a:tr h="3395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 smtClean="0">
                          <a:effectLst/>
                        </a:rPr>
                        <a:t>Kendini </a:t>
                      </a:r>
                      <a:r>
                        <a:rPr lang="tr-TR" sz="1400" b="1" u="none" strike="noStrike" dirty="0">
                          <a:effectLst/>
                        </a:rPr>
                        <a:t>yenileme</a:t>
                      </a:r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İyi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47,46%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45,76%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6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Kötü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 dirty="0">
                          <a:effectLst/>
                        </a:rPr>
                        <a:t>6,78%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326979"/>
              </p:ext>
            </p:extLst>
          </p:nvPr>
        </p:nvGraphicFramePr>
        <p:xfrm>
          <a:off x="827584" y="3645024"/>
          <a:ext cx="748883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3529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64620"/>
              </p:ext>
            </p:extLst>
          </p:nvPr>
        </p:nvGraphicFramePr>
        <p:xfrm>
          <a:off x="899592" y="1772816"/>
          <a:ext cx="7200800" cy="1368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45330"/>
                <a:gridCol w="1055470"/>
              </a:tblGrid>
              <a:tr h="2580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Öğretim </a:t>
                      </a:r>
                      <a:r>
                        <a:rPr lang="tr-TR" sz="1600" b="1" u="none" strike="noStrike" dirty="0">
                          <a:effectLst/>
                        </a:rPr>
                        <a:t>üyesi kalitesi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7751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7751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46,41%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7751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45,99%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77516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Kötü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7,59%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315291"/>
              </p:ext>
            </p:extLst>
          </p:nvPr>
        </p:nvGraphicFramePr>
        <p:xfrm>
          <a:off x="1115616" y="3284984"/>
          <a:ext cx="698477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368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90677"/>
              </p:ext>
            </p:extLst>
          </p:nvPr>
        </p:nvGraphicFramePr>
        <p:xfrm>
          <a:off x="971600" y="1772816"/>
          <a:ext cx="7344816" cy="1584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8237"/>
                <a:gridCol w="1076579"/>
              </a:tblGrid>
              <a:tr h="2988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Dış </a:t>
                      </a:r>
                      <a:r>
                        <a:rPr lang="tr-TR" sz="1600" b="1" u="none" strike="noStrike" dirty="0">
                          <a:effectLst/>
                        </a:rPr>
                        <a:t>kurumlarla işbirliği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1334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1334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44,49%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1334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49,15%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1334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3. Kötü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6,36%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055146"/>
              </p:ext>
            </p:extLst>
          </p:nvPr>
        </p:nvGraphicFramePr>
        <p:xfrm>
          <a:off x="1187624" y="3501008"/>
          <a:ext cx="684076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4382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Hakkâri üniversitesi hakkında sahip olduğunuz görüşünüzü aşağıdaki ifadelere göre değerlendiriniz?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4248"/>
              </p:ext>
            </p:extLst>
          </p:nvPr>
        </p:nvGraphicFramePr>
        <p:xfrm>
          <a:off x="755576" y="1772816"/>
          <a:ext cx="7704856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5503"/>
                <a:gridCol w="1129353"/>
              </a:tblGrid>
              <a:tr h="3124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Alt </a:t>
                      </a:r>
                      <a:r>
                        <a:rPr lang="tr-TR" sz="1600" b="1" u="none" strike="noStrike" dirty="0">
                          <a:effectLst/>
                        </a:rPr>
                        <a:t>yapı, donanım, bina imkânları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41,99%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53,25%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3. Kötü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4,76%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849459"/>
              </p:ext>
            </p:extLst>
          </p:nvPr>
        </p:nvGraphicFramePr>
        <p:xfrm>
          <a:off x="971600" y="3645024"/>
          <a:ext cx="7344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16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52262"/>
              </p:ext>
            </p:extLst>
          </p:nvPr>
        </p:nvGraphicFramePr>
        <p:xfrm>
          <a:off x="1043608" y="404664"/>
          <a:ext cx="7056784" cy="2404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5720"/>
                <a:gridCol w="968692"/>
                <a:gridCol w="892372"/>
              </a:tblGrid>
              <a:tr h="62143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smtClean="0">
                          <a:effectLst/>
                        </a:rPr>
                        <a:t>1. Üniversitemizin </a:t>
                      </a:r>
                      <a:r>
                        <a:rPr lang="tr-TR" sz="1400" u="none" strike="noStrike" dirty="0">
                          <a:effectLst/>
                        </a:rPr>
                        <a:t>hizmetleri, görev/yetki/sorumlulukları hakkındaki bilgi düzeyinizi nasıl Değerlendirirsiniz?</a:t>
                      </a:r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235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Seçenek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Katılım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1. Çok İyi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22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9.02 %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2. İyi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59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24.18 %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3. Yeterli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36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14.75 %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4. Yetersiz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25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10.25 %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5. Hiç bilgim yok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102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41.8 %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92351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Toplam Katılım: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244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Grafi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283168"/>
              </p:ext>
            </p:extLst>
          </p:nvPr>
        </p:nvGraphicFramePr>
        <p:xfrm>
          <a:off x="1187624" y="3068960"/>
          <a:ext cx="67687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064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Bölgenin üniversitemiz gelişimine yönelik sunduğu fırsatlar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Hayvancılık faaliyetleri</a:t>
            </a:r>
            <a:endParaRPr lang="tr-TR" dirty="0">
              <a:ln w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Coğrafik yapı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Yer altı-Doğal kaynaklar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Kültürel çeşitlilik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Ekonomik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İş</a:t>
            </a:r>
            <a:r>
              <a:rPr lang="tr-TR" b="1" dirty="0" smtClean="0">
                <a:ln w="0"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</a:rPr>
              <a:t> </a:t>
            </a:r>
            <a:r>
              <a:rPr lang="tr-TR" dirty="0" smtClean="0">
                <a:ln w="0"/>
              </a:rPr>
              <a:t>İmkanı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>
                <a:ln w="0"/>
              </a:rPr>
              <a:t>AR-GE</a:t>
            </a:r>
            <a:endParaRPr lang="tr-TR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714230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Bölgenin üniversitemiz gelişimini tehdit eden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ln w="0"/>
              </a:rPr>
              <a:t>Coğrafik koşulların zorlu olması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Diğer illere geçişte yol üstü olmaması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 smtClean="0"/>
              <a:t>Yeniliğe kapalılık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Ulaşım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Terör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Ön yargılar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068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 Üniversitemizde güçlü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Genç Akademik Kadro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Çalışma </a:t>
            </a:r>
            <a:r>
              <a:rPr lang="tr-TR" dirty="0"/>
              <a:t>yapılabilecek alanlar olması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Personel </a:t>
            </a:r>
            <a:r>
              <a:rPr lang="tr-TR" dirty="0" smtClean="0"/>
              <a:t>yetkinliği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Eğitim </a:t>
            </a:r>
            <a:r>
              <a:rPr lang="tr-TR" dirty="0"/>
              <a:t>Ç</a:t>
            </a:r>
            <a:r>
              <a:rPr lang="tr-TR" dirty="0" smtClean="0"/>
              <a:t>eşitliliği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Akademik Personel Kalitesi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Yenilikçi olmaları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905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 Üniversitemizde zayıf olduğunu düşündüğünüz unsurlar nelerdir?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Tanıtım, üniversite faaliyetlerinin duyurulamaması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Kampüsün </a:t>
            </a:r>
            <a:r>
              <a:rPr lang="tr-TR" dirty="0"/>
              <a:t>konumu ve bitmemiş </a:t>
            </a:r>
            <a:r>
              <a:rPr lang="tr-TR" dirty="0" smtClean="0"/>
              <a:t>olması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Kampüsün yetersizliği ve uzak olması</a:t>
            </a: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Alt </a:t>
            </a:r>
            <a:r>
              <a:rPr lang="tr-TR" dirty="0"/>
              <a:t>yapı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Eğlence alanlarının azlığı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Teknolojik Altyapı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654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9. Üniversitemiz için önemli olduğunu düşündüğünüz diğer düşüncelerinizi belirtiniz.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2A69C46-F6C1-4BB4-B5D4-090F6DB29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i="1" dirty="0" smtClean="0"/>
              <a:t>«Üniversite tanıtımları"</a:t>
            </a:r>
            <a:endParaRPr lang="tr-TR" i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i="1" dirty="0"/>
              <a:t>"Sosyal </a:t>
            </a:r>
            <a:r>
              <a:rPr lang="tr-TR" i="1" dirty="0" smtClean="0"/>
              <a:t>etkinler"</a:t>
            </a:r>
            <a:endParaRPr lang="tr-TR" i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i="1" dirty="0" smtClean="0"/>
              <a:t>"</a:t>
            </a:r>
            <a:r>
              <a:rPr lang="tr-TR" i="1" dirty="0"/>
              <a:t>Kampüsün </a:t>
            </a:r>
            <a:r>
              <a:rPr lang="tr-TR" i="1" dirty="0" smtClean="0"/>
              <a:t>bitmesi ve aktif hale gelmesi"</a:t>
            </a:r>
            <a:endParaRPr lang="tr-TR" i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i="1" dirty="0" smtClean="0"/>
              <a:t>«Teknolojik altyapılar"</a:t>
            </a:r>
            <a:endParaRPr lang="tr-TR" i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i="1" dirty="0"/>
              <a:t>"Coğrafi yapıya göre bölümlerin açılması"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i="1" dirty="0" smtClean="0"/>
              <a:t>«Yüksek Lisans programının </a:t>
            </a:r>
            <a:r>
              <a:rPr lang="tr-TR" i="1" dirty="0"/>
              <a:t>açılması" </a:t>
            </a:r>
            <a:endParaRPr lang="tr-TR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</a:endParaRPr>
          </a:p>
        </p:txBody>
      </p:sp>
    </p:spTree>
    <p:extLst>
      <p:ext uri="{BB962C8B-B14F-4D97-AF65-F5344CB8AC3E}">
        <p14:creationId xmlns:p14="http://schemas.microsoft.com/office/powerpoint/2010/main" val="1224144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Hakkari Üniversitesi</a:t>
            </a:r>
            <a:br>
              <a:rPr lang="tr-TR" dirty="0"/>
            </a:br>
            <a:r>
              <a:rPr lang="tr-TR" dirty="0"/>
              <a:t>Kalite Yönetim Sistemi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smtClean="0"/>
              <a:t>2022)</a:t>
            </a:r>
            <a:endParaRPr lang="tr-TR" dirty="0"/>
          </a:p>
        </p:txBody>
      </p:sp>
      <p:pic>
        <p:nvPicPr>
          <p:cNvPr id="1026" name="Picture 2" descr="C:\Users\HP\Desktop\indi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0648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1965819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3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36617"/>
              </p:ext>
            </p:extLst>
          </p:nvPr>
        </p:nvGraphicFramePr>
        <p:xfrm>
          <a:off x="395536" y="476672"/>
          <a:ext cx="8064896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2770"/>
                <a:gridCol w="1182126"/>
              </a:tblGrid>
              <a:tr h="58408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smtClean="0">
                          <a:effectLst/>
                        </a:rPr>
                        <a:t>2. </a:t>
                      </a:r>
                      <a:r>
                        <a:rPr lang="tr-TR" sz="1600" u="none" strike="noStrike" dirty="0">
                          <a:effectLst/>
                        </a:rPr>
                        <a:t>Üniversitede İletişimde olduğunuz birim veya birimlerle ilgili memnuniyet derecenizi belirtiniz.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269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269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Çok 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9,84%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269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İyi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20,08%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269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3. Yeterli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16,80%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269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4. Yetersiz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7,38%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22699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5. Hiç bilgim yok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45,90%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844390"/>
              </p:ext>
            </p:extLst>
          </p:nvPr>
        </p:nvGraphicFramePr>
        <p:xfrm>
          <a:off x="971600" y="3212976"/>
          <a:ext cx="72008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4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920801"/>
              </p:ext>
            </p:extLst>
          </p:nvPr>
        </p:nvGraphicFramePr>
        <p:xfrm>
          <a:off x="1331640" y="3284984"/>
          <a:ext cx="576064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70090"/>
              </p:ext>
            </p:extLst>
          </p:nvPr>
        </p:nvGraphicFramePr>
        <p:xfrm>
          <a:off x="1835696" y="1700808"/>
          <a:ext cx="5256584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6091"/>
                <a:gridCol w="770493"/>
              </a:tblGrid>
              <a:tr h="3124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Kent </a:t>
                      </a:r>
                      <a:r>
                        <a:rPr lang="tr-TR" sz="1600" b="1" u="none" strike="noStrike" dirty="0">
                          <a:effectLst/>
                        </a:rPr>
                        <a:t>ekonomisine katkı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59,17%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33,75%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3. Önemsiz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7,08%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75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31317"/>
              </p:ext>
            </p:extLst>
          </p:nvPr>
        </p:nvGraphicFramePr>
        <p:xfrm>
          <a:off x="2123728" y="1844824"/>
          <a:ext cx="4536504" cy="1305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1558"/>
                <a:gridCol w="664946"/>
              </a:tblGrid>
              <a:tr h="2445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Hizmet </a:t>
                      </a:r>
                      <a:r>
                        <a:rPr lang="tr-TR" sz="1600" b="1" u="none" strike="noStrike" dirty="0">
                          <a:effectLst/>
                        </a:rPr>
                        <a:t>kalitesi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6291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Seçenek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6291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1. Önemli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60,92%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6291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2. Kısmen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32,35%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62910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3. Önemsiz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6,72%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839371"/>
              </p:ext>
            </p:extLst>
          </p:nvPr>
        </p:nvGraphicFramePr>
        <p:xfrm>
          <a:off x="1763688" y="3429000"/>
          <a:ext cx="56886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77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4" name="Grafik 3">
            <a:extLst>
              <a:ext uri="{FF2B5EF4-FFF2-40B4-BE49-F238E27FC236}">
                <a16:creationId xmlns="" xmlns:a16="http://schemas.microsoft.com/office/drawing/2014/main" id="{54B460CF-B979-4B4F-ACF3-B96414063F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849791"/>
              </p:ext>
            </p:extLst>
          </p:nvPr>
        </p:nvGraphicFramePr>
        <p:xfrm>
          <a:off x="2285999" y="42171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18759"/>
              </p:ext>
            </p:extLst>
          </p:nvPr>
        </p:nvGraphicFramePr>
        <p:xfrm>
          <a:off x="1835696" y="1772816"/>
          <a:ext cx="4608512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3011"/>
                <a:gridCol w="675501"/>
              </a:tblGrid>
              <a:tr h="3124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u="none" strike="noStrike" dirty="0" smtClean="0">
                          <a:effectLst/>
                        </a:rPr>
                        <a:t>Etik </a:t>
                      </a:r>
                      <a:r>
                        <a:rPr lang="tr-TR" sz="1400" b="1" u="none" strike="noStrike" dirty="0">
                          <a:effectLst/>
                        </a:rPr>
                        <a:t>değerlere bağlılık</a:t>
                      </a:r>
                      <a:endParaRPr lang="tr-TR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Seçenek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>
                          <a:effectLst/>
                        </a:rPr>
                        <a:t>Oran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1. Önemli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65%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2. Kısmen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>
                          <a:effectLst/>
                        </a:rPr>
                        <a:t>28,75%</a:t>
                      </a:r>
                      <a:endParaRPr lang="tr-TR" sz="105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35940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u="none" strike="noStrike" dirty="0">
                          <a:effectLst/>
                        </a:rPr>
                        <a:t>3. Önemsiz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50" u="none" strike="noStrike" dirty="0">
                          <a:effectLst/>
                        </a:rPr>
                        <a:t>6,25%</a:t>
                      </a:r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594157"/>
              </p:ext>
            </p:extLst>
          </p:nvPr>
        </p:nvGraphicFramePr>
        <p:xfrm>
          <a:off x="1835696" y="3645024"/>
          <a:ext cx="518457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23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66200"/>
              </p:ext>
            </p:extLst>
          </p:nvPr>
        </p:nvGraphicFramePr>
        <p:xfrm>
          <a:off x="1547664" y="1844824"/>
          <a:ext cx="5904656" cy="1872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9171"/>
                <a:gridCol w="865485"/>
              </a:tblGrid>
              <a:tr h="3531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 smtClean="0">
                          <a:effectLst/>
                        </a:rPr>
                        <a:t>Sürekli </a:t>
                      </a:r>
                      <a:r>
                        <a:rPr lang="tr-TR" sz="1600" b="1" u="none" strike="noStrike" dirty="0">
                          <a:effectLst/>
                        </a:rPr>
                        <a:t>gelişme</a:t>
                      </a:r>
                      <a:endParaRPr lang="tr-TR" sz="16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Seçenek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Oran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1. Önemli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>
                          <a:effectLst/>
                        </a:rPr>
                        <a:t>66,95%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 dirty="0">
                          <a:effectLst/>
                        </a:rPr>
                        <a:t>2. Kısmen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27,20%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79758">
                <a:tc>
                  <a:txBody>
                    <a:bodyPr/>
                    <a:lstStyle/>
                    <a:p>
                      <a:pPr algn="l" fontAlgn="t"/>
                      <a:r>
                        <a:rPr lang="tr-TR" sz="1600" u="none" strike="noStrike">
                          <a:effectLst/>
                        </a:rPr>
                        <a:t>3. Önemsiz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effectLst/>
                        </a:rPr>
                        <a:t>5,86%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602671"/>
              </p:ext>
            </p:extLst>
          </p:nvPr>
        </p:nvGraphicFramePr>
        <p:xfrm>
          <a:off x="1691680" y="3933056"/>
          <a:ext cx="633670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37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2BF440-D34E-4E3A-9626-66D71D8B8C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Hakkâri üniversitesi ile ilgili aşağıda belirtilen ifadeler hakkındaki önem dereceniz?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68564"/>
              </p:ext>
            </p:extLst>
          </p:nvPr>
        </p:nvGraphicFramePr>
        <p:xfrm>
          <a:off x="1187624" y="1628800"/>
          <a:ext cx="6480720" cy="1512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0797"/>
                <a:gridCol w="949923"/>
              </a:tblGrid>
              <a:tr h="285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 smtClean="0">
                          <a:effectLst/>
                        </a:rPr>
                        <a:t>Bilgi </a:t>
                      </a:r>
                      <a:r>
                        <a:rPr lang="tr-TR" sz="1800" b="1" u="none" strike="noStrike" dirty="0">
                          <a:effectLst/>
                        </a:rPr>
                        <a:t>ve deneyim</a:t>
                      </a:r>
                      <a:endParaRPr lang="tr-TR" sz="18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Seçenek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Oran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1. Önemli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67,65%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2. Kısmen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>
                          <a:effectLst/>
                        </a:rPr>
                        <a:t>25,63%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6728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3. Önemsiz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u="none" strike="noStrike" dirty="0">
                          <a:effectLst/>
                        </a:rPr>
                        <a:t>6,72%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52121"/>
              </p:ext>
            </p:extLst>
          </p:nvPr>
        </p:nvGraphicFramePr>
        <p:xfrm>
          <a:off x="1475656" y="3356992"/>
          <a:ext cx="59766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83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8213</TotalTime>
  <Words>1023</Words>
  <Application>Microsoft Office PowerPoint</Application>
  <PresentationFormat>Ekran Gösterisi (4:3)</PresentationFormat>
  <Paragraphs>331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       Hakkari Üniversitesi  DIŞ PAYDAŞ DEĞERLENDİRME RAPORU  (2022)</vt:lpstr>
      <vt:lpstr>DIŞ PAYDAŞ DEĞERLENDİRME RAPORU </vt:lpstr>
      <vt:lpstr>PowerPoint Sunusu</vt:lpstr>
      <vt:lpstr>PowerPoint Sunusu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3. Hakkâri üniversitesi ile ilgili aşağıda belirtilen ifadeler hakkındaki önem dereceniz?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4. Hakkâri üniversitesi hakkında sahip olduğunuz görüşünüzü aşağıdaki ifadelere göre değerlendiriniz?</vt:lpstr>
      <vt:lpstr>5. Bölgenin üniversitemiz gelişimine yönelik sunduğu fırsatlar nelerdir?</vt:lpstr>
      <vt:lpstr>6. Bölgenin üniversitemiz gelişimini tehdit eden unsurlar nelerdir?</vt:lpstr>
      <vt:lpstr>7. Üniversitemizde güçlü olduğunu düşündüğünüz unsurlar nelerdir?</vt:lpstr>
      <vt:lpstr>8. Üniversitemizde zayıf olduğunu düşündüğünüz unsurlar nelerdir?</vt:lpstr>
      <vt:lpstr>9. Üniversitemiz için önemli olduğunu düşündüğünüz diğer düşüncelerinizi belirtiniz.</vt:lpstr>
      <vt:lpstr>      Hakkari Üniversitesi Kalite Yönetim Sistemi (2022)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Hakkari Üniversitesi Öğrenci Memnuniyet Anketi Sonuçları</dc:title>
  <dc:creator>HP</dc:creator>
  <cp:lastModifiedBy>Asus</cp:lastModifiedBy>
  <cp:revision>650</cp:revision>
  <dcterms:created xsi:type="dcterms:W3CDTF">2016-06-19T07:30:34Z</dcterms:created>
  <dcterms:modified xsi:type="dcterms:W3CDTF">2024-10-22T06:33:02Z</dcterms:modified>
</cp:coreProperties>
</file>